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3" r:id="rId2"/>
  </p:sldMasterIdLst>
  <p:notesMasterIdLst>
    <p:notesMasterId r:id="rId106"/>
  </p:notesMasterIdLst>
  <p:handoutMasterIdLst>
    <p:handoutMasterId r:id="rId107"/>
  </p:handoutMasterIdLst>
  <p:sldIdLst>
    <p:sldId id="326" r:id="rId3"/>
    <p:sldId id="331" r:id="rId4"/>
    <p:sldId id="334" r:id="rId5"/>
    <p:sldId id="344" r:id="rId6"/>
    <p:sldId id="345" r:id="rId7"/>
    <p:sldId id="346" r:id="rId8"/>
    <p:sldId id="347" r:id="rId9"/>
    <p:sldId id="348" r:id="rId10"/>
    <p:sldId id="349" r:id="rId11"/>
    <p:sldId id="351" r:id="rId12"/>
    <p:sldId id="352" r:id="rId13"/>
    <p:sldId id="359" r:id="rId14"/>
    <p:sldId id="360" r:id="rId15"/>
    <p:sldId id="361" r:id="rId16"/>
    <p:sldId id="362" r:id="rId17"/>
    <p:sldId id="363" r:id="rId18"/>
    <p:sldId id="364" r:id="rId19"/>
    <p:sldId id="365" r:id="rId20"/>
    <p:sldId id="366" r:id="rId21"/>
    <p:sldId id="367" r:id="rId22"/>
    <p:sldId id="368" r:id="rId23"/>
    <p:sldId id="369" r:id="rId24"/>
    <p:sldId id="370" r:id="rId25"/>
    <p:sldId id="371" r:id="rId26"/>
    <p:sldId id="358" r:id="rId27"/>
    <p:sldId id="354" r:id="rId28"/>
    <p:sldId id="355" r:id="rId29"/>
    <p:sldId id="356" r:id="rId30"/>
    <p:sldId id="357" r:id="rId31"/>
    <p:sldId id="376" r:id="rId32"/>
    <p:sldId id="377" r:id="rId33"/>
    <p:sldId id="379" r:id="rId34"/>
    <p:sldId id="458" r:id="rId35"/>
    <p:sldId id="378" r:id="rId36"/>
    <p:sldId id="381" r:id="rId37"/>
    <p:sldId id="384" r:id="rId38"/>
    <p:sldId id="382" r:id="rId39"/>
    <p:sldId id="385" r:id="rId40"/>
    <p:sldId id="383" r:id="rId41"/>
    <p:sldId id="386" r:id="rId42"/>
    <p:sldId id="387" r:id="rId43"/>
    <p:sldId id="388" r:id="rId44"/>
    <p:sldId id="395" r:id="rId45"/>
    <p:sldId id="390" r:id="rId46"/>
    <p:sldId id="392" r:id="rId47"/>
    <p:sldId id="397" r:id="rId48"/>
    <p:sldId id="398" r:id="rId49"/>
    <p:sldId id="399" r:id="rId50"/>
    <p:sldId id="396" r:id="rId51"/>
    <p:sldId id="394" r:id="rId52"/>
    <p:sldId id="400" r:id="rId53"/>
    <p:sldId id="402" r:id="rId54"/>
    <p:sldId id="391" r:id="rId55"/>
    <p:sldId id="401" r:id="rId56"/>
    <p:sldId id="389" r:id="rId57"/>
    <p:sldId id="403" r:id="rId58"/>
    <p:sldId id="422" r:id="rId59"/>
    <p:sldId id="423" r:id="rId60"/>
    <p:sldId id="424" r:id="rId61"/>
    <p:sldId id="425" r:id="rId62"/>
    <p:sldId id="426" r:id="rId63"/>
    <p:sldId id="427" r:id="rId64"/>
    <p:sldId id="428" r:id="rId65"/>
    <p:sldId id="404" r:id="rId66"/>
    <p:sldId id="405" r:id="rId67"/>
    <p:sldId id="407" r:id="rId68"/>
    <p:sldId id="408" r:id="rId69"/>
    <p:sldId id="409" r:id="rId70"/>
    <p:sldId id="406" r:id="rId71"/>
    <p:sldId id="410" r:id="rId72"/>
    <p:sldId id="411" r:id="rId73"/>
    <p:sldId id="413" r:id="rId74"/>
    <p:sldId id="415" r:id="rId75"/>
    <p:sldId id="416" r:id="rId76"/>
    <p:sldId id="417" r:id="rId77"/>
    <p:sldId id="418" r:id="rId78"/>
    <p:sldId id="419" r:id="rId79"/>
    <p:sldId id="420" r:id="rId80"/>
    <p:sldId id="429" r:id="rId81"/>
    <p:sldId id="431" r:id="rId82"/>
    <p:sldId id="432" r:id="rId83"/>
    <p:sldId id="433" r:id="rId84"/>
    <p:sldId id="434" r:id="rId85"/>
    <p:sldId id="435" r:id="rId86"/>
    <p:sldId id="436" r:id="rId87"/>
    <p:sldId id="438" r:id="rId88"/>
    <p:sldId id="440" r:id="rId89"/>
    <p:sldId id="443" r:id="rId90"/>
    <p:sldId id="439" r:id="rId91"/>
    <p:sldId id="441" r:id="rId92"/>
    <p:sldId id="445" r:id="rId93"/>
    <p:sldId id="444" r:id="rId94"/>
    <p:sldId id="448" r:id="rId95"/>
    <p:sldId id="449" r:id="rId96"/>
    <p:sldId id="450" r:id="rId97"/>
    <p:sldId id="451" r:id="rId98"/>
    <p:sldId id="454" r:id="rId99"/>
    <p:sldId id="452" r:id="rId100"/>
    <p:sldId id="453" r:id="rId101"/>
    <p:sldId id="456" r:id="rId102"/>
    <p:sldId id="455" r:id="rId103"/>
    <p:sldId id="457" r:id="rId104"/>
    <p:sldId id="309" r:id="rId105"/>
  </p:sldIdLst>
  <p:sldSz cx="13011150" cy="9756775"/>
  <p:notesSz cx="6805613" cy="9939338"/>
  <p:custDataLst>
    <p:tags r:id="rId108"/>
  </p:custDataLst>
  <p:defaultTextStyle>
    <a:defPPr>
      <a:defRPr lang="en-US"/>
    </a:defPPr>
    <a:lvl1pPr algn="l" defTabSz="1298213" rtl="0" fontAlgn="base">
      <a:spcBef>
        <a:spcPct val="0"/>
      </a:spcBef>
      <a:spcAft>
        <a:spcPct val="0"/>
      </a:spcAft>
      <a:defRPr sz="2600" kern="1200">
        <a:solidFill>
          <a:schemeClr val="tx1"/>
        </a:solidFill>
        <a:latin typeface="Arial" charset="0"/>
        <a:ea typeface="ヒラギノ角ゴ Pro W3" charset="-128"/>
        <a:cs typeface="ヒラギノ角ゴ Pro W3" charset="-128"/>
      </a:defRPr>
    </a:lvl1pPr>
    <a:lvl2pPr marL="647516" indent="-190449" algn="l" defTabSz="1298213" rtl="0" fontAlgn="base">
      <a:spcBef>
        <a:spcPct val="0"/>
      </a:spcBef>
      <a:spcAft>
        <a:spcPct val="0"/>
      </a:spcAft>
      <a:defRPr sz="2600" kern="1200">
        <a:solidFill>
          <a:schemeClr val="tx1"/>
        </a:solidFill>
        <a:latin typeface="Arial" charset="0"/>
        <a:ea typeface="ヒラギノ角ゴ Pro W3" charset="-128"/>
        <a:cs typeface="ヒラギノ角ゴ Pro W3" charset="-128"/>
      </a:defRPr>
    </a:lvl2pPr>
    <a:lvl3pPr marL="1298213" indent="-384068" algn="l" defTabSz="1298213" rtl="0" fontAlgn="base">
      <a:spcBef>
        <a:spcPct val="0"/>
      </a:spcBef>
      <a:spcAft>
        <a:spcPct val="0"/>
      </a:spcAft>
      <a:defRPr sz="2600" kern="1200">
        <a:solidFill>
          <a:schemeClr val="tx1"/>
        </a:solidFill>
        <a:latin typeface="Arial" charset="0"/>
        <a:ea typeface="ヒラギノ角ゴ Pro W3" charset="-128"/>
        <a:cs typeface="ヒラギノ角ゴ Pro W3" charset="-128"/>
      </a:defRPr>
    </a:lvl3pPr>
    <a:lvl4pPr marL="1948902" indent="-577687" algn="l" defTabSz="1298213" rtl="0" fontAlgn="base">
      <a:spcBef>
        <a:spcPct val="0"/>
      </a:spcBef>
      <a:spcAft>
        <a:spcPct val="0"/>
      </a:spcAft>
      <a:defRPr sz="2600" kern="1200">
        <a:solidFill>
          <a:schemeClr val="tx1"/>
        </a:solidFill>
        <a:latin typeface="Arial" charset="0"/>
        <a:ea typeface="ヒラギノ角ゴ Pro W3" charset="-128"/>
        <a:cs typeface="ヒラギノ角ゴ Pro W3" charset="-128"/>
      </a:defRPr>
    </a:lvl4pPr>
    <a:lvl5pPr marL="2598009" indent="-769719" algn="l" defTabSz="1298213" rtl="0" fontAlgn="base">
      <a:spcBef>
        <a:spcPct val="0"/>
      </a:spcBef>
      <a:spcAft>
        <a:spcPct val="0"/>
      </a:spcAft>
      <a:defRPr sz="2600" kern="1200">
        <a:solidFill>
          <a:schemeClr val="tx1"/>
        </a:solidFill>
        <a:latin typeface="Arial" charset="0"/>
        <a:ea typeface="ヒラギノ角ゴ Pro W3" charset="-128"/>
        <a:cs typeface="ヒラギノ角ゴ Pro W3" charset="-128"/>
      </a:defRPr>
    </a:lvl5pPr>
    <a:lvl6pPr marL="2285360" algn="l" defTabSz="457072" rtl="0" eaLnBrk="1" latinLnBrk="0" hangingPunct="1">
      <a:defRPr sz="2600" kern="1200">
        <a:solidFill>
          <a:schemeClr val="tx1"/>
        </a:solidFill>
        <a:latin typeface="Arial" charset="0"/>
        <a:ea typeface="ヒラギノ角ゴ Pro W3" charset="-128"/>
        <a:cs typeface="ヒラギノ角ゴ Pro W3" charset="-128"/>
      </a:defRPr>
    </a:lvl6pPr>
    <a:lvl7pPr marL="2742430" algn="l" defTabSz="457072" rtl="0" eaLnBrk="1" latinLnBrk="0" hangingPunct="1">
      <a:defRPr sz="2600" kern="1200">
        <a:solidFill>
          <a:schemeClr val="tx1"/>
        </a:solidFill>
        <a:latin typeface="Arial" charset="0"/>
        <a:ea typeface="ヒラギノ角ゴ Pro W3" charset="-128"/>
        <a:cs typeface="ヒラギノ角ゴ Pro W3" charset="-128"/>
      </a:defRPr>
    </a:lvl7pPr>
    <a:lvl8pPr marL="3199503" algn="l" defTabSz="457072" rtl="0" eaLnBrk="1" latinLnBrk="0" hangingPunct="1">
      <a:defRPr sz="2600" kern="1200">
        <a:solidFill>
          <a:schemeClr val="tx1"/>
        </a:solidFill>
        <a:latin typeface="Arial" charset="0"/>
        <a:ea typeface="ヒラギノ角ゴ Pro W3" charset="-128"/>
        <a:cs typeface="ヒラギノ角ゴ Pro W3" charset="-128"/>
      </a:defRPr>
    </a:lvl8pPr>
    <a:lvl9pPr marL="3656573" algn="l" defTabSz="457072" rtl="0" eaLnBrk="1" latinLnBrk="0" hangingPunct="1">
      <a:defRPr sz="2600" kern="1200">
        <a:solidFill>
          <a:schemeClr val="tx1"/>
        </a:solidFill>
        <a:latin typeface="Arial" charset="0"/>
        <a:ea typeface="ヒラギノ角ゴ Pro W3" charset="-128"/>
        <a:cs typeface="ヒラギノ角ゴ Pro W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BB11"/>
    <a:srgbClr val="EE0066"/>
    <a:srgbClr val="118888"/>
    <a:srgbClr val="004282"/>
    <a:srgbClr val="7F7F7F"/>
    <a:srgbClr val="993388"/>
    <a:srgbClr val="EE5500"/>
    <a:srgbClr val="EDEDE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1085" y="-67"/>
      </p:cViewPr>
      <p:guideLst>
        <p:guide orient="horz" pos="3073"/>
        <p:guide pos="4098"/>
      </p:guideLst>
    </p:cSldViewPr>
  </p:slideViewPr>
  <p:outlineViewPr>
    <p:cViewPr>
      <p:scale>
        <a:sx n="33" d="100"/>
        <a:sy n="33" d="100"/>
      </p:scale>
      <p:origin x="0" y="1602"/>
    </p:cViewPr>
  </p:outlineViewPr>
  <p:notesTextViewPr>
    <p:cViewPr>
      <p:scale>
        <a:sx n="100" d="100"/>
        <a:sy n="100" d="100"/>
      </p:scale>
      <p:origin x="0" y="0"/>
    </p:cViewPr>
  </p:notesTextViewPr>
  <p:sorterViewPr>
    <p:cViewPr>
      <p:scale>
        <a:sx n="50" d="100"/>
        <a:sy n="50" d="100"/>
      </p:scale>
      <p:origin x="0" y="0"/>
    </p:cViewPr>
  </p:sorterViewPr>
  <p:notesViewPr>
    <p:cSldViewPr>
      <p:cViewPr varScale="1">
        <p:scale>
          <a:sx n="67" d="100"/>
          <a:sy n="67" d="100"/>
        </p:scale>
        <p:origin x="-3516" y="-120"/>
      </p:cViewPr>
      <p:guideLst>
        <p:guide orient="horz" pos="3131"/>
        <p:guide pos="2144"/>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handoutMaster" Target="handoutMasters/handoutMaster1.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tags" Target="tags/tag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presProps" Target="presProp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988" cy="496888"/>
          </a:xfrm>
          <a:prstGeom prst="rect">
            <a:avLst/>
          </a:prstGeom>
        </p:spPr>
        <p:txBody>
          <a:bodyPr vert="horz" lIns="65233" tIns="32617" rIns="65233" bIns="32617" rtlCol="0"/>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4450" y="0"/>
            <a:ext cx="2949575" cy="496888"/>
          </a:xfrm>
          <a:prstGeom prst="rect">
            <a:avLst/>
          </a:prstGeom>
        </p:spPr>
        <p:txBody>
          <a:bodyPr vert="horz" wrap="square" lIns="65233" tIns="32617" rIns="65233" bIns="32617" numCol="1" anchor="t" anchorCtr="0" compatLnSpc="1">
            <a:prstTxWarp prst="textNoShape">
              <a:avLst/>
            </a:prstTxWarp>
          </a:bodyPr>
          <a:lstStyle>
            <a:lvl1pPr algn="r" defTabSz="927100">
              <a:defRPr sz="900">
                <a:latin typeface="Calibri" charset="0"/>
              </a:defRPr>
            </a:lvl1pPr>
          </a:lstStyle>
          <a:p>
            <a:pPr>
              <a:defRPr/>
            </a:pPr>
            <a:fld id="{49CEBDC2-A1F9-6A49-8E53-67AAE8967D73}" type="datetime1">
              <a:rPr lang="en-US"/>
              <a:pPr>
                <a:defRPr/>
              </a:pPr>
              <a:t>4/28/2011</a:t>
            </a:fld>
            <a:endParaRPr lang="en-US"/>
          </a:p>
        </p:txBody>
      </p:sp>
      <p:sp>
        <p:nvSpPr>
          <p:cNvPr id="4" name="Footer Placeholder 3"/>
          <p:cNvSpPr>
            <a:spLocks noGrp="1"/>
          </p:cNvSpPr>
          <p:nvPr>
            <p:ph type="ftr" sz="quarter" idx="2"/>
          </p:nvPr>
        </p:nvSpPr>
        <p:spPr>
          <a:xfrm>
            <a:off x="0" y="9440863"/>
            <a:ext cx="2947988" cy="496887"/>
          </a:xfrm>
          <a:prstGeom prst="rect">
            <a:avLst/>
          </a:prstGeom>
        </p:spPr>
        <p:txBody>
          <a:bodyPr vert="horz" lIns="65233" tIns="32617" rIns="65233" bIns="32617" rtlCol="0" anchor="b"/>
          <a:lstStyle>
            <a:lvl1pPr algn="l" defTabSz="928021" fontAlgn="auto">
              <a:spcBef>
                <a:spcPts val="0"/>
              </a:spcBef>
              <a:spcAft>
                <a:spcPts val="0"/>
              </a:spcAft>
              <a:defRPr sz="9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4450" y="9440863"/>
            <a:ext cx="2949575" cy="496887"/>
          </a:xfrm>
          <a:prstGeom prst="rect">
            <a:avLst/>
          </a:prstGeom>
        </p:spPr>
        <p:txBody>
          <a:bodyPr vert="horz" wrap="square" lIns="65233" tIns="32617" rIns="65233" bIns="32617" numCol="1" anchor="b" anchorCtr="0" compatLnSpc="1">
            <a:prstTxWarp prst="textNoShape">
              <a:avLst/>
            </a:prstTxWarp>
          </a:bodyPr>
          <a:lstStyle>
            <a:lvl1pPr algn="r" defTabSz="927100">
              <a:defRPr sz="900">
                <a:latin typeface="Calibri" charset="0"/>
              </a:defRPr>
            </a:lvl1pPr>
          </a:lstStyle>
          <a:p>
            <a:pPr>
              <a:defRPr/>
            </a:pPr>
            <a:fld id="{A6801E09-BD81-5445-9AD4-5F753848A2D0}" type="slidenum">
              <a:rPr lang="en-US"/>
              <a:pPr>
                <a:defRPr/>
              </a:pPr>
              <a:t>‹#›</a:t>
            </a:fld>
            <a:endParaRPr lang="en-US"/>
          </a:p>
        </p:txBody>
      </p:sp>
    </p:spTree>
    <p:extLst>
      <p:ext uri="{BB962C8B-B14F-4D97-AF65-F5344CB8AC3E}">
        <p14:creationId xmlns:p14="http://schemas.microsoft.com/office/powerpoint/2010/main" xmlns="" val="13353132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988" cy="496888"/>
          </a:xfrm>
          <a:prstGeom prst="rect">
            <a:avLst/>
          </a:prstGeom>
        </p:spPr>
        <p:txBody>
          <a:bodyPr vert="horz" lIns="95662" tIns="47831" rIns="95662" bIns="47831" rtlCol="0"/>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4450" y="0"/>
            <a:ext cx="2949575" cy="496888"/>
          </a:xfrm>
          <a:prstGeom prst="rect">
            <a:avLst/>
          </a:prstGeom>
        </p:spPr>
        <p:txBody>
          <a:bodyPr vert="horz" wrap="square" lIns="95662" tIns="47831" rIns="95662" bIns="47831" numCol="1" anchor="t" anchorCtr="0" compatLnSpc="1">
            <a:prstTxWarp prst="textNoShape">
              <a:avLst/>
            </a:prstTxWarp>
          </a:bodyPr>
          <a:lstStyle>
            <a:lvl1pPr algn="r" defTabSz="927100">
              <a:defRPr sz="1200">
                <a:latin typeface="Calibri" charset="0"/>
              </a:defRPr>
            </a:lvl1pPr>
          </a:lstStyle>
          <a:p>
            <a:pPr>
              <a:defRPr/>
            </a:pPr>
            <a:fld id="{0C6B155D-02B3-CA44-A1CF-ECD3144E0BEF}" type="datetime1">
              <a:rPr lang="en-US"/>
              <a:pPr>
                <a:defRPr/>
              </a:pPr>
              <a:t>4/28/2011</a:t>
            </a:fld>
            <a:endParaRPr lang="en-US"/>
          </a:p>
        </p:txBody>
      </p:sp>
      <p:sp>
        <p:nvSpPr>
          <p:cNvPr id="4" name="Slide Image Placeholder 3"/>
          <p:cNvSpPr>
            <a:spLocks noGrp="1" noRot="1" noChangeAspect="1"/>
          </p:cNvSpPr>
          <p:nvPr>
            <p:ph type="sldImg" idx="2"/>
          </p:nvPr>
        </p:nvSpPr>
        <p:spPr>
          <a:xfrm>
            <a:off x="1539875" y="828675"/>
            <a:ext cx="3725863" cy="2795588"/>
          </a:xfrm>
          <a:prstGeom prst="rect">
            <a:avLst/>
          </a:prstGeom>
          <a:noFill/>
          <a:ln w="12700">
            <a:solidFill>
              <a:prstClr val="black"/>
            </a:solidFill>
          </a:ln>
        </p:spPr>
        <p:txBody>
          <a:bodyPr vert="horz" lIns="95662" tIns="47831" rIns="95662" bIns="47831" rtlCol="0" anchor="ctr"/>
          <a:lstStyle/>
          <a:p>
            <a:pPr lvl="0"/>
            <a:endParaRPr lang="en-US" noProof="0" dirty="0"/>
          </a:p>
        </p:txBody>
      </p:sp>
      <p:sp>
        <p:nvSpPr>
          <p:cNvPr id="5" name="Notes Placeholder 4"/>
          <p:cNvSpPr>
            <a:spLocks noGrp="1"/>
          </p:cNvSpPr>
          <p:nvPr>
            <p:ph type="body" sz="quarter" idx="3"/>
          </p:nvPr>
        </p:nvSpPr>
        <p:spPr>
          <a:xfrm>
            <a:off x="679450" y="3975100"/>
            <a:ext cx="5446713" cy="5218113"/>
          </a:xfrm>
          <a:prstGeom prst="rect">
            <a:avLst/>
          </a:prstGeom>
        </p:spPr>
        <p:txBody>
          <a:bodyPr vert="horz" lIns="95662" tIns="47831" rIns="95662" bIns="47831"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9440863"/>
            <a:ext cx="2947988" cy="496887"/>
          </a:xfrm>
          <a:prstGeom prst="rect">
            <a:avLst/>
          </a:prstGeom>
        </p:spPr>
        <p:txBody>
          <a:bodyPr vert="horz" lIns="95662" tIns="47831" rIns="95662" bIns="47831" rtlCol="0" anchor="b"/>
          <a:lstStyle>
            <a:lvl1pPr algn="l" defTabSz="928021"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4450" y="9440863"/>
            <a:ext cx="2949575" cy="496887"/>
          </a:xfrm>
          <a:prstGeom prst="rect">
            <a:avLst/>
          </a:prstGeom>
        </p:spPr>
        <p:txBody>
          <a:bodyPr vert="horz" wrap="square" lIns="95662" tIns="47831" rIns="95662" bIns="47831" numCol="1" anchor="b" anchorCtr="0" compatLnSpc="1">
            <a:prstTxWarp prst="textNoShape">
              <a:avLst/>
            </a:prstTxWarp>
          </a:bodyPr>
          <a:lstStyle>
            <a:lvl1pPr algn="r" defTabSz="927100">
              <a:defRPr sz="1200">
                <a:latin typeface="Calibri" charset="0"/>
              </a:defRPr>
            </a:lvl1pPr>
          </a:lstStyle>
          <a:p>
            <a:pPr>
              <a:defRPr/>
            </a:pPr>
            <a:fld id="{787077CE-6DA3-1C4A-8710-E03D0ED32BBA}" type="slidenum">
              <a:rPr lang="en-US"/>
              <a:pPr>
                <a:defRPr/>
              </a:pPr>
              <a:t>‹#›</a:t>
            </a:fld>
            <a:endParaRPr lang="en-US"/>
          </a:p>
        </p:txBody>
      </p:sp>
    </p:spTree>
    <p:extLst>
      <p:ext uri="{BB962C8B-B14F-4D97-AF65-F5344CB8AC3E}">
        <p14:creationId xmlns:p14="http://schemas.microsoft.com/office/powerpoint/2010/main" xmlns="" val="1272236089"/>
      </p:ext>
    </p:extLst>
  </p:cSld>
  <p:clrMap bg1="lt1" tx1="dk1" bg2="lt2" tx2="dk2" accent1="accent1" accent2="accent2" accent3="accent3" accent4="accent4" accent5="accent5" accent6="accent6" hlink="hlink" folHlink="folHlink"/>
  <p:notesStyle>
    <a:lvl1pPr algn="l" defTabSz="1298213" rtl="0" eaLnBrk="0" fontAlgn="base" hangingPunct="0">
      <a:spcBef>
        <a:spcPct val="30000"/>
      </a:spcBef>
      <a:spcAft>
        <a:spcPct val="0"/>
      </a:spcAft>
      <a:defRPr sz="1400" kern="1200">
        <a:solidFill>
          <a:schemeClr val="tx1"/>
        </a:solidFill>
        <a:latin typeface="+mn-lt"/>
        <a:ea typeface="ＭＳ Ｐゴシック" charset="-128"/>
        <a:cs typeface="ＭＳ Ｐゴシック" charset="-128"/>
      </a:defRPr>
    </a:lvl1pPr>
    <a:lvl2pPr marL="271386" algn="l" defTabSz="1298213" rtl="0" eaLnBrk="0" fontAlgn="base" hangingPunct="0">
      <a:spcBef>
        <a:spcPct val="30000"/>
      </a:spcBef>
      <a:spcAft>
        <a:spcPct val="0"/>
      </a:spcAft>
      <a:defRPr sz="1400" kern="1200">
        <a:solidFill>
          <a:schemeClr val="tx1"/>
        </a:solidFill>
        <a:latin typeface="+mn-lt"/>
        <a:ea typeface="ＭＳ Ｐゴシック" charset="-128"/>
        <a:cs typeface="+mn-cs"/>
      </a:defRPr>
    </a:lvl2pPr>
    <a:lvl3pPr marL="545947" algn="l" defTabSz="1298213" rtl="0" eaLnBrk="0" fontAlgn="base" hangingPunct="0">
      <a:spcBef>
        <a:spcPct val="30000"/>
      </a:spcBef>
      <a:spcAft>
        <a:spcPct val="0"/>
      </a:spcAft>
      <a:defRPr sz="1400" kern="1200">
        <a:solidFill>
          <a:schemeClr val="tx1"/>
        </a:solidFill>
        <a:latin typeface="+mn-lt"/>
        <a:ea typeface="ＭＳ Ｐゴシック" charset="-128"/>
        <a:cs typeface="+mn-cs"/>
      </a:defRPr>
    </a:lvl3pPr>
    <a:lvl4pPr marL="820506" algn="l" defTabSz="1298213" rtl="0" eaLnBrk="0" fontAlgn="base" hangingPunct="0">
      <a:spcBef>
        <a:spcPct val="30000"/>
      </a:spcBef>
      <a:spcAft>
        <a:spcPct val="0"/>
      </a:spcAft>
      <a:defRPr sz="1400" kern="1200">
        <a:solidFill>
          <a:schemeClr val="tx1"/>
        </a:solidFill>
        <a:latin typeface="+mn-lt"/>
        <a:ea typeface="ＭＳ Ｐゴシック" charset="-128"/>
        <a:cs typeface="+mn-cs"/>
      </a:defRPr>
    </a:lvl4pPr>
    <a:lvl5pPr marL="1095069" algn="l" defTabSz="1298213" rtl="0" eaLnBrk="0" fontAlgn="base" hangingPunct="0">
      <a:spcBef>
        <a:spcPct val="30000"/>
      </a:spcBef>
      <a:spcAft>
        <a:spcPct val="0"/>
      </a:spcAft>
      <a:defRPr sz="1400" kern="1200">
        <a:solidFill>
          <a:schemeClr val="tx1"/>
        </a:solidFill>
        <a:latin typeface="+mn-lt"/>
        <a:ea typeface="ＭＳ Ｐゴシック" charset="-128"/>
        <a:cs typeface="+mn-cs"/>
      </a:defRPr>
    </a:lvl5pPr>
    <a:lvl6pPr marL="3251015" algn="l" defTabSz="1300399" rtl="0" eaLnBrk="1" latinLnBrk="0" hangingPunct="1">
      <a:defRPr sz="1700" kern="1200">
        <a:solidFill>
          <a:schemeClr val="tx1"/>
        </a:solidFill>
        <a:latin typeface="+mn-lt"/>
        <a:ea typeface="+mn-ea"/>
        <a:cs typeface="+mn-cs"/>
      </a:defRPr>
    </a:lvl6pPr>
    <a:lvl7pPr marL="3901215" algn="l" defTabSz="1300399" rtl="0" eaLnBrk="1" latinLnBrk="0" hangingPunct="1">
      <a:defRPr sz="1700" kern="1200">
        <a:solidFill>
          <a:schemeClr val="tx1"/>
        </a:solidFill>
        <a:latin typeface="+mn-lt"/>
        <a:ea typeface="+mn-ea"/>
        <a:cs typeface="+mn-cs"/>
      </a:defRPr>
    </a:lvl7pPr>
    <a:lvl8pPr marL="4551418" algn="l" defTabSz="1300399" rtl="0" eaLnBrk="1" latinLnBrk="0" hangingPunct="1">
      <a:defRPr sz="1700" kern="1200">
        <a:solidFill>
          <a:schemeClr val="tx1"/>
        </a:solidFill>
        <a:latin typeface="+mn-lt"/>
        <a:ea typeface="+mn-ea"/>
        <a:cs typeface="+mn-cs"/>
      </a:defRPr>
    </a:lvl8pPr>
    <a:lvl9pPr marL="5201617" algn="l" defTabSz="1300399" rtl="0" eaLnBrk="1" latinLnBrk="0" hangingPunct="1">
      <a:defRPr sz="1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15364" name="Slide Number Placeholder 3"/>
          <p:cNvSpPr>
            <a:spLocks noGrp="1"/>
          </p:cNvSpPr>
          <p:nvPr>
            <p:ph type="sldNum" sz="quarter" idx="5"/>
          </p:nvPr>
        </p:nvSpPr>
        <p:spPr bwMode="auto">
          <a:noFill/>
          <a:ln>
            <a:miter lim="800000"/>
            <a:headEnd/>
            <a:tailEnd/>
          </a:ln>
        </p:spPr>
        <p:txBody>
          <a:bodyPr/>
          <a:lstStyle/>
          <a:p>
            <a:fld id="{15CF4311-8769-CD41-A00A-BE6B491E05FC}"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p>
            <a:fld id="{CBEF0229-B869-438C-AFC8-EBB6D056E70F}" type="slidenum">
              <a:rPr lang="en-US" smtClean="0"/>
              <a:pPr/>
              <a:t>50</a:t>
            </a:fld>
            <a:endParaRPr lang="en-US" smtClean="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6213E0C1-5332-4150-AB9E-951630069377}" type="slidenum">
              <a:rPr lang="en-US" smtClean="0"/>
              <a:pPr/>
              <a:t>55</a:t>
            </a:fld>
            <a:endParaRPr lang="en-US"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p>
            <a:fld id="{92F55D83-5D77-4D4E-9D9F-4E29B9F11324}" type="slidenum">
              <a:rPr lang="en-US" smtClean="0"/>
              <a:pPr/>
              <a:t>56</a:t>
            </a:fld>
            <a:endParaRPr lang="en-US" smtClean="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F38BFBA5-C80E-472F-A0C1-15038FA78264}" type="slidenum">
              <a:rPr lang="en-US" smtClean="0"/>
              <a:pPr/>
              <a:t>66</a:t>
            </a:fld>
            <a:endParaRPr lang="en-US"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BCC338E1-2EB3-40F9-B5CE-3610A959E750}" type="slidenum">
              <a:rPr lang="en-US" smtClean="0"/>
              <a:pPr/>
              <a:t>93</a:t>
            </a:fld>
            <a:endParaRPr lang="en-US" smtClean="0"/>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a:spLocks noGrp="1" noChangeArrowheads="1"/>
          </p:cNvSpPr>
          <p:nvPr>
            <p:ph type="sldNum" sz="quarter" idx="5"/>
          </p:nvPr>
        </p:nvSpPr>
        <p:spPr>
          <a:noFill/>
        </p:spPr>
        <p:txBody>
          <a:bodyPr/>
          <a:lstStyle/>
          <a:p>
            <a:fld id="{DBFDEB02-FDC2-4749-A00C-D9026E98E870}" type="slidenum">
              <a:rPr lang="en-US" smtClean="0"/>
              <a:pPr/>
              <a:t>96</a:t>
            </a:fld>
            <a:endParaRPr lang="en-US" smtClean="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pPr eaLnBrk="1" hangingPunct="1"/>
            <a:r>
              <a:rPr lang="en-GB" dirty="0" smtClean="0"/>
              <a:t>Moving onto one of my favourite API’s in AutoCAD, the Input Point Monitor.</a:t>
            </a:r>
          </a:p>
          <a:p>
            <a:pPr eaLnBrk="1" hangingPunct="1"/>
            <a:endParaRPr lang="en-GB" dirty="0" smtClean="0"/>
          </a:p>
          <a:p>
            <a:pPr eaLnBrk="1" hangingPunct="1"/>
            <a:r>
              <a:rPr lang="en-GB" dirty="0" smtClean="0"/>
              <a:t>The Input Point Monitor does exactly what it says on the tin, it monitors the input mechanism in AutoCAD. You can get real time aperture data, (oh by the way, we call the crosshairs in AutoCAD the aperture) so we can get the current cursor position, a list of all the entities that the aperture is currently over, we can get which of the mouse buttons were pressed and when via a history flag, tell which grip point is selected, and more. We can also create temporary graphics on the fly and display tooltips depending on conditions that we specify.</a:t>
            </a:r>
          </a:p>
          <a:p>
            <a:pPr eaLnBrk="1" hangingPunct="1"/>
            <a:endParaRPr lang="en-GB" dirty="0" smtClean="0"/>
          </a:p>
          <a:p>
            <a:pPr eaLnBrk="1" hangingPunct="1"/>
            <a:r>
              <a:rPr lang="en-GB" dirty="0" smtClean="0"/>
              <a:t>So lets take a look…</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920750" y="746125"/>
            <a:ext cx="4965700" cy="3725863"/>
          </a:xfrm>
          <a:ln/>
        </p:spPr>
      </p:sp>
      <p:sp>
        <p:nvSpPr>
          <p:cNvPr id="56323" name="Rectangle 3"/>
          <p:cNvSpPr>
            <a:spLocks noGrp="1" noChangeArrowheads="1"/>
          </p:cNvSpPr>
          <p:nvPr>
            <p:ph type="body" idx="1"/>
          </p:nvPr>
        </p:nvSpPr>
        <p:spPr>
          <a:xfrm>
            <a:off x="681027" y="4722087"/>
            <a:ext cx="5443561" cy="4472253"/>
          </a:xfrm>
          <a:noFill/>
          <a:ln/>
        </p:spPr>
        <p:txBody>
          <a:bodyPr/>
          <a:lstStyle/>
          <a:p>
            <a:pPr eaLnBrk="1" hangingPunct="1"/>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r>
              <a:rPr lang="en-GB" smtClean="0"/>
              <a:t>Next we have Jigs. </a:t>
            </a:r>
          </a:p>
          <a:p>
            <a:pPr eaLnBrk="1" hangingPunct="1"/>
            <a:r>
              <a:rPr lang="en-GB" smtClean="0"/>
              <a:t>In the real world a Jig is a frame to which you can attach an item, hold it firm and then manipulate or form it into position. In AutoCAD, a Jig is very similar – a Jig is an API class which you can use to visually manipulate an entity into place using the UI. A good and simple example of this can be seen with the Circle command – you pick the center point of the circle, then to select the radius you can visually resize the circle to suit. </a:t>
            </a:r>
          </a:p>
          <a:p>
            <a:pPr eaLnBrk="1" hangingPunct="1"/>
            <a:endParaRPr lang="en-GB" smtClean="0"/>
          </a:p>
          <a:p>
            <a:pPr eaLnBrk="1" hangingPunct="1"/>
            <a:r>
              <a:rPr lang="en-GB" smtClean="0"/>
              <a:t>We have 2 types of Jig in the AutoCAD .NET API, the Entity Jig controls just one entity at a time and the DrawJig allows you to attach 1 or more entities. The Entity Jig is wraps the ObjectARX implementation whereas the DrawJig is an exclusive class owned only by the .NET API.</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p:spPr>
        <p:txBody>
          <a:bodyPr/>
          <a:lstStyle/>
          <a:p>
            <a:fld id="{EC4F39E5-76DA-4729-B4CD-BF27AAF53B7D}" type="slidenum">
              <a:rPr lang="en-US" smtClean="0"/>
              <a:pPr/>
              <a:t>102</a:t>
            </a:fld>
            <a:endParaRPr lang="en-US" smtClean="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(more about assemblies)</a:t>
            </a:r>
          </a:p>
        </p:txBody>
      </p:sp>
      <p:sp>
        <p:nvSpPr>
          <p:cNvPr id="4" name="Slide Number Placeholder 3"/>
          <p:cNvSpPr>
            <a:spLocks noGrp="1"/>
          </p:cNvSpPr>
          <p:nvPr>
            <p:ph type="sldNum" sz="quarter" idx="10"/>
          </p:nvPr>
        </p:nvSpPr>
        <p:spPr/>
        <p:txBody>
          <a:bodyPr/>
          <a:lstStyle/>
          <a:p>
            <a:fld id="{AD427463-E8DB-4715-B14A-9BE013CF6F57}" type="slidenum">
              <a:rPr lang="pt-BR" smtClean="0">
                <a:solidFill>
                  <a:prstClr val="black"/>
                </a:solidFill>
              </a:rPr>
              <a:pPr/>
              <a:t>8</a:t>
            </a:fld>
            <a:endParaRPr lang="pt-BR">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bwMode="auto">
          <a:noFill/>
          <a:ln>
            <a:miter lim="800000"/>
            <a:headEnd/>
            <a:tailEnd/>
          </a:ln>
        </p:spPr>
        <p:txBody>
          <a:bodyPr/>
          <a:lstStyle/>
          <a:p>
            <a:fld id="{1B77B134-D9DC-514E-BA4A-CFC175EA6746}" type="slidenum">
              <a:rPr lang="en-US"/>
              <a:pPr/>
              <a:t>103</a:t>
            </a:fld>
            <a:endParaRPr lang="en-US"/>
          </a:p>
        </p:txBody>
      </p:sp>
      <p:sp>
        <p:nvSpPr>
          <p:cNvPr id="6041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a:p>
        </p:txBody>
      </p:sp>
      <p:sp>
        <p:nvSpPr>
          <p:cNvPr id="60420" name="Slide Image Placeholder 7"/>
          <p:cNvSpPr>
            <a:spLocks noGrp="1" noRot="1" noChangeAspect="1" noTextEdit="1"/>
          </p:cNvSpPr>
          <p:nvPr>
            <p:ph type="sldImg"/>
          </p:nvPr>
        </p:nvSpPr>
        <p:spPr bwMode="auto">
          <a:xfrm>
            <a:off x="1538288" y="828675"/>
            <a:ext cx="3729037" cy="2797175"/>
          </a:xfrm>
          <a:noFill/>
          <a:ln>
            <a:solidFill>
              <a:srgbClr val="000000"/>
            </a:solidFill>
            <a:miter lim="800000"/>
            <a:headEnd/>
            <a:tailEn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AC5DD2C5-C803-42C9-B8B9-808899C78F53}" type="slidenum">
              <a:rPr lang="en-US" smtClean="0"/>
              <a:pPr/>
              <a:t>33</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3F0D36FA-0ECE-4249-991B-51F0B3522CFB}" type="slidenum">
              <a:rPr lang="en-US" smtClean="0"/>
              <a:pPr/>
              <a:t>35</a:t>
            </a:fld>
            <a:endParaRPr lang="en-US" smtClean="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p:spPr>
        <p:txBody>
          <a:bodyPr/>
          <a:lstStyle/>
          <a:p>
            <a:fld id="{1421BF0A-31D4-4F42-875D-26A87A9D5408}" type="slidenum">
              <a:rPr lang="en-US" smtClean="0"/>
              <a:pPr/>
              <a:t>37</a:t>
            </a:fld>
            <a:endParaRPr lang="en-US" smtClean="0"/>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F823DA0B-9B86-45E7-9DED-A8963E819110}" type="slidenum">
              <a:rPr lang="en-US" smtClean="0"/>
              <a:pPr/>
              <a:t>38</a:t>
            </a:fld>
            <a:endParaRPr lang="en-US" smtClean="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p:spPr>
        <p:txBody>
          <a:bodyPr/>
          <a:lstStyle/>
          <a:p>
            <a:fld id="{48D24B36-D70A-473A-9E87-FCAA15414E2F}" type="slidenum">
              <a:rPr lang="en-US" smtClean="0"/>
              <a:pPr/>
              <a:t>39</a:t>
            </a:fld>
            <a:endParaRPr lang="en-US" smtClean="0"/>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p>
            <a:fld id="{6DCDD68D-E688-4ADE-B50E-9F043B0B4B9E}" type="slidenum">
              <a:rPr lang="en-US" smtClean="0"/>
              <a:pPr/>
              <a:t>43</a:t>
            </a:fld>
            <a:endParaRPr lang="en-US"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ECE790E8-8313-441E-9B1A-B431B2360891}" type="slidenum">
              <a:rPr lang="en-US" smtClean="0"/>
              <a:pPr/>
              <a:t>45</a:t>
            </a:fld>
            <a:endParaRPr lang="en-US"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3725" y="3613470"/>
            <a:ext cx="11762080" cy="1417320"/>
          </a:xfrm>
        </p:spPr>
        <p:txBody>
          <a:bodyPr/>
          <a:lstStyle>
            <a:lvl1pPr>
              <a:defRPr sz="4800"/>
            </a:lvl1pPr>
          </a:lstStyle>
          <a:p>
            <a:r>
              <a:rPr lang="en-US" smtClean="0"/>
              <a:t>Click to edit Master 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 Full Screen">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
            <a:ext cx="13011150" cy="8993187"/>
          </a:xfrm>
        </p:spPr>
        <p:txBody>
          <a:bodyPr/>
          <a:lstStyle/>
          <a:p>
            <a:pPr lvl="0"/>
            <a:r>
              <a:rPr lang="en-US" smtClean="0"/>
              <a:t>Click to edit Master text styles</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598513" y="2146491"/>
            <a:ext cx="5724906" cy="66996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1"/>
          </p:nvPr>
        </p:nvSpPr>
        <p:spPr>
          <a:xfrm>
            <a:off x="6570631" y="2168172"/>
            <a:ext cx="5789962" cy="6699652"/>
          </a:xfrm>
        </p:spPr>
        <p:txBody>
          <a:bodyPr/>
          <a:lstStyle/>
          <a:p>
            <a:pPr lvl="0"/>
            <a:r>
              <a:rPr lang="en-US" smtClean="0"/>
              <a:t>Click to edit Master text styles</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3725" y="3611881"/>
            <a:ext cx="11762080" cy="1417320"/>
          </a:xfrm>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Full Screen">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
            <a:ext cx="13011150" cy="8993187"/>
          </a:xfrm>
        </p:spPr>
        <p:txBody>
          <a:bodyPr/>
          <a:lstStyle/>
          <a:p>
            <a:pPr lvl="0"/>
            <a:r>
              <a:rPr lang="en-US" smtClean="0"/>
              <a:t>Click to edit Master text styles</a:t>
            </a:r>
          </a:p>
        </p:txBody>
      </p:sp>
    </p:spTree>
  </p:cSld>
  <p:clrMapOvr>
    <a:masterClrMapping/>
  </p:clrMapOv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598513" y="2146491"/>
            <a:ext cx="5724906" cy="669965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11"/>
          </p:nvPr>
        </p:nvSpPr>
        <p:spPr>
          <a:xfrm>
            <a:off x="6570631" y="2168172"/>
            <a:ext cx="5789962" cy="6699652"/>
          </a:xfrm>
        </p:spPr>
        <p:txBody>
          <a:bodyPr/>
          <a:lstStyle/>
          <a:p>
            <a:pPr lvl="0"/>
            <a:r>
              <a:rPr lang="en-US" smtClean="0"/>
              <a:t>Click to edit Master text styles</a:t>
            </a:r>
          </a:p>
        </p:txBody>
      </p:sp>
    </p:spTree>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558" y="2276581"/>
            <a:ext cx="5746591" cy="6439021"/>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14001" y="2276581"/>
            <a:ext cx="5746591" cy="6439021"/>
          </a:xfrm>
        </p:spPr>
        <p:txBody>
          <a:bodyPr/>
          <a:lstStyle>
            <a:lvl1pPr>
              <a:defRPr sz="4000"/>
            </a:lvl1pPr>
            <a:lvl2pPr>
              <a:defRPr sz="3400"/>
            </a:lvl2pPr>
            <a:lvl3pPr>
              <a:defRPr sz="2800"/>
            </a:lvl3pPr>
            <a:lvl4pPr>
              <a:defRPr sz="2600"/>
            </a:lvl4pPr>
            <a:lvl5pPr>
              <a:defRPr sz="2600"/>
            </a:lvl5pPr>
            <a:lvl6pPr>
              <a:defRPr sz="2600"/>
            </a:lvl6pPr>
            <a:lvl7pPr>
              <a:defRPr sz="2600"/>
            </a:lvl7pPr>
            <a:lvl8pPr>
              <a:defRPr sz="2600"/>
            </a:lvl8pPr>
            <a:lvl9pPr>
              <a:defRPr sz="2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50558" y="9043086"/>
            <a:ext cx="3035935" cy="519458"/>
          </a:xfrm>
          <a:prstGeom prst="rect">
            <a:avLst/>
          </a:prstGeom>
        </p:spPr>
        <p:txBody>
          <a:bodyPr lIns="130101" tIns="65050" rIns="130101" bIns="65050"/>
          <a:lstStyle/>
          <a:p>
            <a:fld id="{1D8BD707-D9CF-40AE-B4C6-C98DA3205C09}" type="datetimeFigureOut">
              <a:rPr lang="en-US" smtClean="0"/>
              <a:pPr/>
              <a:t>4/28/2011</a:t>
            </a:fld>
            <a:endParaRPr lang="en-US"/>
          </a:p>
        </p:txBody>
      </p:sp>
      <p:sp>
        <p:nvSpPr>
          <p:cNvPr id="6" name="Footer Placeholder 5"/>
          <p:cNvSpPr>
            <a:spLocks noGrp="1"/>
          </p:cNvSpPr>
          <p:nvPr>
            <p:ph type="ftr" sz="quarter" idx="11"/>
          </p:nvPr>
        </p:nvSpPr>
        <p:spPr>
          <a:xfrm>
            <a:off x="4445476" y="9043086"/>
            <a:ext cx="4120198" cy="519458"/>
          </a:xfrm>
          <a:prstGeom prst="rect">
            <a:avLst/>
          </a:prstGeom>
        </p:spPr>
        <p:txBody>
          <a:bodyPr lIns="130101" tIns="65050" rIns="130101" bIns="65050"/>
          <a:lstStyle/>
          <a:p>
            <a:endParaRPr lang="en-US"/>
          </a:p>
        </p:txBody>
      </p:sp>
      <p:sp>
        <p:nvSpPr>
          <p:cNvPr id="7" name="Slide Number Placeholder 6"/>
          <p:cNvSpPr>
            <a:spLocks noGrp="1"/>
          </p:cNvSpPr>
          <p:nvPr>
            <p:ph type="sldNum" sz="quarter" idx="12"/>
          </p:nvPr>
        </p:nvSpPr>
        <p:spPr>
          <a:xfrm>
            <a:off x="9324658" y="9043086"/>
            <a:ext cx="3035935" cy="519458"/>
          </a:xfrm>
          <a:prstGeom prst="rect">
            <a:avLst/>
          </a:prstGeom>
        </p:spPr>
        <p:txBody>
          <a:bodyPr lIns="130101" tIns="65050" rIns="130101" bIns="65050"/>
          <a:lstStyle/>
          <a:p>
            <a:fld id="{B6F15528-21DE-4FAA-801E-634DDDAF4B2B}" type="slidenum">
              <a:rPr lang="en-US" smtClean="0"/>
              <a:pPr/>
              <a:t>‹#›</a:t>
            </a:fld>
            <a:endParaRPr lang="en-US"/>
          </a:p>
        </p:txBody>
      </p:sp>
    </p:spTree>
    <p:extLst>
      <p:ext uri="{BB962C8B-B14F-4D97-AF65-F5344CB8AC3E}">
        <p14:creationId xmlns:p14="http://schemas.microsoft.com/office/powerpoint/2010/main" xmlns="" val="1259936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cstate="print"/>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bwMode="auto">
          <a:xfrm>
            <a:off x="12700" y="9371014"/>
            <a:ext cx="12992100" cy="377825"/>
          </a:xfrm>
          <a:prstGeom prst="rect">
            <a:avLst/>
          </a:prstGeom>
          <a:solidFill>
            <a:srgbClr val="000000"/>
          </a:solidFill>
          <a:ln w="25400" cap="flat" cmpd="sng" algn="ctr">
            <a:noFill/>
            <a:prstDash val="solid"/>
            <a:round/>
            <a:headEnd type="none" w="med" len="med"/>
            <a:tailEnd type="none" w="med" len="med"/>
          </a:ln>
          <a:effectLst/>
        </p:spPr>
        <p:txBody>
          <a:bodyPr lIns="91416" tIns="45707" rIns="91416" bIns="45707"/>
          <a:lstStyle/>
          <a:p>
            <a:pPr algn="ctr" defTabSz="914143">
              <a:defRPr/>
            </a:pPr>
            <a:endParaRPr lang="en-US" sz="3100" dirty="0">
              <a:solidFill>
                <a:srgbClr val="000000"/>
              </a:solidFill>
              <a:latin typeface="Gill Sans" charset="0"/>
              <a:ea typeface="ヒラギノ角ゴ Pro W3" charset="0"/>
              <a:cs typeface="ヒラギノ角ゴ Pro W3" charset="0"/>
              <a:sym typeface="Gill Sans" charset="0"/>
            </a:endParaRPr>
          </a:p>
        </p:txBody>
      </p:sp>
      <p:sp>
        <p:nvSpPr>
          <p:cNvPr id="1027" name="Rectangle 1"/>
          <p:cNvSpPr>
            <a:spLocks noGrp="1" noChangeArrowheads="1"/>
          </p:cNvSpPr>
          <p:nvPr>
            <p:ph type="title"/>
          </p:nvPr>
        </p:nvSpPr>
        <p:spPr bwMode="auto">
          <a:xfrm>
            <a:off x="593725" y="363539"/>
            <a:ext cx="11761788" cy="1417637"/>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lvl="0"/>
            <a:r>
              <a:rPr lang="en-US" smtClean="0">
                <a:sym typeface="Arial" charset="0"/>
              </a:rPr>
              <a:t>Click to edit Master title style</a:t>
            </a:r>
            <a:endParaRPr lang="en-US">
              <a:sym typeface="Arial" charset="0"/>
            </a:endParaRPr>
          </a:p>
        </p:txBody>
      </p:sp>
      <p:sp>
        <p:nvSpPr>
          <p:cNvPr id="1028" name="Rectangle 2"/>
          <p:cNvSpPr>
            <a:spLocks noGrp="1" noChangeArrowheads="1"/>
          </p:cNvSpPr>
          <p:nvPr>
            <p:ph type="body" idx="1"/>
          </p:nvPr>
        </p:nvSpPr>
        <p:spPr bwMode="auto">
          <a:xfrm>
            <a:off x="593725" y="2146300"/>
            <a:ext cx="11761788" cy="669925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endParaRPr lang="en-US">
              <a:sym typeface="Arial" charset="0"/>
            </a:endParaRPr>
          </a:p>
        </p:txBody>
      </p:sp>
      <p:sp>
        <p:nvSpPr>
          <p:cNvPr id="8" name="Text Box 7"/>
          <p:cNvSpPr txBox="1">
            <a:spLocks noChangeArrowheads="1"/>
          </p:cNvSpPr>
          <p:nvPr userDrawn="1"/>
        </p:nvSpPr>
        <p:spPr bwMode="auto">
          <a:xfrm>
            <a:off x="12700" y="9491668"/>
            <a:ext cx="3656012" cy="136525"/>
          </a:xfrm>
          <a:prstGeom prst="rect">
            <a:avLst/>
          </a:prstGeom>
          <a:noFill/>
          <a:ln w="9525">
            <a:noFill/>
            <a:miter lim="800000"/>
            <a:headEnd/>
            <a:tailEnd/>
          </a:ln>
          <a:effectLst/>
        </p:spPr>
        <p:txBody>
          <a:bodyPr lIns="0" tIns="0" rIns="0" bIns="0" anchor="ctr"/>
          <a:lstStyle/>
          <a:p>
            <a:pPr eaLnBrk="0" hangingPunct="0">
              <a:defRPr/>
            </a:pPr>
            <a:r>
              <a:rPr lang="en-US" sz="1000" u="none" dirty="0" smtClean="0">
                <a:solidFill>
                  <a:srgbClr val="969696"/>
                </a:solidFill>
                <a:cs typeface="+mn-cs"/>
              </a:rPr>
              <a:t>Copyright Autodesk Developer Network 2010</a:t>
            </a:r>
            <a:endParaRPr lang="en-US" sz="1000" u="none" dirty="0">
              <a:solidFill>
                <a:srgbClr val="969696"/>
              </a:solidFill>
              <a:cs typeface="+mn-cs"/>
            </a:endParaRPr>
          </a:p>
        </p:txBody>
      </p:sp>
    </p:spTree>
  </p:cSld>
  <p:clrMap bg1="dk1" tx1="lt1" bg2="dk2" tx2="lt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Lst>
  <p:transition/>
  <p:timing>
    <p:tnLst>
      <p:par>
        <p:cTn id="1" dur="indefinite" restart="never" nodeType="tmRoot"/>
      </p:par>
    </p:tnLst>
  </p:timing>
  <p:txStyles>
    <p:titleStyle>
      <a:lvl1pPr algn="l" rtl="0" eaLnBrk="1" fontAlgn="base" hangingPunct="1">
        <a:spcBef>
          <a:spcPct val="0"/>
        </a:spcBef>
        <a:spcAft>
          <a:spcPct val="0"/>
        </a:spcAft>
        <a:defRPr sz="4000" b="1">
          <a:solidFill>
            <a:srgbClr val="FFFFFF"/>
          </a:solidFill>
          <a:latin typeface="+mj-lt"/>
          <a:ea typeface="ＭＳ Ｐゴシック" charset="-128"/>
          <a:cs typeface="ＭＳ Ｐゴシック" charset="-128"/>
          <a:sym typeface="Arial" charset="0"/>
        </a:defRPr>
      </a:lvl1pPr>
      <a:lvl2pPr algn="l" rtl="0" eaLnBrk="1" fontAlgn="base" hangingPunct="1">
        <a:spcBef>
          <a:spcPct val="0"/>
        </a:spcBef>
        <a:spcAft>
          <a:spcPct val="0"/>
        </a:spcAft>
        <a:defRPr sz="4000" b="1">
          <a:solidFill>
            <a:srgbClr val="FFFFFF"/>
          </a:solidFill>
          <a:latin typeface="Arial" charset="0"/>
          <a:ea typeface="ＭＳ Ｐゴシック" charset="-128"/>
          <a:cs typeface="ＭＳ Ｐゴシック" charset="-128"/>
          <a:sym typeface="Arial" charset="0"/>
        </a:defRPr>
      </a:lvl2pPr>
      <a:lvl3pPr algn="l" rtl="0" eaLnBrk="1" fontAlgn="base" hangingPunct="1">
        <a:spcBef>
          <a:spcPct val="0"/>
        </a:spcBef>
        <a:spcAft>
          <a:spcPct val="0"/>
        </a:spcAft>
        <a:defRPr sz="4000" b="1">
          <a:solidFill>
            <a:srgbClr val="FFFFFF"/>
          </a:solidFill>
          <a:latin typeface="Arial" charset="0"/>
          <a:ea typeface="ＭＳ Ｐゴシック" charset="-128"/>
          <a:cs typeface="ＭＳ Ｐゴシック" charset="-128"/>
          <a:sym typeface="Arial" charset="0"/>
        </a:defRPr>
      </a:lvl3pPr>
      <a:lvl4pPr algn="l" rtl="0" eaLnBrk="1" fontAlgn="base" hangingPunct="1">
        <a:spcBef>
          <a:spcPct val="0"/>
        </a:spcBef>
        <a:spcAft>
          <a:spcPct val="0"/>
        </a:spcAft>
        <a:defRPr sz="4000" b="1">
          <a:solidFill>
            <a:srgbClr val="FFFFFF"/>
          </a:solidFill>
          <a:latin typeface="Arial" charset="0"/>
          <a:ea typeface="ＭＳ Ｐゴシック" charset="-128"/>
          <a:cs typeface="ＭＳ Ｐゴシック" charset="-128"/>
          <a:sym typeface="Arial" charset="0"/>
        </a:defRPr>
      </a:lvl4pPr>
      <a:lvl5pPr algn="l" rtl="0" eaLnBrk="1" fontAlgn="base" hangingPunct="1">
        <a:spcBef>
          <a:spcPct val="0"/>
        </a:spcBef>
        <a:spcAft>
          <a:spcPct val="0"/>
        </a:spcAft>
        <a:defRPr sz="4000" b="1">
          <a:solidFill>
            <a:srgbClr val="FFFFFF"/>
          </a:solidFill>
          <a:latin typeface="Arial" charset="0"/>
          <a:ea typeface="ＭＳ Ｐゴシック" charset="-128"/>
          <a:cs typeface="ＭＳ Ｐゴシック" charset="-128"/>
          <a:sym typeface="Arial" charset="0"/>
        </a:defRPr>
      </a:lvl5pPr>
      <a:lvl6pPr marL="457230"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6pPr>
      <a:lvl7pPr marL="914459"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7pPr>
      <a:lvl8pPr marL="1371686"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8pPr>
      <a:lvl9pPr marL="1828917"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9pPr>
    </p:titleStyle>
    <p:bodyStyle>
      <a:lvl1pPr marL="282497" indent="-282497" algn="l" rtl="0" eaLnBrk="1" fontAlgn="base" hangingPunct="1">
        <a:spcBef>
          <a:spcPts val="499"/>
        </a:spcBef>
        <a:spcAft>
          <a:spcPct val="0"/>
        </a:spcAft>
        <a:buClr>
          <a:srgbClr val="FFFFFF"/>
        </a:buClr>
        <a:buSzPct val="80000"/>
        <a:buFont typeface="Wingdings" charset="2"/>
        <a:buChar char="§"/>
        <a:defRPr sz="3100">
          <a:solidFill>
            <a:srgbClr val="FFFFFF"/>
          </a:solidFill>
          <a:latin typeface="+mn-lt"/>
          <a:ea typeface="ＭＳ Ｐゴシック" charset="-128"/>
          <a:cs typeface="ＭＳ Ｐゴシック" charset="-128"/>
          <a:sym typeface="Arial" charset="0"/>
        </a:defRPr>
      </a:lvl1pPr>
      <a:lvl2pPr marL="566577" indent="-282497" algn="l" rtl="0" eaLnBrk="1" fontAlgn="base" hangingPunct="1">
        <a:spcBef>
          <a:spcPts val="499"/>
        </a:spcBef>
        <a:spcAft>
          <a:spcPct val="0"/>
        </a:spcAft>
        <a:buClr>
          <a:srgbClr val="FFFFFF"/>
        </a:buClr>
        <a:buSzPct val="80000"/>
        <a:buFont typeface="Wingdings" charset="2"/>
        <a:buChar char="§"/>
        <a:defRPr sz="2800">
          <a:solidFill>
            <a:srgbClr val="FFFFFF"/>
          </a:solidFill>
          <a:latin typeface="+mn-lt"/>
          <a:ea typeface="ＭＳ Ｐゴシック" charset="-128"/>
          <a:cs typeface="+mn-cs"/>
          <a:sym typeface="Arial" charset="0"/>
        </a:defRPr>
      </a:lvl2pPr>
      <a:lvl3pPr marL="907795" indent="-253929" algn="l" rtl="0" eaLnBrk="1" fontAlgn="base" hangingPunct="1">
        <a:spcBef>
          <a:spcPts val="400"/>
        </a:spcBef>
        <a:spcAft>
          <a:spcPct val="0"/>
        </a:spcAft>
        <a:buClr>
          <a:srgbClr val="FFFFFF"/>
        </a:buClr>
        <a:buSzPct val="80000"/>
        <a:buFont typeface="Wingdings" charset="2"/>
        <a:buChar char="§"/>
        <a:defRPr sz="2400">
          <a:solidFill>
            <a:srgbClr val="FFFFFF"/>
          </a:solidFill>
          <a:latin typeface="+mn-lt"/>
          <a:ea typeface="ＭＳ Ｐゴシック" charset="-128"/>
          <a:cs typeface="+mn-cs"/>
          <a:sym typeface="Arial" charset="0"/>
        </a:defRPr>
      </a:lvl3pPr>
      <a:lvl4pPr marL="1420414" indent="-226949" algn="l" rtl="0" eaLnBrk="1" fontAlgn="base" hangingPunct="1">
        <a:spcBef>
          <a:spcPts val="300"/>
        </a:spcBef>
        <a:spcAft>
          <a:spcPct val="0"/>
        </a:spcAft>
        <a:buClr>
          <a:srgbClr val="FFFFFF"/>
        </a:buClr>
        <a:buSzPct val="80000"/>
        <a:buFont typeface="Wingdings" charset="2"/>
        <a:buChar char="§"/>
        <a:defRPr sz="2100">
          <a:solidFill>
            <a:srgbClr val="FFFFFF"/>
          </a:solidFill>
          <a:latin typeface="+mn-lt"/>
          <a:ea typeface="ＭＳ Ｐゴシック" charset="-128"/>
          <a:cs typeface="+mn-cs"/>
          <a:sym typeface="Arial" charset="0"/>
        </a:defRPr>
      </a:lvl4pPr>
      <a:lvl5pPr marL="1875898" indent="-204731" algn="l" rtl="0" eaLnBrk="1" fontAlgn="base" hangingPunct="1">
        <a:spcBef>
          <a:spcPts val="300"/>
        </a:spcBef>
        <a:spcAft>
          <a:spcPct val="0"/>
        </a:spcAft>
        <a:buClr>
          <a:srgbClr val="FFFFFF"/>
        </a:buClr>
        <a:buSzPct val="80000"/>
        <a:buFont typeface="Wingdings" charset="2"/>
        <a:buChar char="§"/>
        <a:defRPr sz="2000">
          <a:solidFill>
            <a:srgbClr val="FFFFFF"/>
          </a:solidFill>
          <a:latin typeface="+mn-lt"/>
          <a:ea typeface="ＭＳ Ｐゴシック" charset="-128"/>
          <a:cs typeface="+mn-cs"/>
          <a:sym typeface="Arial" charset="0"/>
        </a:defRPr>
      </a:lvl5pPr>
      <a:lvl6pPr marL="2335361"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6pPr>
      <a:lvl7pPr marL="2792591"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7pPr>
      <a:lvl8pPr marL="3249819"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8pPr>
      <a:lvl9pPr marL="3707044"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9pPr>
    </p:bodyStyle>
    <p:otherStyle>
      <a:defPPr>
        <a:defRPr lang="en-US"/>
      </a:defPPr>
      <a:lvl1pPr marL="0" algn="l" defTabSz="914459" rtl="0" eaLnBrk="1" latinLnBrk="0" hangingPunct="1">
        <a:defRPr sz="1800" kern="1200">
          <a:solidFill>
            <a:schemeClr val="tx1"/>
          </a:solidFill>
          <a:latin typeface="+mn-lt"/>
          <a:ea typeface="+mn-ea"/>
          <a:cs typeface="+mn-cs"/>
        </a:defRPr>
      </a:lvl1pPr>
      <a:lvl2pPr marL="457230" algn="l" defTabSz="914459" rtl="0" eaLnBrk="1" latinLnBrk="0" hangingPunct="1">
        <a:defRPr sz="1800" kern="1200">
          <a:solidFill>
            <a:schemeClr val="tx1"/>
          </a:solidFill>
          <a:latin typeface="+mn-lt"/>
          <a:ea typeface="+mn-ea"/>
          <a:cs typeface="+mn-cs"/>
        </a:defRPr>
      </a:lvl2pPr>
      <a:lvl3pPr marL="914459" algn="l" defTabSz="914459" rtl="0" eaLnBrk="1" latinLnBrk="0" hangingPunct="1">
        <a:defRPr sz="1800" kern="1200">
          <a:solidFill>
            <a:schemeClr val="tx1"/>
          </a:solidFill>
          <a:latin typeface="+mn-lt"/>
          <a:ea typeface="+mn-ea"/>
          <a:cs typeface="+mn-cs"/>
        </a:defRPr>
      </a:lvl3pPr>
      <a:lvl4pPr marL="1371686" algn="l" defTabSz="914459" rtl="0" eaLnBrk="1" latinLnBrk="0" hangingPunct="1">
        <a:defRPr sz="1800" kern="1200">
          <a:solidFill>
            <a:schemeClr val="tx1"/>
          </a:solidFill>
          <a:latin typeface="+mn-lt"/>
          <a:ea typeface="+mn-ea"/>
          <a:cs typeface="+mn-cs"/>
        </a:defRPr>
      </a:lvl4pPr>
      <a:lvl5pPr marL="1828917" algn="l" defTabSz="914459" rtl="0" eaLnBrk="1" latinLnBrk="0" hangingPunct="1">
        <a:defRPr sz="1800" kern="1200">
          <a:solidFill>
            <a:schemeClr val="tx1"/>
          </a:solidFill>
          <a:latin typeface="+mn-lt"/>
          <a:ea typeface="+mn-ea"/>
          <a:cs typeface="+mn-cs"/>
        </a:defRPr>
      </a:lvl5pPr>
      <a:lvl6pPr marL="2286144" algn="l" defTabSz="914459" rtl="0" eaLnBrk="1" latinLnBrk="0" hangingPunct="1">
        <a:defRPr sz="1800" kern="1200">
          <a:solidFill>
            <a:schemeClr val="tx1"/>
          </a:solidFill>
          <a:latin typeface="+mn-lt"/>
          <a:ea typeface="+mn-ea"/>
          <a:cs typeface="+mn-cs"/>
        </a:defRPr>
      </a:lvl6pPr>
      <a:lvl7pPr marL="2743373" algn="l" defTabSz="914459" rtl="0" eaLnBrk="1" latinLnBrk="0" hangingPunct="1">
        <a:defRPr sz="1800" kern="1200">
          <a:solidFill>
            <a:schemeClr val="tx1"/>
          </a:solidFill>
          <a:latin typeface="+mn-lt"/>
          <a:ea typeface="+mn-ea"/>
          <a:cs typeface="+mn-cs"/>
        </a:defRPr>
      </a:lvl7pPr>
      <a:lvl8pPr marL="3200601" algn="l" defTabSz="914459" rtl="0" eaLnBrk="1" latinLnBrk="0" hangingPunct="1">
        <a:defRPr sz="1800" kern="1200">
          <a:solidFill>
            <a:schemeClr val="tx1"/>
          </a:solidFill>
          <a:latin typeface="+mn-lt"/>
          <a:ea typeface="+mn-ea"/>
          <a:cs typeface="+mn-cs"/>
        </a:defRPr>
      </a:lvl8pPr>
      <a:lvl9pPr marL="3657831" algn="l" defTabSz="91445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bwMode="auto">
          <a:xfrm>
            <a:off x="593725" y="363539"/>
            <a:ext cx="11761788" cy="1417637"/>
          </a:xfrm>
          <a:prstGeom prst="rect">
            <a:avLst/>
          </a:prstGeom>
          <a:noFill/>
          <a:ln w="12700">
            <a:noFill/>
            <a:miter lim="800000"/>
            <a:headEnd/>
            <a:tailEnd/>
          </a:ln>
        </p:spPr>
        <p:txBody>
          <a:bodyPr vert="horz" wrap="square" lIns="0" tIns="0" rIns="0" bIns="0" numCol="1" anchor="ctr" anchorCtr="0" compatLnSpc="1">
            <a:prstTxWarp prst="textNoShape">
              <a:avLst/>
            </a:prstTxWarp>
          </a:bodyPr>
          <a:lstStyle/>
          <a:p>
            <a:pPr lvl="0"/>
            <a:r>
              <a:rPr lang="en-US">
                <a:sym typeface="Arial" charset="0"/>
              </a:rPr>
              <a:t>Click to edit Master title style</a:t>
            </a:r>
          </a:p>
        </p:txBody>
      </p:sp>
      <p:sp>
        <p:nvSpPr>
          <p:cNvPr id="7171" name="Rectangle 2"/>
          <p:cNvSpPr>
            <a:spLocks noGrp="1" noChangeArrowheads="1"/>
          </p:cNvSpPr>
          <p:nvPr>
            <p:ph type="body" idx="1"/>
          </p:nvPr>
        </p:nvSpPr>
        <p:spPr bwMode="auto">
          <a:xfrm>
            <a:off x="593725" y="2146300"/>
            <a:ext cx="11761788" cy="6699250"/>
          </a:xfrm>
          <a:prstGeom prst="rect">
            <a:avLst/>
          </a:prstGeom>
          <a:noFill/>
          <a:ln w="12700">
            <a:noFill/>
            <a:miter lim="800000"/>
            <a:headEnd/>
            <a:tailEnd/>
          </a:ln>
        </p:spPr>
        <p:txBody>
          <a:bodyPr vert="horz" wrap="square" lIns="0" tIns="0" rIns="0" bIns="0" numCol="1" anchor="t" anchorCtr="0" compatLnSpc="1">
            <a:prstTxWarp prst="textNoShape">
              <a:avLst/>
            </a:prstTxWarp>
          </a:bodyPr>
          <a:lstStyle/>
          <a:p>
            <a:pPr lvl="0"/>
            <a:r>
              <a:rPr lang="en-US">
                <a:sym typeface="Arial" charset="0"/>
              </a:rPr>
              <a:t>Click to edit Master text styles</a:t>
            </a:r>
          </a:p>
          <a:p>
            <a:pPr lvl="1"/>
            <a:r>
              <a:rPr lang="en-US">
                <a:sym typeface="Arial" charset="0"/>
              </a:rPr>
              <a:t>Second level</a:t>
            </a:r>
          </a:p>
          <a:p>
            <a:pPr lvl="2"/>
            <a:r>
              <a:rPr lang="en-US">
                <a:sym typeface="Arial" charset="0"/>
              </a:rPr>
              <a:t>Third level</a:t>
            </a:r>
          </a:p>
          <a:p>
            <a:pPr lvl="3"/>
            <a:r>
              <a:rPr lang="en-US">
                <a:sym typeface="Arial" charset="0"/>
              </a:rPr>
              <a:t>Fourth level</a:t>
            </a:r>
          </a:p>
          <a:p>
            <a:pPr lvl="4"/>
            <a:r>
              <a:rPr lang="en-US">
                <a:sym typeface="Arial" charset="0"/>
              </a:rPr>
              <a:t>Fifth level</a:t>
            </a:r>
          </a:p>
        </p:txBody>
      </p:sp>
      <p:sp>
        <p:nvSpPr>
          <p:cNvPr id="9" name="Rectangle 8"/>
          <p:cNvSpPr/>
          <p:nvPr/>
        </p:nvSpPr>
        <p:spPr bwMode="auto">
          <a:xfrm>
            <a:off x="12700" y="9371014"/>
            <a:ext cx="12992100" cy="377825"/>
          </a:xfrm>
          <a:prstGeom prst="rect">
            <a:avLst/>
          </a:prstGeom>
          <a:solidFill>
            <a:srgbClr val="000000"/>
          </a:solidFill>
          <a:ln w="25400" cap="flat" cmpd="sng" algn="ctr">
            <a:noFill/>
            <a:prstDash val="solid"/>
            <a:round/>
            <a:headEnd type="none" w="med" len="med"/>
            <a:tailEnd type="none" w="med" len="med"/>
          </a:ln>
          <a:effectLst/>
        </p:spPr>
        <p:txBody>
          <a:bodyPr lIns="91416" tIns="45707" rIns="91416" bIns="45707"/>
          <a:lstStyle/>
          <a:p>
            <a:pPr algn="ctr" defTabSz="914143">
              <a:defRPr/>
            </a:pPr>
            <a:endParaRPr lang="en-US" sz="3100" dirty="0">
              <a:solidFill>
                <a:srgbClr val="000000"/>
              </a:solidFill>
              <a:latin typeface="Gill Sans" charset="0"/>
              <a:ea typeface="ヒラギノ角ゴ Pro W3" charset="0"/>
              <a:cs typeface="ヒラギノ角ゴ Pro W3" charset="0"/>
              <a:sym typeface="Gill Sans" charset="0"/>
            </a:endParaRPr>
          </a:p>
        </p:txBody>
      </p:sp>
      <p:sp>
        <p:nvSpPr>
          <p:cNvPr id="7" name="Text Box 7"/>
          <p:cNvSpPr txBox="1">
            <a:spLocks noChangeArrowheads="1"/>
          </p:cNvSpPr>
          <p:nvPr userDrawn="1"/>
        </p:nvSpPr>
        <p:spPr bwMode="auto">
          <a:xfrm>
            <a:off x="12700" y="9491668"/>
            <a:ext cx="3656012" cy="136525"/>
          </a:xfrm>
          <a:prstGeom prst="rect">
            <a:avLst/>
          </a:prstGeom>
          <a:noFill/>
          <a:ln w="9525">
            <a:noFill/>
            <a:miter lim="800000"/>
            <a:headEnd/>
            <a:tailEnd/>
          </a:ln>
          <a:effectLst/>
        </p:spPr>
        <p:txBody>
          <a:bodyPr lIns="0" tIns="0" rIns="0" bIns="0" anchor="ctr"/>
          <a:lstStyle/>
          <a:p>
            <a:pPr eaLnBrk="0" hangingPunct="0">
              <a:defRPr/>
            </a:pPr>
            <a:r>
              <a:rPr lang="en-US" sz="1000" u="none" dirty="0" smtClean="0">
                <a:solidFill>
                  <a:srgbClr val="969696"/>
                </a:solidFill>
                <a:cs typeface="+mn-cs"/>
              </a:rPr>
              <a:t>Copyright Autodesk Developer Network 2010</a:t>
            </a:r>
            <a:endParaRPr lang="en-US" sz="1000" u="none" dirty="0">
              <a:solidFill>
                <a:srgbClr val="969696"/>
              </a:solidFill>
              <a:cs typeface="+mn-cs"/>
            </a:endParaRPr>
          </a:p>
        </p:txBody>
      </p:sp>
    </p:spTree>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Lst>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1"/>
          </a:solidFill>
          <a:latin typeface="+mj-lt"/>
          <a:ea typeface="ＭＳ Ｐゴシック" charset="-128"/>
          <a:cs typeface="ＭＳ Ｐゴシック" charset="-128"/>
          <a:sym typeface="Arial" charset="0"/>
        </a:defRPr>
      </a:lvl1pPr>
      <a:lvl2pPr algn="l" rtl="0" eaLnBrk="0" fontAlgn="base" hangingPunct="0">
        <a:spcBef>
          <a:spcPct val="0"/>
        </a:spcBef>
        <a:spcAft>
          <a:spcPct val="0"/>
        </a:spcAft>
        <a:defRPr sz="4000" b="1">
          <a:solidFill>
            <a:schemeClr val="tx1"/>
          </a:solidFill>
          <a:latin typeface="Arial" charset="0"/>
          <a:ea typeface="ＭＳ Ｐゴシック" charset="-128"/>
          <a:cs typeface="ＭＳ Ｐゴシック" charset="-128"/>
          <a:sym typeface="Arial" charset="0"/>
        </a:defRPr>
      </a:lvl2pPr>
      <a:lvl3pPr algn="l" rtl="0" eaLnBrk="0" fontAlgn="base" hangingPunct="0">
        <a:spcBef>
          <a:spcPct val="0"/>
        </a:spcBef>
        <a:spcAft>
          <a:spcPct val="0"/>
        </a:spcAft>
        <a:defRPr sz="4000" b="1">
          <a:solidFill>
            <a:schemeClr val="tx1"/>
          </a:solidFill>
          <a:latin typeface="Arial" charset="0"/>
          <a:ea typeface="ＭＳ Ｐゴシック" charset="-128"/>
          <a:cs typeface="ＭＳ Ｐゴシック" charset="-128"/>
          <a:sym typeface="Arial" charset="0"/>
        </a:defRPr>
      </a:lvl3pPr>
      <a:lvl4pPr algn="l" rtl="0" eaLnBrk="0" fontAlgn="base" hangingPunct="0">
        <a:spcBef>
          <a:spcPct val="0"/>
        </a:spcBef>
        <a:spcAft>
          <a:spcPct val="0"/>
        </a:spcAft>
        <a:defRPr sz="4000" b="1">
          <a:solidFill>
            <a:schemeClr val="tx1"/>
          </a:solidFill>
          <a:latin typeface="Arial" charset="0"/>
          <a:ea typeface="ＭＳ Ｐゴシック" charset="-128"/>
          <a:cs typeface="ＭＳ Ｐゴシック" charset="-128"/>
          <a:sym typeface="Arial" charset="0"/>
        </a:defRPr>
      </a:lvl4pPr>
      <a:lvl5pPr algn="l" rtl="0" eaLnBrk="0" fontAlgn="base" hangingPunct="0">
        <a:spcBef>
          <a:spcPct val="0"/>
        </a:spcBef>
        <a:spcAft>
          <a:spcPct val="0"/>
        </a:spcAft>
        <a:defRPr sz="4000" b="1">
          <a:solidFill>
            <a:schemeClr val="tx1"/>
          </a:solidFill>
          <a:latin typeface="Arial" charset="0"/>
          <a:ea typeface="ＭＳ Ｐゴシック" charset="-128"/>
          <a:cs typeface="ＭＳ Ｐゴシック" charset="-128"/>
          <a:sym typeface="Arial" charset="0"/>
        </a:defRPr>
      </a:lvl5pPr>
      <a:lvl6pPr marL="457230"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6pPr>
      <a:lvl7pPr marL="914459"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7pPr>
      <a:lvl8pPr marL="1371686"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8pPr>
      <a:lvl9pPr marL="1828917" algn="l" rtl="0" eaLnBrk="1" fontAlgn="base" hangingPunct="1">
        <a:spcBef>
          <a:spcPct val="0"/>
        </a:spcBef>
        <a:spcAft>
          <a:spcPct val="0"/>
        </a:spcAft>
        <a:defRPr sz="4000" b="1">
          <a:solidFill>
            <a:srgbClr val="FFFFFF"/>
          </a:solidFill>
          <a:latin typeface="Arial" charset="0"/>
          <a:ea typeface="ヒラギノ角ゴ Pro W6" charset="0"/>
          <a:cs typeface="ヒラギノ角ゴ Pro W6" charset="0"/>
          <a:sym typeface="Arial" charset="0"/>
        </a:defRPr>
      </a:lvl9pPr>
    </p:titleStyle>
    <p:bodyStyle>
      <a:lvl1pPr marL="282497" indent="-282497" algn="l" rtl="0" eaLnBrk="0" fontAlgn="base" hangingPunct="0">
        <a:spcBef>
          <a:spcPts val="499"/>
        </a:spcBef>
        <a:spcAft>
          <a:spcPct val="0"/>
        </a:spcAft>
        <a:buClr>
          <a:schemeClr val="tx2"/>
        </a:buClr>
        <a:buSzPct val="80000"/>
        <a:buFont typeface="Wingdings" charset="2"/>
        <a:buChar char="§"/>
        <a:defRPr sz="3100">
          <a:solidFill>
            <a:schemeClr val="tx1"/>
          </a:solidFill>
          <a:latin typeface="+mn-lt"/>
          <a:ea typeface="ＭＳ Ｐゴシック" charset="-128"/>
          <a:cs typeface="ＭＳ Ｐゴシック" charset="-128"/>
          <a:sym typeface="Arial" charset="0"/>
        </a:defRPr>
      </a:lvl1pPr>
      <a:lvl2pPr marL="566577" indent="-282497" algn="l" rtl="0" eaLnBrk="0" fontAlgn="base" hangingPunct="0">
        <a:spcBef>
          <a:spcPts val="499"/>
        </a:spcBef>
        <a:spcAft>
          <a:spcPct val="0"/>
        </a:spcAft>
        <a:buClr>
          <a:schemeClr val="tx2"/>
        </a:buClr>
        <a:buSzPct val="80000"/>
        <a:buFont typeface="Wingdings" charset="2"/>
        <a:buChar char="§"/>
        <a:defRPr sz="2800">
          <a:solidFill>
            <a:schemeClr val="tx1"/>
          </a:solidFill>
          <a:latin typeface="+mn-lt"/>
          <a:ea typeface="ＭＳ Ｐゴシック" charset="-128"/>
          <a:cs typeface="+mn-cs"/>
          <a:sym typeface="Arial" charset="0"/>
        </a:defRPr>
      </a:lvl2pPr>
      <a:lvl3pPr marL="907795" indent="-253929" algn="l" rtl="0" eaLnBrk="0" fontAlgn="base" hangingPunct="0">
        <a:spcBef>
          <a:spcPts val="400"/>
        </a:spcBef>
        <a:spcAft>
          <a:spcPct val="0"/>
        </a:spcAft>
        <a:buClr>
          <a:schemeClr val="tx2"/>
        </a:buClr>
        <a:buSzPct val="80000"/>
        <a:buFont typeface="Wingdings" charset="2"/>
        <a:buChar char="§"/>
        <a:defRPr sz="2400">
          <a:solidFill>
            <a:schemeClr val="tx1"/>
          </a:solidFill>
          <a:latin typeface="+mn-lt"/>
          <a:ea typeface="ＭＳ Ｐゴシック" charset="-128"/>
          <a:cs typeface="+mn-cs"/>
          <a:sym typeface="Arial" charset="0"/>
        </a:defRPr>
      </a:lvl3pPr>
      <a:lvl4pPr marL="1420414" indent="-226949" algn="l" rtl="0" eaLnBrk="0" fontAlgn="base" hangingPunct="0">
        <a:spcBef>
          <a:spcPts val="300"/>
        </a:spcBef>
        <a:spcAft>
          <a:spcPct val="0"/>
        </a:spcAft>
        <a:buClr>
          <a:schemeClr val="tx2"/>
        </a:buClr>
        <a:buSzPct val="80000"/>
        <a:buFont typeface="Wingdings" charset="2"/>
        <a:buChar char="§"/>
        <a:defRPr sz="2100">
          <a:solidFill>
            <a:schemeClr val="tx1"/>
          </a:solidFill>
          <a:latin typeface="+mn-lt"/>
          <a:ea typeface="ＭＳ Ｐゴシック" charset="-128"/>
          <a:cs typeface="+mn-cs"/>
          <a:sym typeface="Arial" charset="0"/>
        </a:defRPr>
      </a:lvl4pPr>
      <a:lvl5pPr marL="1875898" indent="-204731" algn="l" rtl="0" eaLnBrk="0" fontAlgn="base" hangingPunct="0">
        <a:spcBef>
          <a:spcPts val="300"/>
        </a:spcBef>
        <a:spcAft>
          <a:spcPct val="0"/>
        </a:spcAft>
        <a:buClr>
          <a:schemeClr val="tx2"/>
        </a:buClr>
        <a:buSzPct val="80000"/>
        <a:buFont typeface="Wingdings" charset="2"/>
        <a:buChar char="§"/>
        <a:defRPr sz="2000">
          <a:solidFill>
            <a:schemeClr val="tx1"/>
          </a:solidFill>
          <a:latin typeface="+mn-lt"/>
          <a:ea typeface="ＭＳ Ｐゴシック" charset="-128"/>
          <a:cs typeface="+mn-cs"/>
          <a:sym typeface="Arial" charset="0"/>
        </a:defRPr>
      </a:lvl5pPr>
      <a:lvl6pPr marL="2335361"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6pPr>
      <a:lvl7pPr marL="2792591"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7pPr>
      <a:lvl8pPr marL="3249819"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8pPr>
      <a:lvl9pPr marL="3707044" indent="-206390" algn="l" rtl="0" eaLnBrk="1" fontAlgn="base" hangingPunct="1">
        <a:spcBef>
          <a:spcPts val="300"/>
        </a:spcBef>
        <a:spcAft>
          <a:spcPct val="0"/>
        </a:spcAft>
        <a:buClr>
          <a:srgbClr val="FFFFFF"/>
        </a:buClr>
        <a:buSzPct val="80000"/>
        <a:buFont typeface="Lucida Grande" charset="0"/>
        <a:buChar char="§"/>
        <a:defRPr sz="2000">
          <a:solidFill>
            <a:srgbClr val="FFFFFF"/>
          </a:solidFill>
          <a:latin typeface="+mn-lt"/>
          <a:ea typeface="+mn-ea"/>
          <a:cs typeface="+mn-cs"/>
          <a:sym typeface="Arial" charset="0"/>
        </a:defRPr>
      </a:lvl9pPr>
    </p:bodyStyle>
    <p:otherStyle>
      <a:defPPr>
        <a:defRPr lang="en-US"/>
      </a:defPPr>
      <a:lvl1pPr marL="0" algn="l" defTabSz="914459" rtl="0" eaLnBrk="1" latinLnBrk="0" hangingPunct="1">
        <a:defRPr sz="1800" kern="1200">
          <a:solidFill>
            <a:schemeClr val="tx1"/>
          </a:solidFill>
          <a:latin typeface="+mn-lt"/>
          <a:ea typeface="+mn-ea"/>
          <a:cs typeface="+mn-cs"/>
        </a:defRPr>
      </a:lvl1pPr>
      <a:lvl2pPr marL="457230" algn="l" defTabSz="914459" rtl="0" eaLnBrk="1" latinLnBrk="0" hangingPunct="1">
        <a:defRPr sz="1800" kern="1200">
          <a:solidFill>
            <a:schemeClr val="tx1"/>
          </a:solidFill>
          <a:latin typeface="+mn-lt"/>
          <a:ea typeface="+mn-ea"/>
          <a:cs typeface="+mn-cs"/>
        </a:defRPr>
      </a:lvl2pPr>
      <a:lvl3pPr marL="914459" algn="l" defTabSz="914459" rtl="0" eaLnBrk="1" latinLnBrk="0" hangingPunct="1">
        <a:defRPr sz="1800" kern="1200">
          <a:solidFill>
            <a:schemeClr val="tx1"/>
          </a:solidFill>
          <a:latin typeface="+mn-lt"/>
          <a:ea typeface="+mn-ea"/>
          <a:cs typeface="+mn-cs"/>
        </a:defRPr>
      </a:lvl3pPr>
      <a:lvl4pPr marL="1371686" algn="l" defTabSz="914459" rtl="0" eaLnBrk="1" latinLnBrk="0" hangingPunct="1">
        <a:defRPr sz="1800" kern="1200">
          <a:solidFill>
            <a:schemeClr val="tx1"/>
          </a:solidFill>
          <a:latin typeface="+mn-lt"/>
          <a:ea typeface="+mn-ea"/>
          <a:cs typeface="+mn-cs"/>
        </a:defRPr>
      </a:lvl4pPr>
      <a:lvl5pPr marL="1828917" algn="l" defTabSz="914459" rtl="0" eaLnBrk="1" latinLnBrk="0" hangingPunct="1">
        <a:defRPr sz="1800" kern="1200">
          <a:solidFill>
            <a:schemeClr val="tx1"/>
          </a:solidFill>
          <a:latin typeface="+mn-lt"/>
          <a:ea typeface="+mn-ea"/>
          <a:cs typeface="+mn-cs"/>
        </a:defRPr>
      </a:lvl5pPr>
      <a:lvl6pPr marL="2286144" algn="l" defTabSz="914459" rtl="0" eaLnBrk="1" latinLnBrk="0" hangingPunct="1">
        <a:defRPr sz="1800" kern="1200">
          <a:solidFill>
            <a:schemeClr val="tx1"/>
          </a:solidFill>
          <a:latin typeface="+mn-lt"/>
          <a:ea typeface="+mn-ea"/>
          <a:cs typeface="+mn-cs"/>
        </a:defRPr>
      </a:lvl6pPr>
      <a:lvl7pPr marL="2743373" algn="l" defTabSz="914459" rtl="0" eaLnBrk="1" latinLnBrk="0" hangingPunct="1">
        <a:defRPr sz="1800" kern="1200">
          <a:solidFill>
            <a:schemeClr val="tx1"/>
          </a:solidFill>
          <a:latin typeface="+mn-lt"/>
          <a:ea typeface="+mn-ea"/>
          <a:cs typeface="+mn-cs"/>
        </a:defRPr>
      </a:lvl7pPr>
      <a:lvl8pPr marL="3200601" algn="l" defTabSz="914459" rtl="0" eaLnBrk="1" latinLnBrk="0" hangingPunct="1">
        <a:defRPr sz="1800" kern="1200">
          <a:solidFill>
            <a:schemeClr val="tx1"/>
          </a:solidFill>
          <a:latin typeface="+mn-lt"/>
          <a:ea typeface="+mn-ea"/>
          <a:cs typeface="+mn-cs"/>
        </a:defRPr>
      </a:lvl8pPr>
      <a:lvl9pPr marL="3657831" algn="l" defTabSz="91445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hyperlink" Target="http://blogs.autodesk.com/through-the-interface" TargetMode="Externa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6.xml"/><Relationship Id="rId1" Type="http://schemas.openxmlformats.org/officeDocument/2006/relationships/video" Target="file:///D:\Augusto\Documentos\Intro%20.NET\Slides\Videos\Part13%20-%20Adding%20controls%20to%20form.avi" TargetMode="External"/><Relationship Id="rId4" Type="http://schemas.openxmlformats.org/officeDocument/2006/relationships/image" Target="../media/image27.png"/></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8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4"/>
          <p:cNvSpPr>
            <a:spLocks noChangeArrowheads="1"/>
          </p:cNvSpPr>
          <p:nvPr/>
        </p:nvSpPr>
        <p:spPr bwMode="ltGray">
          <a:xfrm>
            <a:off x="0" y="4571999"/>
            <a:ext cx="13011150" cy="4421188"/>
          </a:xfrm>
          <a:prstGeom prst="rect">
            <a:avLst/>
          </a:prstGeom>
          <a:solidFill>
            <a:schemeClr val="bg1">
              <a:alpha val="74901"/>
            </a:schemeClr>
          </a:solidFill>
          <a:ln w="25400">
            <a:noFill/>
            <a:round/>
            <a:headEnd/>
            <a:tailEnd/>
          </a:ln>
        </p:spPr>
        <p:txBody>
          <a:bodyPr lIns="91411" tIns="45705" rIns="91411" bIns="45705">
            <a:prstTxWarp prst="textNoShape">
              <a:avLst/>
            </a:prstTxWarp>
          </a:bodyPr>
          <a:lstStyle/>
          <a:p>
            <a:pPr algn="ctr" defTabSz="912557"/>
            <a:endParaRPr lang="en-US" sz="3100">
              <a:solidFill>
                <a:schemeClr val="bg1"/>
              </a:solidFill>
              <a:latin typeface="Gill Sans" charset="0"/>
              <a:sym typeface="Gill Sans" charset="0"/>
            </a:endParaRPr>
          </a:p>
        </p:txBody>
      </p:sp>
      <p:sp>
        <p:nvSpPr>
          <p:cNvPr id="14340" name="Rectangle 3"/>
          <p:cNvSpPr>
            <a:spLocks noGrp="1" noChangeArrowheads="1"/>
          </p:cNvSpPr>
          <p:nvPr>
            <p:ph type="title"/>
          </p:nvPr>
        </p:nvSpPr>
        <p:spPr>
          <a:xfrm>
            <a:off x="561975" y="5029201"/>
            <a:ext cx="11887200" cy="1754188"/>
          </a:xfrm>
        </p:spPr>
        <p:txBody>
          <a:bodyPr anchor="t"/>
          <a:lstStyle/>
          <a:p>
            <a:r>
              <a:rPr lang="en-US" sz="4800" dirty="0"/>
              <a:t>Introduction to .NET</a:t>
            </a:r>
            <a:br>
              <a:rPr lang="en-US" sz="4800" dirty="0"/>
            </a:br>
            <a:r>
              <a:rPr lang="en-US" sz="4800" dirty="0"/>
              <a:t>AutoCAD .NET API</a:t>
            </a:r>
          </a:p>
        </p:txBody>
      </p:sp>
      <p:sp>
        <p:nvSpPr>
          <p:cNvPr id="14341" name="Rectangle 4"/>
          <p:cNvSpPr>
            <a:spLocks noGrp="1" noChangeArrowheads="1"/>
          </p:cNvSpPr>
          <p:nvPr>
            <p:ph idx="1"/>
          </p:nvPr>
        </p:nvSpPr>
        <p:spPr>
          <a:xfrm>
            <a:off x="561977" y="6859588"/>
            <a:ext cx="9034464" cy="1066800"/>
          </a:xfrm>
        </p:spPr>
        <p:txBody>
          <a:bodyPr/>
          <a:lstStyle/>
          <a:p>
            <a:pPr marL="0" indent="0">
              <a:spcBef>
                <a:spcPct val="0"/>
              </a:spcBef>
              <a:buNone/>
            </a:pPr>
            <a:endParaRPr lang="en-US" sz="2400"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learning points</a:t>
            </a:r>
            <a:endParaRPr lang="pt-BR" dirty="0"/>
          </a:p>
        </p:txBody>
      </p:sp>
      <p:sp>
        <p:nvSpPr>
          <p:cNvPr id="3" name="Content Placeholder 2"/>
          <p:cNvSpPr>
            <a:spLocks noGrp="1"/>
          </p:cNvSpPr>
          <p:nvPr>
            <p:ph idx="1"/>
          </p:nvPr>
        </p:nvSpPr>
        <p:spPr/>
        <p:txBody>
          <a:bodyPr>
            <a:normAutofit/>
          </a:bodyPr>
          <a:lstStyle/>
          <a:p>
            <a:r>
              <a:rPr lang="en-US" dirty="0" smtClean="0"/>
              <a:t>.NET is used across several Autodesk products</a:t>
            </a:r>
          </a:p>
          <a:p>
            <a:pPr lvl="1"/>
            <a:r>
              <a:rPr lang="en-US" dirty="0" smtClean="0"/>
              <a:t>Powerful and easy to learn</a:t>
            </a:r>
          </a:p>
          <a:p>
            <a:endParaRPr lang="en-US" dirty="0" smtClean="0"/>
          </a:p>
          <a:p>
            <a:r>
              <a:rPr lang="en-US" dirty="0" smtClean="0"/>
              <a:t>We commonly use basic types and </a:t>
            </a:r>
            <a:r>
              <a:rPr lang="en-US" dirty="0" err="1" smtClean="0"/>
              <a:t>WinForms</a:t>
            </a:r>
            <a:endParaRPr lang="en-US" dirty="0" smtClean="0"/>
          </a:p>
          <a:p>
            <a:endParaRPr lang="en-US" dirty="0" smtClean="0"/>
          </a:p>
          <a:p>
            <a:r>
              <a:rPr lang="en-US" dirty="0" smtClean="0"/>
              <a:t>Reference other assemblies (.</a:t>
            </a:r>
            <a:r>
              <a:rPr lang="en-US" dirty="0" err="1" smtClean="0"/>
              <a:t>dll</a:t>
            </a:r>
            <a:r>
              <a:rPr lang="en-US" dirty="0" smtClean="0"/>
              <a:t>) to access new features</a:t>
            </a:r>
          </a:p>
          <a:p>
            <a:endParaRPr lang="en-US" dirty="0" smtClean="0"/>
          </a:p>
          <a:p>
            <a:r>
              <a:rPr lang="en-US" dirty="0" smtClean="0"/>
              <a:t>The IDE is Visual Studio</a:t>
            </a:r>
          </a:p>
          <a:p>
            <a:pPr lvl="1"/>
            <a:r>
              <a:rPr lang="en-US" dirty="0" smtClean="0"/>
              <a:t>Express edition - FREE</a:t>
            </a:r>
          </a:p>
        </p:txBody>
      </p:sp>
    </p:spTree>
    <p:extLst>
      <p:ext uri="{BB962C8B-B14F-4D97-AF65-F5344CB8AC3E}">
        <p14:creationId xmlns:p14="http://schemas.microsoft.com/office/powerpoint/2010/main" xmlns="" val="335085449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5447566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8" end="8"/>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GB" dirty="0" smtClean="0"/>
              <a:t>Jigs </a:t>
            </a:r>
          </a:p>
        </p:txBody>
      </p:sp>
      <p:sp>
        <p:nvSpPr>
          <p:cNvPr id="28675" name="Rectangle 3"/>
          <p:cNvSpPr>
            <a:spLocks noGrp="1" noChangeArrowheads="1"/>
          </p:cNvSpPr>
          <p:nvPr>
            <p:ph type="body" idx="1"/>
          </p:nvPr>
        </p:nvSpPr>
        <p:spPr>
          <a:xfrm>
            <a:off x="504728" y="1558433"/>
            <a:ext cx="12041306" cy="5768226"/>
          </a:xfrm>
        </p:spPr>
        <p:txBody>
          <a:bodyPr>
            <a:normAutofit/>
          </a:bodyPr>
          <a:lstStyle/>
          <a:p>
            <a:pPr eaLnBrk="1" hangingPunct="1">
              <a:spcBef>
                <a:spcPct val="0"/>
              </a:spcBef>
            </a:pPr>
            <a:r>
              <a:rPr lang="en-GB" dirty="0" smtClean="0"/>
              <a:t>Allows you to graphically manipulate and form an Entity in real time</a:t>
            </a:r>
          </a:p>
          <a:p>
            <a:pPr eaLnBrk="1" hangingPunct="1">
              <a:spcBef>
                <a:spcPct val="0"/>
              </a:spcBef>
            </a:pPr>
            <a:endParaRPr lang="en-GB" dirty="0" smtClean="0"/>
          </a:p>
          <a:p>
            <a:pPr eaLnBrk="1" hangingPunct="1">
              <a:spcBef>
                <a:spcPct val="0"/>
              </a:spcBef>
            </a:pPr>
            <a:r>
              <a:rPr lang="en-GB" dirty="0" smtClean="0"/>
              <a:t>Two types of Jig available</a:t>
            </a:r>
          </a:p>
          <a:p>
            <a:pPr lvl="1" eaLnBrk="1" hangingPunct="1">
              <a:spcBef>
                <a:spcPct val="0"/>
              </a:spcBef>
            </a:pPr>
            <a:r>
              <a:rPr lang="en-GB" dirty="0" err="1" smtClean="0"/>
              <a:t>EntityJig</a:t>
            </a:r>
            <a:r>
              <a:rPr lang="en-GB" dirty="0" smtClean="0"/>
              <a:t> – controls only one entity</a:t>
            </a:r>
          </a:p>
          <a:p>
            <a:pPr lvl="1" eaLnBrk="1" hangingPunct="1">
              <a:spcBef>
                <a:spcPct val="0"/>
              </a:spcBef>
            </a:pPr>
            <a:r>
              <a:rPr lang="en-GB" dirty="0" err="1" smtClean="0"/>
              <a:t>DrawJig</a:t>
            </a:r>
            <a:r>
              <a:rPr lang="en-GB" dirty="0" smtClean="0"/>
              <a:t> – controls one or more</a:t>
            </a:r>
          </a:p>
          <a:p>
            <a:pPr lvl="1" eaLnBrk="1" hangingPunct="1">
              <a:spcBef>
                <a:spcPct val="0"/>
              </a:spcBef>
            </a:pPr>
            <a:endParaRPr lang="en-US" dirty="0" smtClean="0"/>
          </a:p>
          <a:p>
            <a:pPr eaLnBrk="1" hangingPunct="1">
              <a:spcBef>
                <a:spcPct val="0"/>
              </a:spcBef>
            </a:pPr>
            <a:r>
              <a:rPr lang="en-US" dirty="0" smtClean="0"/>
              <a:t>Need to use a Class that Inherits from </a:t>
            </a:r>
            <a:r>
              <a:rPr lang="en-US" dirty="0" err="1" smtClean="0"/>
              <a:t>EntityJig</a:t>
            </a:r>
            <a:r>
              <a:rPr lang="en-US" dirty="0" smtClean="0"/>
              <a:t> or </a:t>
            </a:r>
            <a:r>
              <a:rPr lang="en-US" dirty="0" err="1" smtClean="0"/>
              <a:t>DrawJig</a:t>
            </a:r>
            <a:endParaRPr lang="en-US" dirty="0" smtClean="0"/>
          </a:p>
          <a:p>
            <a:pPr eaLnBrk="1" hangingPunct="1">
              <a:spcBef>
                <a:spcPct val="0"/>
              </a:spcBef>
            </a:pPr>
            <a:endParaRPr lang="en-US" dirty="0" smtClean="0"/>
          </a:p>
          <a:p>
            <a:pPr eaLnBrk="1" hangingPunct="1">
              <a:spcBef>
                <a:spcPct val="0"/>
              </a:spcBef>
            </a:pPr>
            <a:r>
              <a:rPr lang="en-US" dirty="0" smtClean="0"/>
              <a:t>Two functions that must be </a:t>
            </a:r>
            <a:r>
              <a:rPr lang="en-US" dirty="0" err="1" smtClean="0"/>
              <a:t>overriden</a:t>
            </a:r>
            <a:r>
              <a:rPr lang="en-US" dirty="0" smtClean="0"/>
              <a:t>: Sampler and Update </a:t>
            </a:r>
          </a:p>
          <a:p>
            <a:pPr eaLnBrk="1" hangingPunct="1">
              <a:spcBef>
                <a:spcPct val="0"/>
              </a:spcBef>
            </a:pPr>
            <a:endParaRPr lang="en-US" dirty="0" smtClean="0"/>
          </a:p>
          <a:p>
            <a:pPr eaLnBrk="1" hangingPunct="1">
              <a:spcBef>
                <a:spcPct val="0"/>
              </a:spcBef>
            </a:pPr>
            <a:r>
              <a:rPr lang="en-US" dirty="0" smtClean="0"/>
              <a:t>The constructor for this class takes the entity being jigged</a:t>
            </a:r>
          </a:p>
          <a:p>
            <a:pPr lvl="1" eaLnBrk="1" hangingPunct="1">
              <a:spcBef>
                <a:spcPct val="0"/>
              </a:spcBef>
            </a:pPr>
            <a:r>
              <a:rPr lang="en-GB" dirty="0" smtClean="0"/>
              <a:t>Use the Editor Drag function to start the jig</a:t>
            </a:r>
          </a:p>
          <a:p>
            <a:pPr lvl="2" eaLnBrk="1" hangingPunct="1">
              <a:spcBef>
                <a:spcPct val="0"/>
              </a:spcBef>
            </a:pPr>
            <a:endParaRPr lang="en-GB" dirty="0" smtClean="0"/>
          </a:p>
        </p:txBody>
      </p:sp>
      <p:pic>
        <p:nvPicPr>
          <p:cNvPr id="110594" name="Picture 2"/>
          <p:cNvPicPr>
            <a:picLocks noChangeAspect="1" noChangeArrowheads="1"/>
          </p:cNvPicPr>
          <p:nvPr/>
        </p:nvPicPr>
        <p:blipFill>
          <a:blip r:embed="rId3" cstate="print"/>
          <a:srcRect/>
          <a:stretch>
            <a:fillRect/>
          </a:stretch>
        </p:blipFill>
        <p:spPr bwMode="auto">
          <a:xfrm>
            <a:off x="746988" y="7568892"/>
            <a:ext cx="11799046" cy="1569755"/>
          </a:xfrm>
          <a:prstGeom prst="rect">
            <a:avLst/>
          </a:prstGeom>
          <a:noFill/>
          <a:ln w="9525">
            <a:noFill/>
            <a:miter lim="800000"/>
            <a:headEnd/>
            <a:tailEnd/>
          </a:ln>
        </p:spPr>
      </p:pic>
    </p:spTree>
    <p:extLst>
      <p:ext uri="{BB962C8B-B14F-4D97-AF65-F5344CB8AC3E}">
        <p14:creationId xmlns:p14="http://schemas.microsoft.com/office/powerpoint/2010/main" xmlns="" val="866159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p:txBody>
          <a:bodyPr/>
          <a:lstStyle/>
          <a:p>
            <a:pPr eaLnBrk="1" hangingPunct="1"/>
            <a:r>
              <a:rPr lang="en-US" dirty="0" smtClean="0"/>
              <a:t>Lab 7 - Jig </a:t>
            </a:r>
          </a:p>
        </p:txBody>
      </p:sp>
      <p:sp>
        <p:nvSpPr>
          <p:cNvPr id="83972" name="Rectangle 3"/>
          <p:cNvSpPr>
            <a:spLocks noGrp="1" noChangeArrowheads="1"/>
          </p:cNvSpPr>
          <p:nvPr>
            <p:ph type="body" idx="1"/>
          </p:nvPr>
        </p:nvSpPr>
        <p:spPr/>
        <p:txBody>
          <a:bodyPr/>
          <a:lstStyle/>
          <a:p>
            <a:pPr marL="0" indent="0" eaLnBrk="1" hangingPunct="1"/>
            <a:endParaRPr lang="en-US" dirty="0" smtClean="0"/>
          </a:p>
        </p:txBody>
      </p:sp>
      <p:pic>
        <p:nvPicPr>
          <p:cNvPr id="83973" name="Picture 5" descr="MCj02501500000[1]"/>
          <p:cNvPicPr>
            <a:picLocks noChangeAspect="1" noChangeArrowheads="1"/>
          </p:cNvPicPr>
          <p:nvPr/>
        </p:nvPicPr>
        <p:blipFill>
          <a:blip r:embed="rId3" cstate="print"/>
          <a:srcRect/>
          <a:stretch>
            <a:fillRect/>
          </a:stretch>
        </p:blipFill>
        <p:spPr bwMode="auto">
          <a:xfrm>
            <a:off x="8089751" y="5539802"/>
            <a:ext cx="4328014" cy="3044475"/>
          </a:xfrm>
          <a:prstGeom prst="rect">
            <a:avLst/>
          </a:prstGeom>
          <a:noFill/>
          <a:ln w="9525">
            <a:noFill/>
            <a:miter lim="800000"/>
            <a:headEnd/>
            <a:tailEnd/>
          </a:ln>
        </p:spPr>
      </p:pic>
    </p:spTree>
    <p:extLst>
      <p:ext uri="{BB962C8B-B14F-4D97-AF65-F5344CB8AC3E}">
        <p14:creationId xmlns:p14="http://schemas.microsoft.com/office/powerpoint/2010/main" xmlns="" val="4956342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descr="background2.jpg"/>
          <p:cNvPicPr>
            <a:picLocks noChangeAspect="1"/>
          </p:cNvPicPr>
          <p:nvPr/>
        </p:nvPicPr>
        <p:blipFill>
          <a:blip r:embed="rId3" cstate="print"/>
          <a:srcRect/>
          <a:stretch>
            <a:fillRect/>
          </a:stretch>
        </p:blipFill>
        <p:spPr bwMode="auto">
          <a:xfrm>
            <a:off x="3176" y="1588"/>
            <a:ext cx="13004800" cy="9753600"/>
          </a:xfrm>
          <a:prstGeom prst="rect">
            <a:avLst/>
          </a:prstGeom>
          <a:noFill/>
          <a:ln w="9525">
            <a:noFill/>
            <a:miter lim="800000"/>
            <a:headEnd/>
            <a:tailEnd/>
          </a:ln>
        </p:spPr>
      </p:pic>
      <p:sp>
        <p:nvSpPr>
          <p:cNvPr id="5" name="Content Placeholder 2"/>
          <p:cNvSpPr>
            <a:spLocks noGrp="1"/>
          </p:cNvSpPr>
          <p:nvPr>
            <p:ph idx="1"/>
          </p:nvPr>
        </p:nvSpPr>
        <p:spPr>
          <a:xfrm>
            <a:off x="3176" y="4171571"/>
            <a:ext cx="13004800" cy="1413647"/>
          </a:xfrm>
        </p:spPr>
        <p:txBody>
          <a:bodyPr/>
          <a:lstStyle/>
          <a:p>
            <a:pPr marL="0" indent="0" algn="ctr">
              <a:buNone/>
            </a:pPr>
            <a:r>
              <a:rPr lang="en-US" sz="9500" dirty="0"/>
              <a:t>Autodesk</a:t>
            </a:r>
          </a:p>
        </p:txBody>
      </p:sp>
      <p:sp>
        <p:nvSpPr>
          <p:cNvPr id="6" name="Title 1"/>
          <p:cNvSpPr>
            <a:spLocks noGrp="1"/>
          </p:cNvSpPr>
          <p:nvPr>
            <p:ph type="title"/>
          </p:nvPr>
        </p:nvSpPr>
        <p:spPr>
          <a:xfrm>
            <a:off x="7" y="655509"/>
            <a:ext cx="13007975" cy="1143000"/>
          </a:xfrm>
        </p:spPr>
        <p:txBody>
          <a:bodyPr/>
          <a:lstStyle/>
          <a:p>
            <a:pPr algn="ctr"/>
            <a:r>
              <a:rPr lang="en-US" dirty="0" smtClean="0"/>
              <a:t>Thank You!</a:t>
            </a:r>
            <a:endParaRPr lang="en-US" dirty="0"/>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31437759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1" end="1"/>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Plugin Basics: Organizing the code</a:t>
            </a:r>
            <a:endParaRPr lang="pt-BR" dirty="0"/>
          </a:p>
        </p:txBody>
      </p:sp>
      <p:sp>
        <p:nvSpPr>
          <p:cNvPr id="4" name="Content Placeholder 3"/>
          <p:cNvSpPr>
            <a:spLocks noGrp="1"/>
          </p:cNvSpPr>
          <p:nvPr>
            <p:ph idx="1"/>
          </p:nvPr>
        </p:nvSpPr>
        <p:spPr/>
        <p:txBody>
          <a:bodyPr/>
          <a:lstStyle/>
          <a:p>
            <a:r>
              <a:rPr lang="en-US" dirty="0" smtClean="0"/>
              <a:t>Namespaces</a:t>
            </a:r>
          </a:p>
          <a:p>
            <a:endParaRPr lang="en-US" dirty="0" smtClean="0"/>
          </a:p>
          <a:p>
            <a:r>
              <a:rPr lang="en-US" dirty="0" smtClean="0"/>
              <a:t>Methods and Properties</a:t>
            </a:r>
          </a:p>
          <a:p>
            <a:endParaRPr lang="en-US" dirty="0" smtClean="0"/>
          </a:p>
          <a:p>
            <a:r>
              <a:rPr lang="en-US" dirty="0" smtClean="0"/>
              <a:t>Best practices</a:t>
            </a:r>
          </a:p>
          <a:p>
            <a:endParaRPr lang="en-US" dirty="0" smtClean="0"/>
          </a:p>
          <a:p>
            <a:r>
              <a:rPr lang="en-US" dirty="0" smtClean="0"/>
              <a:t>Parameters and return values</a:t>
            </a:r>
            <a:endParaRPr lang="pt-BR" dirty="0"/>
          </a:p>
        </p:txBody>
      </p:sp>
    </p:spTree>
    <p:extLst>
      <p:ext uri="{BB962C8B-B14F-4D97-AF65-F5344CB8AC3E}">
        <p14:creationId xmlns:p14="http://schemas.microsoft.com/office/powerpoint/2010/main" xmlns="" val="30601263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Namespaces</a:t>
            </a:r>
            <a:endParaRPr lang="pt-BR" dirty="0"/>
          </a:p>
        </p:txBody>
      </p:sp>
      <p:sp>
        <p:nvSpPr>
          <p:cNvPr id="3" name="Content Placeholder 2"/>
          <p:cNvSpPr>
            <a:spLocks noGrp="1"/>
          </p:cNvSpPr>
          <p:nvPr>
            <p:ph idx="1"/>
          </p:nvPr>
        </p:nvSpPr>
        <p:spPr/>
        <p:txBody>
          <a:bodyPr>
            <a:normAutofit/>
          </a:bodyPr>
          <a:lstStyle/>
          <a:p>
            <a:r>
              <a:rPr lang="en-US" dirty="0" smtClean="0"/>
              <a:t>Group object by features</a:t>
            </a:r>
          </a:p>
          <a:p>
            <a:pPr lvl="1"/>
            <a:r>
              <a:rPr lang="en-US" dirty="0" smtClean="0"/>
              <a:t>Example:</a:t>
            </a:r>
            <a:br>
              <a:rPr lang="en-US" dirty="0" smtClean="0"/>
            </a:br>
            <a:r>
              <a:rPr lang="en-US" dirty="0" smtClean="0"/>
              <a:t>The namespace </a:t>
            </a:r>
            <a:r>
              <a:rPr lang="en-US" b="1" dirty="0" err="1" smtClean="0"/>
              <a:t>Autodesk.AutoCAD.EditorInput</a:t>
            </a:r>
            <a:r>
              <a:rPr lang="en-US" dirty="0" smtClean="0"/>
              <a:t> group all features related to geometry in AutoCAD</a:t>
            </a:r>
          </a:p>
          <a:p>
            <a:endParaRPr lang="en-US" dirty="0" smtClean="0"/>
          </a:p>
          <a:p>
            <a:r>
              <a:rPr lang="en-US" dirty="0" smtClean="0"/>
              <a:t>Define the full qualified name of an object</a:t>
            </a:r>
          </a:p>
          <a:p>
            <a:pPr lvl="1"/>
            <a:r>
              <a:rPr lang="en-US" dirty="0" smtClean="0"/>
              <a:t>Example: </a:t>
            </a:r>
            <a:br>
              <a:rPr lang="en-US" dirty="0" smtClean="0"/>
            </a:br>
            <a:r>
              <a:rPr lang="en-US" b="1" dirty="0" err="1" smtClean="0"/>
              <a:t>Autodesk.AutoCAD.EditorInput.Editor.</a:t>
            </a:r>
            <a:r>
              <a:rPr lang="en-US" dirty="0" err="1" smtClean="0">
                <a:solidFill>
                  <a:schemeClr val="bg1">
                    <a:lumMod val="50000"/>
                  </a:schemeClr>
                </a:solidFill>
              </a:rPr>
              <a:t>WriteMessage</a:t>
            </a:r>
            <a:endParaRPr lang="en-US" dirty="0">
              <a:solidFill>
                <a:schemeClr val="bg1">
                  <a:lumMod val="50000"/>
                </a:schemeClr>
              </a:solidFill>
            </a:endParaRPr>
          </a:p>
          <a:p>
            <a:endParaRPr lang="en-US" dirty="0"/>
          </a:p>
          <a:p>
            <a:r>
              <a:rPr lang="en-US" dirty="0" smtClean="0"/>
              <a:t>Use the imports keyword reduce the typing</a:t>
            </a:r>
          </a:p>
          <a:p>
            <a:pPr lvl="1"/>
            <a:r>
              <a:rPr lang="en-US" dirty="0" smtClean="0"/>
              <a:t>Example:</a:t>
            </a:r>
            <a:br>
              <a:rPr lang="en-US" dirty="0" smtClean="0"/>
            </a:br>
            <a:r>
              <a:rPr lang="en-US" b="1" dirty="0" smtClean="0"/>
              <a:t>Imports </a:t>
            </a:r>
            <a:r>
              <a:rPr lang="en-US" b="1" dirty="0" err="1" smtClean="0"/>
              <a:t>Autodesk.AutoCAD.EditorInput</a:t>
            </a:r>
            <a:r>
              <a:rPr lang="pt-BR" dirty="0" smtClean="0"/>
              <a:t/>
            </a:r>
            <a:br>
              <a:rPr lang="pt-BR" dirty="0" smtClean="0"/>
            </a:br>
            <a:r>
              <a:rPr lang="pt-BR" dirty="0" smtClean="0"/>
              <a:t>then use the short </a:t>
            </a:r>
            <a:r>
              <a:rPr lang="pt-BR" b="1" dirty="0" smtClean="0"/>
              <a:t>Editor.WriteMessage</a:t>
            </a:r>
            <a:endParaRPr lang="en-US" b="1" dirty="0" smtClean="0"/>
          </a:p>
        </p:txBody>
      </p:sp>
    </p:spTree>
    <p:extLst>
      <p:ext uri="{BB962C8B-B14F-4D97-AF65-F5344CB8AC3E}">
        <p14:creationId xmlns:p14="http://schemas.microsoft.com/office/powerpoint/2010/main" xmlns="" val="13295174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a:t>
            </a:r>
            <a:endParaRPr lang="pt-BR" dirty="0"/>
          </a:p>
        </p:txBody>
      </p:sp>
      <p:sp>
        <p:nvSpPr>
          <p:cNvPr id="3" name="Content Placeholder 2"/>
          <p:cNvSpPr>
            <a:spLocks noGrp="1"/>
          </p:cNvSpPr>
          <p:nvPr>
            <p:ph idx="1"/>
          </p:nvPr>
        </p:nvSpPr>
        <p:spPr/>
        <p:txBody>
          <a:bodyPr/>
          <a:lstStyle/>
          <a:p>
            <a:r>
              <a:rPr lang="en-US" dirty="0" smtClean="0"/>
              <a:t>Parameters – some methods require data</a:t>
            </a:r>
          </a:p>
          <a:p>
            <a:endParaRPr lang="en-US" dirty="0"/>
          </a:p>
          <a:p>
            <a:r>
              <a:rPr lang="en-US" dirty="0" smtClean="0"/>
              <a:t>Return value – </a:t>
            </a:r>
            <a:r>
              <a:rPr lang="en-US" dirty="0"/>
              <a:t>w</a:t>
            </a:r>
            <a:r>
              <a:rPr lang="en-US" dirty="0" smtClean="0"/>
              <a:t>e can use the returned value</a:t>
            </a:r>
          </a:p>
          <a:p>
            <a:pPr lvl="1"/>
            <a:r>
              <a:rPr lang="en-US" dirty="0" smtClean="0"/>
              <a:t>For example to make a comparison or assign to another variable/object</a:t>
            </a:r>
          </a:p>
        </p:txBody>
      </p:sp>
      <p:pic>
        <p:nvPicPr>
          <p:cNvPr id="2050" name="Picture 2"/>
          <p:cNvPicPr>
            <a:picLocks noChangeAspect="1" noChangeArrowheads="1"/>
          </p:cNvPicPr>
          <p:nvPr/>
        </p:nvPicPr>
        <p:blipFill>
          <a:blip r:embed="rId2" cstate="print"/>
          <a:srcRect/>
          <a:stretch>
            <a:fillRect/>
          </a:stretch>
        </p:blipFill>
        <p:spPr bwMode="auto">
          <a:xfrm>
            <a:off x="5082471" y="5996360"/>
            <a:ext cx="2188868" cy="1931040"/>
          </a:xfrm>
          <a:prstGeom prst="rect">
            <a:avLst/>
          </a:prstGeom>
          <a:noFill/>
          <a:ln w="9525">
            <a:noFill/>
            <a:miter lim="800000"/>
            <a:headEnd/>
            <a:tailEnd/>
          </a:ln>
        </p:spPr>
      </p:pic>
    </p:spTree>
    <p:extLst>
      <p:ext uri="{BB962C8B-B14F-4D97-AF65-F5344CB8AC3E}">
        <p14:creationId xmlns:p14="http://schemas.microsoft.com/office/powerpoint/2010/main" xmlns="" val="37406915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Calling methods</a:t>
            </a:r>
            <a:endParaRPr lang="pt-BR" dirty="0"/>
          </a:p>
        </p:txBody>
      </p:sp>
      <p:sp>
        <p:nvSpPr>
          <p:cNvPr id="3" name="Content Placeholder 2"/>
          <p:cNvSpPr>
            <a:spLocks noGrp="1"/>
          </p:cNvSpPr>
          <p:nvPr>
            <p:ph idx="1"/>
          </p:nvPr>
        </p:nvSpPr>
        <p:spPr/>
        <p:txBody>
          <a:bodyPr/>
          <a:lstStyle/>
          <a:p>
            <a:r>
              <a:rPr lang="en-US" dirty="0" smtClean="0"/>
              <a:t>Some methods just perform an action, just call</a:t>
            </a:r>
          </a:p>
          <a:p>
            <a:pPr lvl="1"/>
            <a:r>
              <a:rPr lang="en-US" dirty="0" err="1" smtClean="0">
                <a:solidFill>
                  <a:schemeClr val="bg1">
                    <a:lumMod val="65000"/>
                  </a:schemeClr>
                </a:solidFill>
              </a:rPr>
              <a:t>line</a:t>
            </a:r>
            <a:r>
              <a:rPr lang="en-US" dirty="0" err="1" smtClean="0"/>
              <a:t>.</a:t>
            </a:r>
            <a:r>
              <a:rPr lang="en-US" b="1" dirty="0" err="1" smtClean="0"/>
              <a:t>DrawOnScreen</a:t>
            </a:r>
            <a:r>
              <a:rPr lang="en-US" dirty="0" smtClean="0"/>
              <a:t>()</a:t>
            </a:r>
          </a:p>
          <a:p>
            <a:endParaRPr lang="en-US" dirty="0" smtClean="0"/>
          </a:p>
          <a:p>
            <a:r>
              <a:rPr lang="en-US" dirty="0" smtClean="0"/>
              <a:t>When a method require data, you need to create the data before call the method</a:t>
            </a:r>
          </a:p>
          <a:p>
            <a:pPr lvl="1"/>
            <a:r>
              <a:rPr lang="en-US" dirty="0" err="1" smtClean="0"/>
              <a:t>myInteger</a:t>
            </a:r>
            <a:r>
              <a:rPr lang="en-US" dirty="0" smtClean="0"/>
              <a:t> = 10</a:t>
            </a:r>
            <a:br>
              <a:rPr lang="en-US" dirty="0" smtClean="0"/>
            </a:br>
            <a:r>
              <a:rPr lang="en-US" dirty="0" err="1" smtClean="0">
                <a:solidFill>
                  <a:schemeClr val="bg1">
                    <a:lumMod val="65000"/>
                  </a:schemeClr>
                </a:solidFill>
              </a:rPr>
              <a:t>line</a:t>
            </a:r>
            <a:r>
              <a:rPr lang="en-US" dirty="0" err="1" smtClean="0"/>
              <a:t>.</a:t>
            </a:r>
            <a:r>
              <a:rPr lang="en-US" b="1" dirty="0" err="1" smtClean="0"/>
              <a:t>Resize</a:t>
            </a:r>
            <a:r>
              <a:rPr lang="en-US" dirty="0" smtClean="0"/>
              <a:t>(</a:t>
            </a:r>
            <a:r>
              <a:rPr lang="en-US" dirty="0" err="1" smtClean="0">
                <a:solidFill>
                  <a:schemeClr val="bg1">
                    <a:lumMod val="65000"/>
                  </a:schemeClr>
                </a:solidFill>
              </a:rPr>
              <a:t>myInteger</a:t>
            </a:r>
            <a:r>
              <a:rPr lang="en-US" dirty="0" smtClean="0"/>
              <a:t>)</a:t>
            </a:r>
          </a:p>
          <a:p>
            <a:endParaRPr lang="en-US" dirty="0" smtClean="0"/>
          </a:p>
          <a:p>
            <a:r>
              <a:rPr lang="en-US" dirty="0" smtClean="0"/>
              <a:t>Or pass the data directly</a:t>
            </a:r>
          </a:p>
          <a:p>
            <a:pPr lvl="1"/>
            <a:r>
              <a:rPr lang="en-US" dirty="0" err="1" smtClean="0">
                <a:solidFill>
                  <a:schemeClr val="bg1">
                    <a:lumMod val="65000"/>
                  </a:schemeClr>
                </a:solidFill>
              </a:rPr>
              <a:t>line</a:t>
            </a:r>
            <a:r>
              <a:rPr lang="en-US" dirty="0" err="1" smtClean="0"/>
              <a:t>.</a:t>
            </a:r>
            <a:r>
              <a:rPr lang="en-US" b="1" dirty="0" err="1" smtClean="0"/>
              <a:t>Resize</a:t>
            </a:r>
            <a:r>
              <a:rPr lang="en-US" dirty="0" smtClean="0"/>
              <a:t>(</a:t>
            </a:r>
            <a:r>
              <a:rPr lang="en-US" dirty="0" smtClean="0">
                <a:solidFill>
                  <a:schemeClr val="bg1">
                    <a:lumMod val="65000"/>
                  </a:schemeClr>
                </a:solidFill>
              </a:rPr>
              <a:t>10</a:t>
            </a:r>
            <a:r>
              <a:rPr lang="en-US" dirty="0" smtClean="0"/>
              <a:t>)</a:t>
            </a:r>
          </a:p>
          <a:p>
            <a:endParaRPr lang="en-US" dirty="0" smtClean="0"/>
          </a:p>
          <a:p>
            <a:r>
              <a:rPr lang="en-US" dirty="0" smtClean="0"/>
              <a:t>Some methods return data</a:t>
            </a:r>
          </a:p>
          <a:p>
            <a:pPr lvl="1"/>
            <a:r>
              <a:rPr lang="en-US" dirty="0" err="1" smtClean="0"/>
              <a:t>myInteger</a:t>
            </a:r>
            <a:r>
              <a:rPr lang="en-US" dirty="0" smtClean="0"/>
              <a:t> = </a:t>
            </a:r>
            <a:r>
              <a:rPr lang="en-US" dirty="0" err="1" smtClean="0">
                <a:solidFill>
                  <a:schemeClr val="bg1">
                    <a:lumMod val="65000"/>
                  </a:schemeClr>
                </a:solidFill>
              </a:rPr>
              <a:t>spatialPoint</a:t>
            </a:r>
            <a:r>
              <a:rPr lang="en-US" dirty="0" err="1" smtClean="0"/>
              <a:t>.</a:t>
            </a:r>
            <a:r>
              <a:rPr lang="en-US" b="1" dirty="0" err="1" smtClean="0"/>
              <a:t>CalculateDistanceTo</a:t>
            </a:r>
            <a:r>
              <a:rPr lang="en-US" dirty="0" smtClean="0"/>
              <a:t>(</a:t>
            </a:r>
            <a:r>
              <a:rPr lang="en-US" dirty="0" err="1" smtClean="0">
                <a:solidFill>
                  <a:schemeClr val="bg1">
                    <a:lumMod val="65000"/>
                  </a:schemeClr>
                </a:solidFill>
              </a:rPr>
              <a:t>anotherPoint</a:t>
            </a:r>
            <a:r>
              <a:rPr lang="en-US" dirty="0" smtClean="0"/>
              <a:t>)</a:t>
            </a:r>
          </a:p>
          <a:p>
            <a:pPr lvl="1"/>
            <a:endParaRPr lang="pt-BR" dirty="0"/>
          </a:p>
        </p:txBody>
      </p:sp>
    </p:spTree>
    <p:extLst>
      <p:ext uri="{BB962C8B-B14F-4D97-AF65-F5344CB8AC3E}">
        <p14:creationId xmlns:p14="http://schemas.microsoft.com/office/powerpoint/2010/main" xmlns="" val="38265696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Property</a:t>
            </a:r>
            <a:endParaRPr lang="pt-BR" dirty="0"/>
          </a:p>
        </p:txBody>
      </p:sp>
      <p:sp>
        <p:nvSpPr>
          <p:cNvPr id="3" name="Content Placeholder 2"/>
          <p:cNvSpPr>
            <a:spLocks noGrp="1"/>
          </p:cNvSpPr>
          <p:nvPr>
            <p:ph idx="1"/>
          </p:nvPr>
        </p:nvSpPr>
        <p:spPr/>
        <p:txBody>
          <a:bodyPr/>
          <a:lstStyle/>
          <a:p>
            <a:r>
              <a:rPr lang="en-US" dirty="0" smtClean="0"/>
              <a:t>It is a method that do not require parameters</a:t>
            </a:r>
          </a:p>
          <a:p>
            <a:endParaRPr lang="en-US" dirty="0"/>
          </a:p>
          <a:p>
            <a:r>
              <a:rPr lang="en-US" dirty="0" smtClean="0"/>
              <a:t>Usually do not execute an action</a:t>
            </a:r>
          </a:p>
          <a:p>
            <a:endParaRPr lang="en-US" dirty="0"/>
          </a:p>
          <a:p>
            <a:r>
              <a:rPr lang="en-US" dirty="0" smtClean="0"/>
              <a:t>Always return a value</a:t>
            </a:r>
            <a:endParaRPr lang="pt-BR" dirty="0"/>
          </a:p>
        </p:txBody>
      </p:sp>
      <p:pic>
        <p:nvPicPr>
          <p:cNvPr id="1026" name="Picture 2"/>
          <p:cNvPicPr>
            <a:picLocks noChangeAspect="1" noChangeArrowheads="1"/>
          </p:cNvPicPr>
          <p:nvPr/>
        </p:nvPicPr>
        <p:blipFill>
          <a:blip r:embed="rId2" cstate="print"/>
          <a:srcRect/>
          <a:stretch>
            <a:fillRect/>
          </a:stretch>
        </p:blipFill>
        <p:spPr bwMode="auto">
          <a:xfrm>
            <a:off x="4675869" y="5589826"/>
            <a:ext cx="2351509" cy="2074524"/>
          </a:xfrm>
          <a:prstGeom prst="rect">
            <a:avLst/>
          </a:prstGeom>
          <a:noFill/>
          <a:ln w="9525">
            <a:noFill/>
            <a:miter lim="800000"/>
            <a:headEnd/>
            <a:tailEnd/>
          </a:ln>
        </p:spPr>
      </p:pic>
    </p:spTree>
    <p:extLst>
      <p:ext uri="{BB962C8B-B14F-4D97-AF65-F5344CB8AC3E}">
        <p14:creationId xmlns:p14="http://schemas.microsoft.com/office/powerpoint/2010/main" xmlns="" val="23618213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and Properties for Objects</a:t>
            </a:r>
            <a:endParaRPr lang="pt-BR" dirty="0"/>
          </a:p>
        </p:txBody>
      </p:sp>
      <p:sp>
        <p:nvSpPr>
          <p:cNvPr id="3" name="Content Placeholder 2"/>
          <p:cNvSpPr>
            <a:spLocks noGrp="1"/>
          </p:cNvSpPr>
          <p:nvPr>
            <p:ph idx="1"/>
          </p:nvPr>
        </p:nvSpPr>
        <p:spPr/>
        <p:txBody>
          <a:bodyPr/>
          <a:lstStyle/>
          <a:p>
            <a:r>
              <a:rPr lang="en-US" dirty="0" smtClean="0"/>
              <a:t>A method execute an action for the context of the object</a:t>
            </a:r>
          </a:p>
          <a:p>
            <a:pPr lvl="1"/>
            <a:r>
              <a:rPr lang="en-US" dirty="0" err="1" smtClean="0">
                <a:solidFill>
                  <a:schemeClr val="bg1">
                    <a:lumMod val="65000"/>
                  </a:schemeClr>
                </a:solidFill>
              </a:rPr>
              <a:t>line</a:t>
            </a:r>
            <a:r>
              <a:rPr lang="en-US" dirty="0" err="1" smtClean="0"/>
              <a:t>.</a:t>
            </a:r>
            <a:r>
              <a:rPr lang="en-US" b="1" dirty="0" err="1" smtClean="0"/>
              <a:t>Resize</a:t>
            </a:r>
            <a:r>
              <a:rPr lang="en-US" dirty="0" smtClean="0"/>
              <a:t>(10)</a:t>
            </a:r>
            <a:br>
              <a:rPr lang="en-US" dirty="0" smtClean="0"/>
            </a:br>
            <a:r>
              <a:rPr lang="en-US" i="1" dirty="0" smtClean="0"/>
              <a:t>Only </a:t>
            </a:r>
            <a:r>
              <a:rPr lang="en-US" i="1" u="sng" dirty="0" smtClean="0"/>
              <a:t>this</a:t>
            </a:r>
            <a:r>
              <a:rPr lang="en-US" i="1" dirty="0" smtClean="0"/>
              <a:t> line will be resized, not any other line</a:t>
            </a:r>
          </a:p>
          <a:p>
            <a:endParaRPr lang="en-US" dirty="0" smtClean="0"/>
          </a:p>
          <a:p>
            <a:endParaRPr lang="en-US" dirty="0"/>
          </a:p>
          <a:p>
            <a:r>
              <a:rPr lang="en-US" dirty="0" smtClean="0"/>
              <a:t>A property return a value that is used to define the object</a:t>
            </a:r>
          </a:p>
          <a:p>
            <a:pPr lvl="1"/>
            <a:r>
              <a:rPr lang="en-US" dirty="0" err="1" smtClean="0"/>
              <a:t>myInteger</a:t>
            </a:r>
            <a:r>
              <a:rPr lang="en-US" dirty="0" smtClean="0"/>
              <a:t> = </a:t>
            </a:r>
            <a:r>
              <a:rPr lang="en-US" dirty="0" err="1" smtClean="0">
                <a:solidFill>
                  <a:schemeClr val="bg1">
                    <a:lumMod val="65000"/>
                  </a:schemeClr>
                </a:solidFill>
              </a:rPr>
              <a:t>line</a:t>
            </a:r>
            <a:r>
              <a:rPr lang="en-US" dirty="0" err="1" smtClean="0"/>
              <a:t>.</a:t>
            </a:r>
            <a:r>
              <a:rPr lang="en-US" b="1" dirty="0" err="1" smtClean="0"/>
              <a:t>Length</a:t>
            </a:r>
            <a:r>
              <a:rPr lang="en-US" b="1" dirty="0" smtClean="0"/>
              <a:t/>
            </a:r>
            <a:br>
              <a:rPr lang="en-US" b="1" dirty="0" smtClean="0"/>
            </a:br>
            <a:r>
              <a:rPr lang="en-US" i="1" dirty="0" smtClean="0"/>
              <a:t>The length of </a:t>
            </a:r>
            <a:r>
              <a:rPr lang="en-US" i="1" u="sng" dirty="0" smtClean="0"/>
              <a:t>this</a:t>
            </a:r>
            <a:r>
              <a:rPr lang="en-US" i="1" dirty="0" smtClean="0"/>
              <a:t> line only</a:t>
            </a:r>
          </a:p>
          <a:p>
            <a:pPr lvl="1"/>
            <a:endParaRPr lang="en-US" dirty="0" smtClean="0"/>
          </a:p>
        </p:txBody>
      </p:sp>
    </p:spTree>
    <p:extLst>
      <p:ext uri="{BB962C8B-B14F-4D97-AF65-F5344CB8AC3E}">
        <p14:creationId xmlns:p14="http://schemas.microsoft.com/office/powerpoint/2010/main" xmlns="" val="34855409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Methods versus Properties</a:t>
            </a:r>
            <a:endParaRPr lang="pt-BR" dirty="0"/>
          </a:p>
        </p:txBody>
      </p:sp>
      <p:sp>
        <p:nvSpPr>
          <p:cNvPr id="3" name="Content Placeholder 2"/>
          <p:cNvSpPr>
            <a:spLocks noGrp="1"/>
          </p:cNvSpPr>
          <p:nvPr>
            <p:ph idx="1"/>
          </p:nvPr>
        </p:nvSpPr>
        <p:spPr/>
        <p:txBody>
          <a:bodyPr/>
          <a:lstStyle/>
          <a:p>
            <a:r>
              <a:rPr lang="en-US" dirty="0" smtClean="0"/>
              <a:t>Method names contain verbs</a:t>
            </a:r>
          </a:p>
          <a:p>
            <a:pPr lvl="1"/>
            <a:r>
              <a:rPr lang="en-US" dirty="0" smtClean="0"/>
              <a:t>Define an action</a:t>
            </a:r>
          </a:p>
          <a:p>
            <a:pPr lvl="1"/>
            <a:r>
              <a:rPr lang="en-US" dirty="0" smtClean="0"/>
              <a:t>Performa a task each time you call it</a:t>
            </a:r>
          </a:p>
          <a:p>
            <a:endParaRPr lang="en-US" dirty="0"/>
          </a:p>
          <a:p>
            <a:r>
              <a:rPr lang="en-US" dirty="0" smtClean="0"/>
              <a:t>Property names contain nouns or adjectives</a:t>
            </a:r>
          </a:p>
          <a:p>
            <a:pPr lvl="1"/>
            <a:r>
              <a:rPr lang="en-US" dirty="0" smtClean="0"/>
              <a:t>Refer to a sub data or characteristic</a:t>
            </a:r>
          </a:p>
          <a:p>
            <a:pPr lvl="1"/>
            <a:endParaRPr lang="pt-BR" dirty="0"/>
          </a:p>
        </p:txBody>
      </p:sp>
    </p:spTree>
    <p:extLst>
      <p:ext uri="{BB962C8B-B14F-4D97-AF65-F5344CB8AC3E}">
        <p14:creationId xmlns:p14="http://schemas.microsoft.com/office/powerpoint/2010/main" xmlns="" val="33591008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Best Practices to Create Methods</a:t>
            </a:r>
            <a:endParaRPr lang="pt-BR" dirty="0"/>
          </a:p>
        </p:txBody>
      </p:sp>
      <p:sp>
        <p:nvSpPr>
          <p:cNvPr id="3" name="Content Placeholder 2"/>
          <p:cNvSpPr>
            <a:spLocks noGrp="1"/>
          </p:cNvSpPr>
          <p:nvPr>
            <p:ph idx="1"/>
          </p:nvPr>
        </p:nvSpPr>
        <p:spPr/>
        <p:txBody>
          <a:bodyPr/>
          <a:lstStyle/>
          <a:p>
            <a:r>
              <a:rPr lang="en-US" dirty="0" smtClean="0"/>
              <a:t>Use a name that make sense</a:t>
            </a:r>
          </a:p>
          <a:p>
            <a:pPr lvl="1"/>
            <a:r>
              <a:rPr lang="en-US" dirty="0" smtClean="0"/>
              <a:t>Instead </a:t>
            </a:r>
            <a:r>
              <a:rPr lang="en-US" dirty="0" err="1" smtClean="0"/>
              <a:t>CrNLine</a:t>
            </a:r>
            <a:r>
              <a:rPr lang="en-US" dirty="0" smtClean="0"/>
              <a:t>, use </a:t>
            </a:r>
            <a:r>
              <a:rPr lang="en-US" dirty="0" err="1" smtClean="0"/>
              <a:t>CreateNewLine</a:t>
            </a:r>
            <a:endParaRPr lang="en-US" dirty="0" smtClean="0"/>
          </a:p>
          <a:p>
            <a:endParaRPr lang="en-US" dirty="0"/>
          </a:p>
          <a:p>
            <a:r>
              <a:rPr lang="en-US" dirty="0" smtClean="0"/>
              <a:t>Prefer create small/short methods that perform one task</a:t>
            </a:r>
          </a:p>
          <a:p>
            <a:pPr lvl="1"/>
            <a:r>
              <a:rPr lang="en-US" dirty="0" smtClean="0"/>
              <a:t>Task equals the name of the method</a:t>
            </a:r>
          </a:p>
        </p:txBody>
      </p:sp>
    </p:spTree>
    <p:extLst>
      <p:ext uri="{BB962C8B-B14F-4D97-AF65-F5344CB8AC3E}">
        <p14:creationId xmlns:p14="http://schemas.microsoft.com/office/powerpoint/2010/main" xmlns="" val="420989310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Objective</a:t>
            </a:r>
            <a:endParaRPr lang="pt-BR" dirty="0"/>
          </a:p>
        </p:txBody>
      </p:sp>
      <p:sp>
        <p:nvSpPr>
          <p:cNvPr id="3" name="Content Placeholder 2"/>
          <p:cNvSpPr>
            <a:spLocks noGrp="1"/>
          </p:cNvSpPr>
          <p:nvPr>
            <p:ph idx="1"/>
          </p:nvPr>
        </p:nvSpPr>
        <p:spPr/>
        <p:txBody>
          <a:bodyPr/>
          <a:lstStyle/>
          <a:p>
            <a:r>
              <a:rPr lang="en-US" dirty="0" smtClean="0"/>
              <a:t>It is to understand:</a:t>
            </a:r>
          </a:p>
          <a:p>
            <a:pPr lvl="1"/>
            <a:r>
              <a:rPr lang="en-US" dirty="0" smtClean="0"/>
              <a:t>The </a:t>
            </a:r>
            <a:r>
              <a:rPr lang="en-US" dirty="0"/>
              <a:t>fundamentals of the AutoCAD .NET API</a:t>
            </a:r>
          </a:p>
          <a:p>
            <a:pPr lvl="1"/>
            <a:r>
              <a:rPr lang="en-US" dirty="0" smtClean="0"/>
              <a:t>How </a:t>
            </a:r>
            <a:r>
              <a:rPr lang="en-US" dirty="0"/>
              <a:t>to teach yourself the AutoCAD .NET API</a:t>
            </a:r>
          </a:p>
          <a:p>
            <a:pPr lvl="1"/>
            <a:r>
              <a:rPr lang="en-US" dirty="0" smtClean="0"/>
              <a:t>Where </a:t>
            </a:r>
            <a:r>
              <a:rPr lang="en-US" dirty="0"/>
              <a:t>to get help afterwards</a:t>
            </a:r>
          </a:p>
          <a:p>
            <a:endParaRPr lang="en-US" dirty="0" smtClean="0"/>
          </a:p>
          <a:p>
            <a:pPr marL="0" indent="0"/>
            <a:r>
              <a:rPr lang="en-US" dirty="0"/>
              <a:t>What it is not:</a:t>
            </a:r>
          </a:p>
          <a:p>
            <a:pPr lvl="1"/>
            <a:r>
              <a:rPr lang="en-US" dirty="0" smtClean="0"/>
              <a:t>Give </a:t>
            </a:r>
            <a:r>
              <a:rPr lang="en-US" dirty="0"/>
              <a:t>you complete of coverage of all API </a:t>
            </a:r>
            <a:r>
              <a:rPr lang="en-US" dirty="0" smtClean="0"/>
              <a:t>functions</a:t>
            </a:r>
          </a:p>
          <a:p>
            <a:endParaRPr lang="en-US" dirty="0" smtClean="0"/>
          </a:p>
          <a:p>
            <a:r>
              <a:rPr lang="en-US" dirty="0" smtClean="0"/>
              <a:t>Special topics:</a:t>
            </a:r>
          </a:p>
          <a:p>
            <a:pPr lvl="1"/>
            <a:r>
              <a:rPr lang="en-US" dirty="0"/>
              <a:t>Teach you </a:t>
            </a:r>
            <a:r>
              <a:rPr lang="en-US" dirty="0" smtClean="0"/>
              <a:t>the basics of .NET framework with VB.NET Language</a:t>
            </a:r>
            <a:endParaRPr lang="en-US" dirty="0"/>
          </a:p>
        </p:txBody>
      </p:sp>
    </p:spTree>
    <p:extLst>
      <p:ext uri="{BB962C8B-B14F-4D97-AF65-F5344CB8AC3E}">
        <p14:creationId xmlns:p14="http://schemas.microsoft.com/office/powerpoint/2010/main" xmlns="" val="26881355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Method</a:t>
            </a:r>
            <a:endParaRPr lang="pt-BR" dirty="0"/>
          </a:p>
        </p:txBody>
      </p:sp>
      <p:sp>
        <p:nvSpPr>
          <p:cNvPr id="3" name="Content Placeholder 2"/>
          <p:cNvSpPr>
            <a:spLocks noGrp="1"/>
          </p:cNvSpPr>
          <p:nvPr>
            <p:ph idx="1"/>
          </p:nvPr>
        </p:nvSpPr>
        <p:spPr/>
        <p:txBody>
          <a:bodyPr/>
          <a:lstStyle/>
          <a:p>
            <a:r>
              <a:rPr lang="en-US" dirty="0" smtClean="0"/>
              <a:t>First declare the access level</a:t>
            </a:r>
          </a:p>
          <a:p>
            <a:pPr lvl="1"/>
            <a:r>
              <a:rPr lang="en-US" b="1" dirty="0" smtClean="0"/>
              <a:t>Public</a:t>
            </a:r>
            <a:r>
              <a:rPr lang="en-US" dirty="0" smtClean="0"/>
              <a:t>: accessible from outside, required for custom commands</a:t>
            </a:r>
          </a:p>
          <a:p>
            <a:pPr lvl="1"/>
            <a:r>
              <a:rPr lang="en-US" b="1" dirty="0" smtClean="0"/>
              <a:t>Private</a:t>
            </a:r>
            <a:r>
              <a:rPr lang="en-US" dirty="0" smtClean="0"/>
              <a:t>: accessible only inside, usually used for internal methods</a:t>
            </a:r>
          </a:p>
          <a:p>
            <a:endParaRPr lang="en-US" dirty="0" smtClean="0"/>
          </a:p>
          <a:p>
            <a:r>
              <a:rPr lang="en-US" dirty="0" smtClean="0"/>
              <a:t>Method name cannot contain special chars or spaces and cannot start with numbers</a:t>
            </a:r>
          </a:p>
        </p:txBody>
      </p:sp>
    </p:spTree>
    <p:extLst>
      <p:ext uri="{BB962C8B-B14F-4D97-AF65-F5344CB8AC3E}">
        <p14:creationId xmlns:p14="http://schemas.microsoft.com/office/powerpoint/2010/main" xmlns="" val="23280032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Return value</a:t>
            </a:r>
            <a:endParaRPr lang="pt-BR" dirty="0"/>
          </a:p>
        </p:txBody>
      </p:sp>
      <p:sp>
        <p:nvSpPr>
          <p:cNvPr id="3" name="Content Placeholder 2"/>
          <p:cNvSpPr>
            <a:spLocks noGrp="1"/>
          </p:cNvSpPr>
          <p:nvPr>
            <p:ph idx="1"/>
          </p:nvPr>
        </p:nvSpPr>
        <p:spPr/>
        <p:txBody>
          <a:bodyPr>
            <a:normAutofit/>
          </a:bodyPr>
          <a:lstStyle/>
          <a:p>
            <a:r>
              <a:rPr lang="en-US" dirty="0" smtClean="0"/>
              <a:t>Returning value</a:t>
            </a:r>
          </a:p>
          <a:p>
            <a:pPr lvl="1"/>
            <a:r>
              <a:rPr lang="en-US" b="1" dirty="0" smtClean="0"/>
              <a:t>Sub</a:t>
            </a:r>
            <a:r>
              <a:rPr lang="en-US" dirty="0" smtClean="0"/>
              <a:t> return empty or </a:t>
            </a:r>
            <a:r>
              <a:rPr lang="en-US" b="1" dirty="0" smtClean="0"/>
              <a:t>Function</a:t>
            </a:r>
            <a:r>
              <a:rPr lang="en-US" dirty="0" smtClean="0"/>
              <a:t> return some value</a:t>
            </a:r>
            <a:br>
              <a:rPr lang="en-US" dirty="0" smtClean="0"/>
            </a:br>
            <a:r>
              <a:rPr lang="en-US" dirty="0">
                <a:latin typeface="Courier New" pitchFamily="49" charset="0"/>
                <a:cs typeface="Courier New" pitchFamily="49" charset="0"/>
              </a:rPr>
              <a:t>Public Sub </a:t>
            </a:r>
            <a:r>
              <a:rPr lang="en-US" dirty="0" err="1">
                <a:latin typeface="Courier New" pitchFamily="49" charset="0"/>
                <a:cs typeface="Courier New" pitchFamily="49" charset="0"/>
              </a:rPr>
              <a:t>MethodName</a:t>
            </a:r>
            <a:r>
              <a:rPr lang="en-US" dirty="0">
                <a:latin typeface="Courier New" pitchFamily="49" charset="0"/>
                <a:cs typeface="Courier New" pitchFamily="49" charset="0"/>
              </a:rPr>
              <a:t>()</a:t>
            </a:r>
            <a:br>
              <a:rPr lang="en-US" dirty="0">
                <a:latin typeface="Courier New" pitchFamily="49" charset="0"/>
                <a:cs typeface="Courier New" pitchFamily="49" charset="0"/>
              </a:rPr>
            </a:br>
            <a:r>
              <a:rPr lang="en-US" dirty="0">
                <a:latin typeface="Courier New" pitchFamily="49" charset="0"/>
                <a:cs typeface="Courier New" pitchFamily="49" charset="0"/>
              </a:rPr>
              <a:t>Public Function </a:t>
            </a:r>
            <a:r>
              <a:rPr lang="en-US" dirty="0" err="1">
                <a:latin typeface="Courier New" pitchFamily="49" charset="0"/>
                <a:cs typeface="Courier New" pitchFamily="49" charset="0"/>
              </a:rPr>
              <a:t>MethodName</a:t>
            </a:r>
            <a:r>
              <a:rPr lang="en-US" dirty="0">
                <a:latin typeface="Courier New" pitchFamily="49" charset="0"/>
                <a:cs typeface="Courier New" pitchFamily="49" charset="0"/>
              </a:rPr>
              <a:t>() As String</a:t>
            </a:r>
            <a:endParaRPr lang="en-US" dirty="0" smtClean="0">
              <a:latin typeface="Courier New" pitchFamily="49" charset="0"/>
              <a:cs typeface="Courier New" pitchFamily="49" charset="0"/>
            </a:endParaRPr>
          </a:p>
        </p:txBody>
      </p:sp>
      <p:sp>
        <p:nvSpPr>
          <p:cNvPr id="6" name="Oval 5"/>
          <p:cNvSpPr/>
          <p:nvPr/>
        </p:nvSpPr>
        <p:spPr>
          <a:xfrm>
            <a:off x="2329111" y="3063712"/>
            <a:ext cx="1192689" cy="433634"/>
          </a:xfrm>
          <a:prstGeom prst="ellipse">
            <a:avLst/>
          </a:prstGeom>
          <a:noFill/>
          <a:ln/>
        </p:spPr>
        <p:style>
          <a:lnRef idx="2">
            <a:schemeClr val="accent2"/>
          </a:lnRef>
          <a:fillRef idx="1">
            <a:schemeClr val="lt1"/>
          </a:fillRef>
          <a:effectRef idx="0">
            <a:schemeClr val="accent2"/>
          </a:effectRef>
          <a:fontRef idx="minor">
            <a:schemeClr val="dk1"/>
          </a:fontRef>
        </p:style>
        <p:txBody>
          <a:bodyPr lIns="130087" tIns="65042" rIns="130087" bIns="65042" rtlCol="0" anchor="ctr"/>
          <a:lstStyle/>
          <a:p>
            <a:pPr algn="ctr" defTabSz="1300860" fontAlgn="auto">
              <a:spcBef>
                <a:spcPts val="0"/>
              </a:spcBef>
              <a:spcAft>
                <a:spcPts val="0"/>
              </a:spcAft>
            </a:pPr>
            <a:endParaRPr lang="pt-BR">
              <a:solidFill>
                <a:srgbClr val="FFFFFF"/>
              </a:solidFill>
            </a:endParaRPr>
          </a:p>
        </p:txBody>
      </p:sp>
      <p:sp>
        <p:nvSpPr>
          <p:cNvPr id="10" name="TextBox 9"/>
          <p:cNvSpPr txBox="1"/>
          <p:nvPr/>
        </p:nvSpPr>
        <p:spPr>
          <a:xfrm>
            <a:off x="5171123" y="5746997"/>
            <a:ext cx="3364752" cy="531464"/>
          </a:xfrm>
          <a:prstGeom prst="rect">
            <a:avLst/>
          </a:prstGeom>
          <a:noFill/>
          <a:ln>
            <a:solidFill>
              <a:srgbClr val="C00000"/>
            </a:solidFill>
          </a:ln>
        </p:spPr>
        <p:txBody>
          <a:bodyPr wrap="square" lIns="130087" tIns="65042" rIns="130087" bIns="65042" rtlCol="0">
            <a:spAutoFit/>
          </a:bodyPr>
          <a:lstStyle/>
          <a:p>
            <a:pPr algn="ctr" defTabSz="1300860" fontAlgn="auto">
              <a:spcBef>
                <a:spcPts val="0"/>
              </a:spcBef>
              <a:spcAft>
                <a:spcPts val="0"/>
              </a:spcAft>
            </a:pPr>
            <a:r>
              <a:rPr lang="en-US" dirty="0">
                <a:solidFill>
                  <a:srgbClr val="C00000"/>
                </a:solidFill>
                <a:latin typeface="Arial"/>
                <a:ea typeface="+mn-ea"/>
                <a:cs typeface="+mn-cs"/>
              </a:rPr>
              <a:t>Do not return value</a:t>
            </a:r>
            <a:endParaRPr lang="pt-BR" dirty="0">
              <a:solidFill>
                <a:srgbClr val="C00000"/>
              </a:solidFill>
              <a:latin typeface="Arial"/>
              <a:ea typeface="+mn-ea"/>
              <a:cs typeface="+mn-cs"/>
            </a:endParaRPr>
          </a:p>
        </p:txBody>
      </p:sp>
      <p:cxnSp>
        <p:nvCxnSpPr>
          <p:cNvPr id="12" name="Straight Arrow Connector 11"/>
          <p:cNvCxnSpPr>
            <a:stCxn id="10" idx="0"/>
            <a:endCxn id="6" idx="6"/>
          </p:cNvCxnSpPr>
          <p:nvPr/>
        </p:nvCxnSpPr>
        <p:spPr>
          <a:xfrm flipH="1" flipV="1">
            <a:off x="3521800" y="3280529"/>
            <a:ext cx="3331699" cy="2466468"/>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5" name="TextBox 14"/>
          <p:cNvSpPr txBox="1"/>
          <p:nvPr/>
        </p:nvSpPr>
        <p:spPr>
          <a:xfrm>
            <a:off x="8940195" y="5746997"/>
            <a:ext cx="3361081" cy="531464"/>
          </a:xfrm>
          <a:prstGeom prst="rect">
            <a:avLst/>
          </a:prstGeom>
          <a:ln/>
        </p:spPr>
        <p:style>
          <a:lnRef idx="2">
            <a:schemeClr val="accent6"/>
          </a:lnRef>
          <a:fillRef idx="1">
            <a:schemeClr val="lt1"/>
          </a:fillRef>
          <a:effectRef idx="0">
            <a:schemeClr val="accent6"/>
          </a:effectRef>
          <a:fontRef idx="minor">
            <a:schemeClr val="dk1"/>
          </a:fontRef>
        </p:style>
        <p:txBody>
          <a:bodyPr wrap="square" lIns="130087" tIns="65042" rIns="130087" bIns="65042" rtlCol="0">
            <a:spAutoFit/>
          </a:bodyPr>
          <a:lstStyle/>
          <a:p>
            <a:pPr algn="ctr" defTabSz="1300860" fontAlgn="auto">
              <a:spcBef>
                <a:spcPts val="0"/>
              </a:spcBef>
              <a:spcAft>
                <a:spcPts val="0"/>
              </a:spcAft>
            </a:pPr>
            <a:r>
              <a:rPr lang="en-US" dirty="0">
                <a:solidFill>
                  <a:srgbClr val="118888"/>
                </a:solidFill>
              </a:rPr>
              <a:t>Return a String</a:t>
            </a:r>
            <a:endParaRPr lang="pt-BR" dirty="0">
              <a:solidFill>
                <a:srgbClr val="118888"/>
              </a:solidFill>
            </a:endParaRPr>
          </a:p>
        </p:txBody>
      </p:sp>
      <p:sp>
        <p:nvSpPr>
          <p:cNvPr id="20" name="Oval 19"/>
          <p:cNvSpPr/>
          <p:nvPr/>
        </p:nvSpPr>
        <p:spPr>
          <a:xfrm>
            <a:off x="7801719" y="3498134"/>
            <a:ext cx="1517968" cy="433634"/>
          </a:xfrm>
          <a:prstGeom prst="ellipse">
            <a:avLst/>
          </a:prstGeom>
          <a:noFill/>
          <a:ln/>
        </p:spPr>
        <p:style>
          <a:lnRef idx="2">
            <a:schemeClr val="accent6"/>
          </a:lnRef>
          <a:fillRef idx="1">
            <a:schemeClr val="lt1"/>
          </a:fillRef>
          <a:effectRef idx="0">
            <a:schemeClr val="accent6"/>
          </a:effectRef>
          <a:fontRef idx="minor">
            <a:schemeClr val="dk1"/>
          </a:fontRef>
        </p:style>
        <p:txBody>
          <a:bodyPr lIns="130087" tIns="65042" rIns="130087" bIns="65042" rtlCol="0" anchor="ctr"/>
          <a:lstStyle/>
          <a:p>
            <a:pPr algn="ctr" defTabSz="1300860" fontAlgn="auto">
              <a:spcBef>
                <a:spcPts val="0"/>
              </a:spcBef>
              <a:spcAft>
                <a:spcPts val="0"/>
              </a:spcAft>
            </a:pPr>
            <a:endParaRPr lang="pt-BR">
              <a:solidFill>
                <a:srgbClr val="000000"/>
              </a:solidFill>
            </a:endParaRPr>
          </a:p>
        </p:txBody>
      </p:sp>
      <p:cxnSp>
        <p:nvCxnSpPr>
          <p:cNvPr id="25" name="Straight Arrow Connector 24"/>
          <p:cNvCxnSpPr>
            <a:stCxn id="15" idx="0"/>
            <a:endCxn id="20" idx="4"/>
          </p:cNvCxnSpPr>
          <p:nvPr/>
        </p:nvCxnSpPr>
        <p:spPr>
          <a:xfrm flipH="1" flipV="1">
            <a:off x="8560703" y="3931768"/>
            <a:ext cx="2060033" cy="1815229"/>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xmlns="" val="26605447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par>
                                <p:cTn id="20" presetID="3" presetClass="entr" presetSubtype="1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linds(horizontal)">
                                      <p:cBhvr>
                                        <p:cTn id="22" dur="500"/>
                                        <p:tgtEl>
                                          <p:spTgt spid="2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linds(horizontal)">
                                      <p:cBhvr>
                                        <p:cTn id="2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5"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Parameters</a:t>
            </a:r>
            <a:endParaRPr lang="pt-BR" dirty="0"/>
          </a:p>
        </p:txBody>
      </p:sp>
      <p:sp>
        <p:nvSpPr>
          <p:cNvPr id="3" name="Content Placeholder 2"/>
          <p:cNvSpPr>
            <a:spLocks noGrp="1"/>
          </p:cNvSpPr>
          <p:nvPr>
            <p:ph idx="1"/>
          </p:nvPr>
        </p:nvSpPr>
        <p:spPr/>
        <p:txBody>
          <a:bodyPr>
            <a:normAutofit/>
          </a:bodyPr>
          <a:lstStyle/>
          <a:p>
            <a:r>
              <a:rPr lang="en-US" dirty="0" smtClean="0"/>
              <a:t>The parameter name is the variable name</a:t>
            </a:r>
          </a:p>
          <a:p>
            <a:pPr lvl="1"/>
            <a:r>
              <a:rPr lang="en-US" dirty="0" smtClean="0"/>
              <a:t>You will use this variable inside the method</a:t>
            </a:r>
          </a:p>
          <a:p>
            <a:endParaRPr lang="en-US" dirty="0" smtClean="0"/>
          </a:p>
          <a:p>
            <a:r>
              <a:rPr lang="en-US" dirty="0" smtClean="0"/>
              <a:t>Can receive values to work with</a:t>
            </a:r>
          </a:p>
          <a:p>
            <a:pPr lvl="1"/>
            <a:r>
              <a:rPr lang="en-US" dirty="0" smtClean="0">
                <a:latin typeface="Courier New" pitchFamily="49" charset="0"/>
                <a:cs typeface="Courier New" pitchFamily="49" charset="0"/>
              </a:rPr>
              <a:t>Public </a:t>
            </a:r>
            <a:r>
              <a:rPr lang="en-US" dirty="0">
                <a:latin typeface="Courier New" pitchFamily="49" charset="0"/>
                <a:cs typeface="Courier New" pitchFamily="49" charset="0"/>
              </a:rPr>
              <a:t>Sub </a:t>
            </a:r>
            <a:r>
              <a:rPr lang="en-US" dirty="0" err="1">
                <a:latin typeface="Courier New" pitchFamily="49" charset="0"/>
                <a:cs typeface="Courier New" pitchFamily="49" charset="0"/>
              </a:rPr>
              <a:t>MethodName</a:t>
            </a:r>
            <a:r>
              <a:rPr lang="en-US" dirty="0">
                <a:latin typeface="Courier New" pitchFamily="49" charset="0"/>
                <a:cs typeface="Courier New" pitchFamily="49" charset="0"/>
              </a:rPr>
              <a:t>(param1 As String)</a:t>
            </a:r>
            <a:endParaRPr lang="en-US" dirty="0" smtClean="0">
              <a:latin typeface="Courier New" pitchFamily="49" charset="0"/>
              <a:cs typeface="Courier New" pitchFamily="49" charset="0"/>
            </a:endParaRPr>
          </a:p>
        </p:txBody>
      </p:sp>
      <p:sp>
        <p:nvSpPr>
          <p:cNvPr id="5" name="TextBox 4"/>
          <p:cNvSpPr txBox="1"/>
          <p:nvPr/>
        </p:nvSpPr>
        <p:spPr>
          <a:xfrm>
            <a:off x="5594521" y="6006350"/>
            <a:ext cx="2541258" cy="931590"/>
          </a:xfrm>
          <a:prstGeom prst="rect">
            <a:avLst/>
          </a:prstGeom>
          <a:noFill/>
          <a:ln>
            <a:solidFill>
              <a:srgbClr val="C00000"/>
            </a:solidFill>
          </a:ln>
        </p:spPr>
        <p:txBody>
          <a:bodyPr wrap="square" lIns="130087" tIns="65042" rIns="130087" bIns="65042" rtlCol="0">
            <a:spAutoFit/>
          </a:bodyPr>
          <a:lstStyle/>
          <a:p>
            <a:pPr algn="ctr" defTabSz="1300860" fontAlgn="auto">
              <a:spcBef>
                <a:spcPts val="0"/>
              </a:spcBef>
              <a:spcAft>
                <a:spcPts val="0"/>
              </a:spcAft>
            </a:pPr>
            <a:r>
              <a:rPr lang="en-US" dirty="0" smtClean="0">
                <a:solidFill>
                  <a:srgbClr val="C00000"/>
                </a:solidFill>
                <a:latin typeface="Arial"/>
                <a:ea typeface="+mn-ea"/>
                <a:cs typeface="+mn-cs"/>
              </a:rPr>
              <a:t>Parameter  </a:t>
            </a:r>
            <a:r>
              <a:rPr lang="en-US" dirty="0">
                <a:solidFill>
                  <a:srgbClr val="C00000"/>
                </a:solidFill>
                <a:latin typeface="Arial"/>
                <a:ea typeface="+mn-ea"/>
                <a:cs typeface="+mn-cs"/>
              </a:rPr>
              <a:t>name</a:t>
            </a:r>
          </a:p>
        </p:txBody>
      </p:sp>
      <p:sp>
        <p:nvSpPr>
          <p:cNvPr id="7" name="Oval 6"/>
          <p:cNvSpPr/>
          <p:nvPr/>
        </p:nvSpPr>
        <p:spPr>
          <a:xfrm>
            <a:off x="5703365" y="4180507"/>
            <a:ext cx="1517968" cy="650452"/>
          </a:xfrm>
          <a:prstGeom prst="ellipse">
            <a:avLst/>
          </a:prstGeom>
          <a:noFill/>
          <a:ln/>
        </p:spPr>
        <p:style>
          <a:lnRef idx="2">
            <a:schemeClr val="accent2"/>
          </a:lnRef>
          <a:fillRef idx="1">
            <a:schemeClr val="lt1"/>
          </a:fillRef>
          <a:effectRef idx="0">
            <a:schemeClr val="accent2"/>
          </a:effectRef>
          <a:fontRef idx="minor">
            <a:schemeClr val="dk1"/>
          </a:fontRef>
        </p:style>
        <p:txBody>
          <a:bodyPr lIns="130087" tIns="65042" rIns="130087" bIns="65042" rtlCol="0" anchor="ctr"/>
          <a:lstStyle/>
          <a:p>
            <a:pPr algn="ctr" defTabSz="1300860" fontAlgn="auto">
              <a:spcBef>
                <a:spcPts val="0"/>
              </a:spcBef>
              <a:spcAft>
                <a:spcPts val="0"/>
              </a:spcAft>
            </a:pPr>
            <a:endParaRPr lang="pt-BR">
              <a:solidFill>
                <a:srgbClr val="FFFFFF"/>
              </a:solidFill>
            </a:endParaRPr>
          </a:p>
        </p:txBody>
      </p:sp>
      <p:cxnSp>
        <p:nvCxnSpPr>
          <p:cNvPr id="11" name="Straight Arrow Connector 10"/>
          <p:cNvCxnSpPr>
            <a:stCxn id="5" idx="0"/>
            <a:endCxn id="7" idx="4"/>
          </p:cNvCxnSpPr>
          <p:nvPr/>
        </p:nvCxnSpPr>
        <p:spPr>
          <a:xfrm flipH="1" flipV="1">
            <a:off x="6462349" y="4830959"/>
            <a:ext cx="402801" cy="117539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2" name="Oval 11"/>
          <p:cNvSpPr/>
          <p:nvPr/>
        </p:nvSpPr>
        <p:spPr>
          <a:xfrm>
            <a:off x="7779597" y="4234711"/>
            <a:ext cx="1517968" cy="542043"/>
          </a:xfrm>
          <a:prstGeom prst="ellipse">
            <a:avLst/>
          </a:prstGeom>
          <a:noFill/>
          <a:ln/>
        </p:spPr>
        <p:style>
          <a:lnRef idx="2">
            <a:schemeClr val="accent6"/>
          </a:lnRef>
          <a:fillRef idx="1">
            <a:schemeClr val="lt1"/>
          </a:fillRef>
          <a:effectRef idx="0">
            <a:schemeClr val="accent6"/>
          </a:effectRef>
          <a:fontRef idx="minor">
            <a:schemeClr val="dk1"/>
          </a:fontRef>
        </p:style>
        <p:txBody>
          <a:bodyPr lIns="130087" tIns="65042" rIns="130087" bIns="65042" rtlCol="0" anchor="ctr"/>
          <a:lstStyle/>
          <a:p>
            <a:pPr algn="ctr" defTabSz="1300860" fontAlgn="auto">
              <a:spcBef>
                <a:spcPts val="0"/>
              </a:spcBef>
              <a:spcAft>
                <a:spcPts val="0"/>
              </a:spcAft>
            </a:pPr>
            <a:endParaRPr lang="pt-BR">
              <a:solidFill>
                <a:srgbClr val="000000"/>
              </a:solidFill>
            </a:endParaRPr>
          </a:p>
        </p:txBody>
      </p:sp>
      <p:sp>
        <p:nvSpPr>
          <p:cNvPr id="14" name="TextBox 13"/>
          <p:cNvSpPr txBox="1"/>
          <p:nvPr/>
        </p:nvSpPr>
        <p:spPr>
          <a:xfrm>
            <a:off x="8715867" y="6006367"/>
            <a:ext cx="2507210" cy="931573"/>
          </a:xfrm>
          <a:prstGeom prst="rect">
            <a:avLst/>
          </a:prstGeom>
          <a:noFill/>
          <a:ln/>
        </p:spPr>
        <p:style>
          <a:lnRef idx="2">
            <a:schemeClr val="accent6"/>
          </a:lnRef>
          <a:fillRef idx="1">
            <a:schemeClr val="lt1"/>
          </a:fillRef>
          <a:effectRef idx="0">
            <a:schemeClr val="accent6"/>
          </a:effectRef>
          <a:fontRef idx="minor">
            <a:schemeClr val="dk1"/>
          </a:fontRef>
        </p:style>
        <p:txBody>
          <a:bodyPr wrap="square" lIns="130087" tIns="65042" rIns="130087" bIns="65042" rtlCol="0">
            <a:spAutoFit/>
          </a:bodyPr>
          <a:lstStyle/>
          <a:p>
            <a:pPr algn="ctr" defTabSz="1300860" fontAlgn="auto">
              <a:spcBef>
                <a:spcPts val="0"/>
              </a:spcBef>
              <a:spcAft>
                <a:spcPts val="0"/>
              </a:spcAft>
            </a:pPr>
            <a:r>
              <a:rPr lang="en-US" dirty="0">
                <a:solidFill>
                  <a:srgbClr val="118888"/>
                </a:solidFill>
              </a:rPr>
              <a:t>Parameter type</a:t>
            </a:r>
            <a:endParaRPr lang="pt-BR" dirty="0">
              <a:solidFill>
                <a:srgbClr val="118888"/>
              </a:solidFill>
            </a:endParaRPr>
          </a:p>
        </p:txBody>
      </p:sp>
      <p:cxnSp>
        <p:nvCxnSpPr>
          <p:cNvPr id="26" name="Straight Arrow Connector 25"/>
          <p:cNvCxnSpPr>
            <a:stCxn id="14" idx="0"/>
            <a:endCxn id="12" idx="5"/>
          </p:cNvCxnSpPr>
          <p:nvPr/>
        </p:nvCxnSpPr>
        <p:spPr>
          <a:xfrm flipH="1" flipV="1">
            <a:off x="9075264" y="4697374"/>
            <a:ext cx="894208" cy="1308993"/>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xmlns="" val="4169199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par>
                                <p:cTn id="8" presetID="3" presetClass="entr" presetSubtype="1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linds(horizontal)">
                                      <p:cBhvr>
                                        <p:cTn id="10" dur="500"/>
                                        <p:tgtEl>
                                          <p:spTgt spid="2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linds(horizontal)">
                                      <p:cBhvr>
                                        <p:cTn id="18" dur="500"/>
                                        <p:tgtEl>
                                          <p:spTgt spid="5"/>
                                        </p:tgtEl>
                                      </p:cBhvr>
                                    </p:animEffect>
                                  </p:childTnLst>
                                </p:cTn>
                              </p:par>
                            </p:childTnLst>
                          </p:cTn>
                        </p:par>
                        <p:par>
                          <p:cTn id="19" fill="hold">
                            <p:stCondLst>
                              <p:cond delay="500"/>
                            </p:stCondLst>
                            <p:childTnLst>
                              <p:par>
                                <p:cTn id="20" presetID="3" presetClass="entr" presetSubtype="1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linds(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2"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example</a:t>
            </a:r>
            <a:endParaRPr lang="pt-BR" dirty="0"/>
          </a:p>
        </p:txBody>
      </p:sp>
      <p:sp>
        <p:nvSpPr>
          <p:cNvPr id="3" name="Content Placeholder 2"/>
          <p:cNvSpPr>
            <a:spLocks noGrp="1"/>
          </p:cNvSpPr>
          <p:nvPr>
            <p:ph idx="1"/>
          </p:nvPr>
        </p:nvSpPr>
        <p:spPr/>
        <p:txBody>
          <a:bodyPr/>
          <a:lstStyle/>
          <a:p>
            <a:r>
              <a:rPr lang="en-US" dirty="0" smtClean="0"/>
              <a:t>Multiply a number by other number</a:t>
            </a:r>
          </a:p>
          <a:p>
            <a:pPr lvl="1"/>
            <a:r>
              <a:rPr lang="en-US" dirty="0" smtClean="0">
                <a:solidFill>
                  <a:srgbClr val="0070C0"/>
                </a:solidFill>
                <a:latin typeface="Courier New" pitchFamily="49" charset="0"/>
                <a:cs typeface="Courier New" pitchFamily="49" charset="0"/>
              </a:rPr>
              <a:t>Public</a:t>
            </a:r>
            <a:r>
              <a:rPr lang="en-US" dirty="0" smtClean="0">
                <a:latin typeface="Courier New" pitchFamily="49" charset="0"/>
                <a:cs typeface="Courier New" pitchFamily="49" charset="0"/>
              </a:rPr>
              <a:t> </a:t>
            </a:r>
            <a:r>
              <a:rPr lang="en-US" dirty="0" smtClean="0">
                <a:solidFill>
                  <a:srgbClr val="0070C0"/>
                </a:solidFill>
                <a:latin typeface="Courier New" pitchFamily="49" charset="0"/>
                <a:cs typeface="Courier New" pitchFamily="49" charset="0"/>
              </a:rPr>
              <a:t>Function</a:t>
            </a:r>
            <a:r>
              <a:rPr lang="en-US" dirty="0" smtClean="0">
                <a:latin typeface="Courier New" pitchFamily="49" charset="0"/>
                <a:cs typeface="Courier New" pitchFamily="49" charset="0"/>
              </a:rPr>
              <a:t> Multiply(number1 As </a:t>
            </a:r>
            <a:r>
              <a:rPr lang="en-US" b="1" dirty="0" smtClean="0">
                <a:solidFill>
                  <a:srgbClr val="0070C0"/>
                </a:solidFill>
                <a:latin typeface="Courier New" pitchFamily="49" charset="0"/>
                <a:cs typeface="Courier New" pitchFamily="49" charset="0"/>
              </a:rPr>
              <a:t>Integer</a:t>
            </a:r>
            <a:r>
              <a:rPr lang="en-US" dirty="0" smtClean="0">
                <a:latin typeface="Courier New" pitchFamily="49" charset="0"/>
                <a:cs typeface="Courier New" pitchFamily="49" charset="0"/>
              </a:rPr>
              <a:t>, _</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                number2 as </a:t>
            </a:r>
            <a:r>
              <a:rPr lang="en-US" b="1" dirty="0" smtClean="0">
                <a:solidFill>
                  <a:srgbClr val="0070C0"/>
                </a:solidFill>
                <a:latin typeface="Courier New" pitchFamily="49" charset="0"/>
                <a:cs typeface="Courier New" pitchFamily="49" charset="0"/>
              </a:rPr>
              <a:t>Integer</a:t>
            </a:r>
            <a:r>
              <a:rPr lang="en-US" dirty="0" smtClean="0">
                <a:latin typeface="Courier New" pitchFamily="49" charset="0"/>
                <a:cs typeface="Courier New" pitchFamily="49" charset="0"/>
              </a:rPr>
              <a:t>) as </a:t>
            </a:r>
            <a:r>
              <a:rPr lang="en-US" b="1" dirty="0" smtClean="0">
                <a:solidFill>
                  <a:srgbClr val="0070C0"/>
                </a:solidFill>
                <a:latin typeface="Courier New" pitchFamily="49" charset="0"/>
                <a:cs typeface="Courier New" pitchFamily="49" charset="0"/>
              </a:rPr>
              <a:t>Integer</a:t>
            </a:r>
            <a:r>
              <a:rPr lang="en-US" dirty="0" smtClean="0">
                <a:latin typeface="Courier New" pitchFamily="49" charset="0"/>
                <a:cs typeface="Courier New" pitchFamily="49" charset="0"/>
              </a:rPr>
              <a:t/>
            </a:r>
            <a:br>
              <a:rPr lang="en-US" dirty="0" smtClean="0">
                <a:latin typeface="Courier New" pitchFamily="49" charset="0"/>
                <a:cs typeface="Courier New" pitchFamily="49" charset="0"/>
              </a:rPr>
            </a:br>
            <a:r>
              <a:rPr lang="en-US" dirty="0" smtClean="0">
                <a:latin typeface="Courier New" pitchFamily="49" charset="0"/>
                <a:cs typeface="Courier New" pitchFamily="49" charset="0"/>
              </a:rPr>
              <a:t>    </a:t>
            </a:r>
            <a:r>
              <a:rPr lang="en-US" dirty="0" smtClean="0">
                <a:solidFill>
                  <a:srgbClr val="0070C0"/>
                </a:solidFill>
                <a:latin typeface="Courier New" pitchFamily="49" charset="0"/>
                <a:cs typeface="Courier New" pitchFamily="49" charset="0"/>
              </a:rPr>
              <a:t>Return</a:t>
            </a:r>
            <a:r>
              <a:rPr lang="en-US" dirty="0" smtClean="0">
                <a:latin typeface="Courier New" pitchFamily="49" charset="0"/>
                <a:cs typeface="Courier New" pitchFamily="49" charset="0"/>
              </a:rPr>
              <a:t> number1 * number2</a:t>
            </a:r>
            <a:br>
              <a:rPr lang="en-US" dirty="0" smtClean="0">
                <a:latin typeface="Courier New" pitchFamily="49" charset="0"/>
                <a:cs typeface="Courier New" pitchFamily="49" charset="0"/>
              </a:rPr>
            </a:br>
            <a:r>
              <a:rPr lang="en-US" dirty="0" smtClean="0">
                <a:solidFill>
                  <a:srgbClr val="0070C0"/>
                </a:solidFill>
                <a:latin typeface="Courier New" pitchFamily="49" charset="0"/>
                <a:cs typeface="Courier New" pitchFamily="49" charset="0"/>
              </a:rPr>
              <a:t>End Sub</a:t>
            </a:r>
          </a:p>
          <a:p>
            <a:endParaRPr lang="pt-BR" dirty="0"/>
          </a:p>
        </p:txBody>
      </p:sp>
      <p:sp>
        <p:nvSpPr>
          <p:cNvPr id="4" name="Oval 3"/>
          <p:cNvSpPr/>
          <p:nvPr/>
        </p:nvSpPr>
        <p:spPr bwMode="auto">
          <a:xfrm>
            <a:off x="10394006" y="2646139"/>
            <a:ext cx="864096" cy="576063"/>
          </a:xfrm>
          <a:prstGeom prst="ellipse">
            <a:avLst/>
          </a:prstGeom>
          <a:noFill/>
          <a:ln w="31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1" tIns="45715" rIns="91431" bIns="45715" numCol="1" spcCol="0"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cxnSp>
        <p:nvCxnSpPr>
          <p:cNvPr id="5" name="Straight Connector 4"/>
          <p:cNvCxnSpPr>
            <a:stCxn id="4" idx="4"/>
            <a:endCxn id="9" idx="0"/>
          </p:cNvCxnSpPr>
          <p:nvPr/>
        </p:nvCxnSpPr>
        <p:spPr bwMode="auto">
          <a:xfrm flipH="1">
            <a:off x="10810997" y="3222202"/>
            <a:ext cx="15057" cy="2664297"/>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sp>
        <p:nvSpPr>
          <p:cNvPr id="9" name="TextBox 8"/>
          <p:cNvSpPr txBox="1"/>
          <p:nvPr/>
        </p:nvSpPr>
        <p:spPr>
          <a:xfrm>
            <a:off x="8846709" y="5886499"/>
            <a:ext cx="3928575" cy="129266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en-US" dirty="0" smtClean="0"/>
              <a:t>Indicate an ENTER</a:t>
            </a:r>
            <a:br>
              <a:rPr lang="en-US" dirty="0" smtClean="0"/>
            </a:br>
            <a:r>
              <a:rPr lang="en-US" dirty="0" smtClean="0"/>
              <a:t/>
            </a:r>
            <a:br>
              <a:rPr lang="en-US" dirty="0" smtClean="0"/>
            </a:br>
            <a:r>
              <a:rPr lang="en-US" dirty="0" smtClean="0"/>
              <a:t>Notice the SPACE before</a:t>
            </a:r>
            <a:endParaRPr lang="pt-BR" dirty="0"/>
          </a:p>
        </p:txBody>
      </p:sp>
    </p:spTree>
    <p:extLst>
      <p:ext uri="{BB962C8B-B14F-4D97-AF65-F5344CB8AC3E}">
        <p14:creationId xmlns:p14="http://schemas.microsoft.com/office/powerpoint/2010/main" xmlns="" val="15205113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learning points</a:t>
            </a:r>
            <a:endParaRPr lang="pt-BR" dirty="0"/>
          </a:p>
        </p:txBody>
      </p:sp>
      <p:sp>
        <p:nvSpPr>
          <p:cNvPr id="3" name="Content Placeholder 2"/>
          <p:cNvSpPr>
            <a:spLocks noGrp="1"/>
          </p:cNvSpPr>
          <p:nvPr>
            <p:ph idx="1"/>
          </p:nvPr>
        </p:nvSpPr>
        <p:spPr/>
        <p:txBody>
          <a:bodyPr/>
          <a:lstStyle/>
          <a:p>
            <a:r>
              <a:rPr lang="en-US" dirty="0" smtClean="0"/>
              <a:t>Methods can receive parameters and return values</a:t>
            </a:r>
          </a:p>
          <a:p>
            <a:endParaRPr lang="en-US" dirty="0" smtClean="0"/>
          </a:p>
          <a:p>
            <a:r>
              <a:rPr lang="en-US" dirty="0" smtClean="0"/>
              <a:t>Properties always return values</a:t>
            </a:r>
          </a:p>
          <a:p>
            <a:endParaRPr lang="en-US" dirty="0" smtClean="0"/>
          </a:p>
          <a:p>
            <a:r>
              <a:rPr lang="en-US" dirty="0" smtClean="0"/>
              <a:t>Best practice: </a:t>
            </a:r>
          </a:p>
          <a:p>
            <a:pPr lvl="1"/>
            <a:r>
              <a:rPr lang="en-US" dirty="0" smtClean="0"/>
              <a:t>Methods with verbs</a:t>
            </a:r>
          </a:p>
          <a:p>
            <a:pPr lvl="1"/>
            <a:r>
              <a:rPr lang="en-US" dirty="0" smtClean="0"/>
              <a:t>Properties with nouns/adjectives</a:t>
            </a:r>
            <a:endParaRPr lang="pt-BR" dirty="0"/>
          </a:p>
        </p:txBody>
      </p:sp>
      <p:pic>
        <p:nvPicPr>
          <p:cNvPr id="3074" name="Picture 2"/>
          <p:cNvPicPr>
            <a:picLocks noChangeAspect="1" noChangeArrowheads="1"/>
          </p:cNvPicPr>
          <p:nvPr/>
        </p:nvPicPr>
        <p:blipFill>
          <a:blip r:embed="rId2" cstate="print"/>
          <a:srcRect/>
          <a:stretch>
            <a:fillRect/>
          </a:stretch>
        </p:blipFill>
        <p:spPr bwMode="auto">
          <a:xfrm>
            <a:off x="10063336" y="2032645"/>
            <a:ext cx="928405" cy="819047"/>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607225" y="3048983"/>
            <a:ext cx="928405" cy="819047"/>
          </a:xfrm>
          <a:prstGeom prst="rect">
            <a:avLst/>
          </a:prstGeom>
          <a:noFill/>
          <a:ln w="9525">
            <a:noFill/>
            <a:miter lim="800000"/>
            <a:headEnd/>
            <a:tailEnd/>
          </a:ln>
        </p:spPr>
      </p:pic>
    </p:spTree>
    <p:extLst>
      <p:ext uri="{BB962C8B-B14F-4D97-AF65-F5344CB8AC3E}">
        <p14:creationId xmlns:p14="http://schemas.microsoft.com/office/powerpoint/2010/main" xmlns="" val="29575579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7547867" y="2430115"/>
            <a:ext cx="3592339" cy="5606961"/>
          </a:xfrm>
          <a:prstGeom prst="rect">
            <a:avLst/>
          </a:prstGeom>
          <a:noFill/>
          <a:ln w="9525">
            <a:noFill/>
            <a:miter lim="800000"/>
            <a:headEnd/>
            <a:tailEnd/>
          </a:ln>
        </p:spPr>
      </p:pic>
      <p:sp>
        <p:nvSpPr>
          <p:cNvPr id="4" name="Título 3"/>
          <p:cNvSpPr>
            <a:spLocks noGrp="1"/>
          </p:cNvSpPr>
          <p:nvPr>
            <p:ph type="title"/>
          </p:nvPr>
        </p:nvSpPr>
        <p:spPr/>
        <p:txBody>
          <a:bodyPr/>
          <a:lstStyle/>
          <a:p>
            <a:r>
              <a:rPr lang="en-US" dirty="0" smtClean="0"/>
              <a:t>Preparing for first plugin: </a:t>
            </a:r>
            <a:r>
              <a:rPr lang="en-US" dirty="0" err="1" smtClean="0"/>
              <a:t>ObjectARX</a:t>
            </a:r>
            <a:r>
              <a:rPr lang="en-US" dirty="0" smtClean="0"/>
              <a:t> SDK</a:t>
            </a:r>
            <a:endParaRPr lang="pt-BR" dirty="0"/>
          </a:p>
        </p:txBody>
      </p:sp>
      <p:sp>
        <p:nvSpPr>
          <p:cNvPr id="5" name="Espaço Reservado para Conteúdo 4"/>
          <p:cNvSpPr>
            <a:spLocks noGrp="1"/>
          </p:cNvSpPr>
          <p:nvPr>
            <p:ph idx="1"/>
          </p:nvPr>
        </p:nvSpPr>
        <p:spPr/>
        <p:txBody>
          <a:bodyPr/>
          <a:lstStyle/>
          <a:p>
            <a:r>
              <a:rPr lang="pt-BR" dirty="0" smtClean="0"/>
              <a:t>ObjectARX SDK</a:t>
            </a:r>
          </a:p>
          <a:p>
            <a:pPr lvl="1"/>
            <a:r>
              <a:rPr lang="pt-BR" dirty="0" smtClean="0"/>
              <a:t>Help files</a:t>
            </a:r>
          </a:p>
          <a:p>
            <a:pPr lvl="1"/>
            <a:r>
              <a:rPr lang="pt-BR" dirty="0" smtClean="0"/>
              <a:t>Supporting files</a:t>
            </a:r>
          </a:p>
          <a:p>
            <a:pPr lvl="1"/>
            <a:r>
              <a:rPr lang="pt-BR" dirty="0" smtClean="0"/>
              <a:t>Samples</a:t>
            </a:r>
          </a:p>
        </p:txBody>
      </p:sp>
      <p:sp>
        <p:nvSpPr>
          <p:cNvPr id="11" name="Retângulo 10"/>
          <p:cNvSpPr/>
          <p:nvPr/>
        </p:nvSpPr>
        <p:spPr bwMode="auto">
          <a:xfrm>
            <a:off x="7763891" y="3510235"/>
            <a:ext cx="2414092" cy="1512168"/>
          </a:xfrm>
          <a:prstGeom prst="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cxnSp>
        <p:nvCxnSpPr>
          <p:cNvPr id="13" name="Conector de seta reta 12"/>
          <p:cNvCxnSpPr/>
          <p:nvPr/>
        </p:nvCxnSpPr>
        <p:spPr bwMode="auto">
          <a:xfrm>
            <a:off x="2905177" y="2862163"/>
            <a:ext cx="4968550" cy="432048"/>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cxnSp>
        <p:nvCxnSpPr>
          <p:cNvPr id="15" name="Conector de seta reta 14"/>
          <p:cNvCxnSpPr>
            <a:endCxn id="11" idx="1"/>
          </p:cNvCxnSpPr>
          <p:nvPr/>
        </p:nvCxnSpPr>
        <p:spPr bwMode="auto">
          <a:xfrm>
            <a:off x="3841279" y="3510236"/>
            <a:ext cx="3922612" cy="756083"/>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cxnSp>
        <p:nvCxnSpPr>
          <p:cNvPr id="17" name="Conector de seta reta 16"/>
          <p:cNvCxnSpPr/>
          <p:nvPr/>
        </p:nvCxnSpPr>
        <p:spPr bwMode="auto">
          <a:xfrm>
            <a:off x="2905177" y="3942283"/>
            <a:ext cx="4858714" cy="3384376"/>
          </a:xfrm>
          <a:prstGeom prst="straightConnector1">
            <a:avLst/>
          </a:prstGeom>
          <a:ln>
            <a:headEnd type="none" w="med" len="med"/>
            <a:tailEnd type="arrow"/>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xmlns="" val="186654452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05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childTnLst>
                                </p:cTn>
                              </p:par>
                            </p:childTnLst>
                          </p:cTn>
                        </p:par>
                        <p:par>
                          <p:cTn id="14" fill="hold">
                            <p:stCondLst>
                              <p:cond delay="0"/>
                            </p:stCondLst>
                            <p:childTnLst>
                              <p:par>
                                <p:cTn id="15" presetID="22" presetClass="entr" presetSubtype="8"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childTnLst>
                                </p:cTn>
                              </p:par>
                            </p:childTnLst>
                          </p:cTn>
                        </p:par>
                        <p:par>
                          <p:cTn id="22" fill="hold">
                            <p:stCondLst>
                              <p:cond delay="0"/>
                            </p:stCondLst>
                            <p:childTnLst>
                              <p:par>
                                <p:cTn id="23" presetID="22" presetClass="entr" presetSubtype="8"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500"/>
                            </p:stCondLst>
                            <p:childTnLst>
                              <p:par>
                                <p:cTn id="27" presetID="1"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childTnLst>
                                </p:cTn>
                              </p:par>
                            </p:childTnLst>
                          </p:cTn>
                        </p:par>
                        <p:par>
                          <p:cTn id="33" fill="hold">
                            <p:stCondLst>
                              <p:cond delay="0"/>
                            </p:stCondLst>
                            <p:childTnLst>
                              <p:par>
                                <p:cTn id="34" presetID="22" presetClass="entr" presetSubtype="8"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left)">
                                      <p:cBhvr>
                                        <p:cTn id="3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tângulo 27"/>
          <p:cNvSpPr/>
          <p:nvPr/>
        </p:nvSpPr>
        <p:spPr bwMode="auto">
          <a:xfrm>
            <a:off x="456903" y="2070075"/>
            <a:ext cx="6480719" cy="2880320"/>
          </a:xfrm>
          <a:prstGeom prst="rect">
            <a:avLst/>
          </a:prstGeom>
          <a:noFill/>
          <a:ln w="25400" cap="flat" cmpd="sng" algn="ctr">
            <a:solidFill>
              <a:srgbClr val="000000"/>
            </a:solidFill>
            <a:prstDash val="solid"/>
            <a:round/>
            <a:headEnd type="none" w="med" len="med"/>
            <a:tailEnd type="none" w="med" len="med"/>
          </a:ln>
          <a:effectLst/>
        </p:spPr>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 name="Title 1"/>
          <p:cNvSpPr>
            <a:spLocks noGrp="1"/>
          </p:cNvSpPr>
          <p:nvPr>
            <p:ph type="title"/>
          </p:nvPr>
        </p:nvSpPr>
        <p:spPr/>
        <p:txBody>
          <a:bodyPr/>
          <a:lstStyle/>
          <a:p>
            <a:r>
              <a:rPr lang="pt-BR" dirty="0" smtClean="0"/>
              <a:t>How does a plugin for AutoCAD works?</a:t>
            </a:r>
            <a:endParaRPr lang="pt-BR" dirty="0"/>
          </a:p>
        </p:txBody>
      </p:sp>
      <p:pic>
        <p:nvPicPr>
          <p:cNvPr id="1028" name="Picture 4"/>
          <p:cNvPicPr>
            <a:picLocks noChangeAspect="1" noChangeArrowheads="1"/>
          </p:cNvPicPr>
          <p:nvPr/>
        </p:nvPicPr>
        <p:blipFill>
          <a:blip r:embed="rId2" cstate="print"/>
          <a:srcRect/>
          <a:stretch>
            <a:fillRect/>
          </a:stretch>
        </p:blipFill>
        <p:spPr bwMode="auto">
          <a:xfrm>
            <a:off x="3265215" y="2286101"/>
            <a:ext cx="3477802" cy="2592287"/>
          </a:xfrm>
          <a:prstGeom prst="rect">
            <a:avLst/>
          </a:prstGeom>
          <a:noFill/>
          <a:ln w="9525">
            <a:noFill/>
            <a:miter lim="800000"/>
            <a:headEnd/>
            <a:tailEnd/>
          </a:ln>
        </p:spPr>
      </p:pic>
      <p:pic>
        <p:nvPicPr>
          <p:cNvPr id="1032" name="Picture 8"/>
          <p:cNvPicPr>
            <a:picLocks noChangeAspect="1" noChangeArrowheads="1"/>
          </p:cNvPicPr>
          <p:nvPr/>
        </p:nvPicPr>
        <p:blipFill>
          <a:blip r:embed="rId3" cstate="print"/>
          <a:srcRect/>
          <a:stretch>
            <a:fillRect/>
          </a:stretch>
        </p:blipFill>
        <p:spPr bwMode="auto">
          <a:xfrm>
            <a:off x="9817943" y="6462563"/>
            <a:ext cx="2514600" cy="2381251"/>
          </a:xfrm>
          <a:prstGeom prst="rect">
            <a:avLst/>
          </a:prstGeom>
          <a:noFill/>
          <a:ln w="9525">
            <a:noFill/>
            <a:miter lim="800000"/>
            <a:headEnd/>
            <a:tailEnd/>
          </a:ln>
        </p:spPr>
      </p:pic>
      <p:pic>
        <p:nvPicPr>
          <p:cNvPr id="1033" name="Picture 9"/>
          <p:cNvPicPr>
            <a:picLocks noChangeAspect="1" noChangeArrowheads="1"/>
          </p:cNvPicPr>
          <p:nvPr/>
        </p:nvPicPr>
        <p:blipFill>
          <a:blip r:embed="rId4" cstate="print"/>
          <a:srcRect/>
          <a:stretch>
            <a:fillRect/>
          </a:stretch>
        </p:blipFill>
        <p:spPr bwMode="auto">
          <a:xfrm>
            <a:off x="672929" y="2142085"/>
            <a:ext cx="2362200" cy="2152649"/>
          </a:xfrm>
          <a:prstGeom prst="rect">
            <a:avLst/>
          </a:prstGeom>
          <a:noFill/>
          <a:ln w="9525">
            <a:noFill/>
            <a:miter lim="800000"/>
            <a:headEnd/>
            <a:tailEnd/>
          </a:ln>
        </p:spPr>
      </p:pic>
      <p:pic>
        <p:nvPicPr>
          <p:cNvPr id="1034" name="Picture 10"/>
          <p:cNvPicPr>
            <a:picLocks noChangeAspect="1" noChangeArrowheads="1"/>
          </p:cNvPicPr>
          <p:nvPr/>
        </p:nvPicPr>
        <p:blipFill>
          <a:blip r:embed="rId5" cstate="print"/>
          <a:srcRect/>
          <a:stretch>
            <a:fillRect/>
          </a:stretch>
        </p:blipFill>
        <p:spPr bwMode="auto">
          <a:xfrm>
            <a:off x="2977185" y="6606581"/>
            <a:ext cx="1914524" cy="2362199"/>
          </a:xfrm>
          <a:prstGeom prst="rect">
            <a:avLst/>
          </a:prstGeom>
          <a:noFill/>
          <a:ln w="9525">
            <a:noFill/>
            <a:miter lim="800000"/>
            <a:headEnd/>
            <a:tailEnd/>
          </a:ln>
        </p:spPr>
      </p:pic>
      <p:sp>
        <p:nvSpPr>
          <p:cNvPr id="14" name="Seta para baixo 13"/>
          <p:cNvSpPr/>
          <p:nvPr/>
        </p:nvSpPr>
        <p:spPr bwMode="auto">
          <a:xfrm>
            <a:off x="3265217" y="5094413"/>
            <a:ext cx="1152129" cy="1440160"/>
          </a:xfrm>
          <a:prstGeom prst="downArrow">
            <a:avLst/>
          </a:prstGeom>
          <a:ln>
            <a:solidFill>
              <a:srgbClr val="EE55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16" name="CaixaDeTexto 15"/>
          <p:cNvSpPr txBox="1"/>
          <p:nvPr/>
        </p:nvSpPr>
        <p:spPr>
          <a:xfrm>
            <a:off x="744937" y="7470675"/>
            <a:ext cx="1962397" cy="1077217"/>
          </a:xfrm>
          <a:prstGeom prst="rect">
            <a:avLst/>
          </a:prstGeom>
          <a:noFill/>
        </p:spPr>
        <p:txBody>
          <a:bodyPr wrap="none" lIns="91431" tIns="45715" rIns="91431" bIns="45715" rtlCol="0">
            <a:spAutoFit/>
          </a:bodyPr>
          <a:lstStyle/>
          <a:p>
            <a:pPr algn="ctr"/>
            <a:r>
              <a:rPr lang="pt-BR" sz="3100" dirty="0" err="1"/>
              <a:t>Assembly</a:t>
            </a:r>
            <a:r>
              <a:rPr lang="pt-BR" sz="3100" dirty="0"/>
              <a:t/>
            </a:r>
            <a:br>
              <a:rPr lang="pt-BR" sz="3100" dirty="0"/>
            </a:br>
            <a:r>
              <a:rPr lang="pt-BR" sz="3100" dirty="0"/>
              <a:t>(.</a:t>
            </a:r>
            <a:r>
              <a:rPr lang="pt-BR" sz="3100" dirty="0" err="1"/>
              <a:t>dll</a:t>
            </a:r>
            <a:r>
              <a:rPr lang="pt-BR" sz="3100" dirty="0"/>
              <a:t>)</a:t>
            </a:r>
          </a:p>
        </p:txBody>
      </p:sp>
      <p:sp>
        <p:nvSpPr>
          <p:cNvPr id="17" name="CaixaDeTexto 16"/>
          <p:cNvSpPr txBox="1"/>
          <p:nvPr/>
        </p:nvSpPr>
        <p:spPr>
          <a:xfrm>
            <a:off x="1393007" y="5310437"/>
            <a:ext cx="1688284" cy="584775"/>
          </a:xfrm>
          <a:prstGeom prst="rect">
            <a:avLst/>
          </a:prstGeom>
          <a:noFill/>
        </p:spPr>
        <p:txBody>
          <a:bodyPr wrap="none" lIns="91431" tIns="45715" rIns="91431" bIns="45715" rtlCol="0">
            <a:spAutoFit/>
          </a:bodyPr>
          <a:lstStyle/>
          <a:p>
            <a:r>
              <a:rPr lang="pt-BR" sz="3100" dirty="0"/>
              <a:t>Compile</a:t>
            </a:r>
          </a:p>
        </p:txBody>
      </p:sp>
      <p:sp>
        <p:nvSpPr>
          <p:cNvPr id="18" name="CaixaDeTexto 17"/>
          <p:cNvSpPr txBox="1"/>
          <p:nvPr/>
        </p:nvSpPr>
        <p:spPr>
          <a:xfrm>
            <a:off x="3409231" y="2862166"/>
            <a:ext cx="3168352" cy="892551"/>
          </a:xfrm>
          <a:prstGeom prst="rect">
            <a:avLst/>
          </a:prstGeom>
          <a:solidFill>
            <a:schemeClr val="bg1"/>
          </a:solidFill>
        </p:spPr>
        <p:txBody>
          <a:bodyPr wrap="square" lIns="91431" tIns="45715" rIns="91431" bIns="45715" rtlCol="0">
            <a:spAutoFit/>
          </a:bodyPr>
          <a:lstStyle/>
          <a:p>
            <a:pPr algn="ctr"/>
            <a:r>
              <a:rPr lang="pt-BR" dirty="0" smtClean="0"/>
              <a:t>Code witten in Visual Basic .NET</a:t>
            </a:r>
            <a:endParaRPr lang="pt-BR" dirty="0"/>
          </a:p>
        </p:txBody>
      </p:sp>
      <p:sp>
        <p:nvSpPr>
          <p:cNvPr id="20" name="Seta para a direita 19"/>
          <p:cNvSpPr/>
          <p:nvPr/>
        </p:nvSpPr>
        <p:spPr bwMode="auto">
          <a:xfrm>
            <a:off x="5281439" y="7542683"/>
            <a:ext cx="4392488" cy="1008112"/>
          </a:xfrm>
          <a:prstGeom prst="rightArrow">
            <a:avLst/>
          </a:prstGeom>
          <a:ln>
            <a:solidFill>
              <a:srgbClr val="EE55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1" name="CaixaDeTexto 20"/>
          <p:cNvSpPr txBox="1"/>
          <p:nvPr/>
        </p:nvSpPr>
        <p:spPr>
          <a:xfrm>
            <a:off x="5281442" y="6894614"/>
            <a:ext cx="3888431" cy="892551"/>
          </a:xfrm>
          <a:prstGeom prst="rect">
            <a:avLst/>
          </a:prstGeom>
          <a:noFill/>
        </p:spPr>
        <p:txBody>
          <a:bodyPr wrap="square" lIns="91431" tIns="45715" rIns="91431" bIns="45715" rtlCol="0">
            <a:spAutoFit/>
          </a:bodyPr>
          <a:lstStyle/>
          <a:p>
            <a:pPr algn="ctr"/>
            <a:r>
              <a:rPr lang="pt-BR" dirty="0" smtClean="0"/>
              <a:t>Load inside AutoCAD with NETLOAD</a:t>
            </a:r>
          </a:p>
        </p:txBody>
      </p:sp>
      <p:pic>
        <p:nvPicPr>
          <p:cNvPr id="1037" name="Picture 13"/>
          <p:cNvPicPr>
            <a:picLocks noChangeAspect="1" noChangeArrowheads="1"/>
          </p:cNvPicPr>
          <p:nvPr/>
        </p:nvPicPr>
        <p:blipFill>
          <a:blip r:embed="rId6" cstate="print"/>
          <a:srcRect/>
          <a:stretch>
            <a:fillRect/>
          </a:stretch>
        </p:blipFill>
        <p:spPr bwMode="auto">
          <a:xfrm>
            <a:off x="9817943" y="3150195"/>
            <a:ext cx="2418270" cy="936104"/>
          </a:xfrm>
          <a:prstGeom prst="rect">
            <a:avLst/>
          </a:prstGeom>
          <a:noFill/>
          <a:ln w="9525">
            <a:noFill/>
            <a:miter lim="800000"/>
            <a:headEnd/>
            <a:tailEnd/>
          </a:ln>
        </p:spPr>
      </p:pic>
      <p:sp>
        <p:nvSpPr>
          <p:cNvPr id="25" name="Seta para a esquerda 24"/>
          <p:cNvSpPr/>
          <p:nvPr/>
        </p:nvSpPr>
        <p:spPr bwMode="auto">
          <a:xfrm>
            <a:off x="7009631" y="3222203"/>
            <a:ext cx="2448272" cy="864096"/>
          </a:xfrm>
          <a:prstGeom prst="leftArrow">
            <a:avLst/>
          </a:prstGeom>
          <a:ln>
            <a:solidFill>
              <a:srgbClr val="EE55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6" name="CaixaDeTexto 25"/>
          <p:cNvSpPr txBox="1"/>
          <p:nvPr/>
        </p:nvSpPr>
        <p:spPr>
          <a:xfrm>
            <a:off x="7477683" y="2070077"/>
            <a:ext cx="4212467" cy="1292651"/>
          </a:xfrm>
          <a:prstGeom prst="rect">
            <a:avLst/>
          </a:prstGeom>
          <a:noFill/>
        </p:spPr>
        <p:txBody>
          <a:bodyPr wrap="square" lIns="91431" tIns="45715" rIns="91431" bIns="45715" rtlCol="0">
            <a:spAutoFit/>
          </a:bodyPr>
          <a:lstStyle/>
          <a:p>
            <a:pPr algn="ctr"/>
            <a:r>
              <a:rPr lang="pt-BR" dirty="0" smtClean="0"/>
              <a:t>Reference to AutoCAD DLLs. Use it from ObjectARX INC folder</a:t>
            </a:r>
            <a:endParaRPr lang="pt-BR" dirty="0"/>
          </a:p>
        </p:txBody>
      </p:sp>
      <p:sp>
        <p:nvSpPr>
          <p:cNvPr id="29" name="CaixaDeTexto 28"/>
          <p:cNvSpPr txBox="1"/>
          <p:nvPr/>
        </p:nvSpPr>
        <p:spPr>
          <a:xfrm>
            <a:off x="600919" y="4446339"/>
            <a:ext cx="2521844" cy="492443"/>
          </a:xfrm>
          <a:prstGeom prst="rect">
            <a:avLst/>
          </a:prstGeom>
          <a:noFill/>
        </p:spPr>
        <p:txBody>
          <a:bodyPr wrap="none" lIns="91431" tIns="45715" rIns="91431" bIns="45715" rtlCol="0">
            <a:spAutoFit/>
          </a:bodyPr>
          <a:lstStyle/>
          <a:p>
            <a:r>
              <a:rPr lang="pt-BR" dirty="0" smtClean="0"/>
              <a:t>Project VB.NET</a:t>
            </a:r>
            <a:endParaRPr lang="pt-BR" dirty="0"/>
          </a:p>
        </p:txBody>
      </p:sp>
    </p:spTree>
    <p:extLst>
      <p:ext uri="{BB962C8B-B14F-4D97-AF65-F5344CB8AC3E}">
        <p14:creationId xmlns:p14="http://schemas.microsoft.com/office/powerpoint/2010/main" xmlns="" val="284142208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33"/>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2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37"/>
                                        </p:tgtEl>
                                        <p:attrNameLst>
                                          <p:attrName>style.visibility</p:attrName>
                                        </p:attrNameLst>
                                      </p:cBhvr>
                                      <p:to>
                                        <p:strVal val="visible"/>
                                      </p:to>
                                    </p:set>
                                  </p:childTnLst>
                                </p:cTn>
                              </p:par>
                            </p:childTnLst>
                          </p:cTn>
                        </p:par>
                        <p:par>
                          <p:cTn id="20" fill="hold">
                            <p:stCondLst>
                              <p:cond delay="0"/>
                            </p:stCondLst>
                            <p:childTnLst>
                              <p:par>
                                <p:cTn id="21" presetID="22" presetClass="entr" presetSubtype="2"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par>
                          <p:cTn id="35" fill="hold">
                            <p:stCondLst>
                              <p:cond delay="500"/>
                            </p:stCondLst>
                            <p:childTnLst>
                              <p:par>
                                <p:cTn id="36" presetID="1" presetClass="entr" presetSubtype="0" fill="hold" nodeType="afterEffect">
                                  <p:stCondLst>
                                    <p:cond delay="0"/>
                                  </p:stCondLst>
                                  <p:childTnLst>
                                    <p:set>
                                      <p:cBhvr>
                                        <p:cTn id="37" dur="1" fill="hold">
                                          <p:stCondLst>
                                            <p:cond delay="0"/>
                                          </p:stCondLst>
                                        </p:cTn>
                                        <p:tgtEl>
                                          <p:spTgt spid="1034"/>
                                        </p:tgtEl>
                                        <p:attrNameLst>
                                          <p:attrName>style.visibility</p:attrName>
                                        </p:attrNameLst>
                                      </p:cBhvr>
                                      <p:to>
                                        <p:strVal val="visible"/>
                                      </p:to>
                                    </p:set>
                                  </p:childTnLst>
                                </p:cTn>
                              </p:par>
                            </p:childTnLst>
                          </p:cTn>
                        </p:par>
                        <p:par>
                          <p:cTn id="38" fill="hold">
                            <p:stCondLst>
                              <p:cond delay="500"/>
                            </p:stCondLst>
                            <p:childTnLst>
                              <p:par>
                                <p:cTn id="39" presetID="1" presetClass="entr" presetSubtype="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wipe(left)">
                                      <p:cBhvr>
                                        <p:cTn id="45" dur="500"/>
                                        <p:tgtEl>
                                          <p:spTgt spid="20"/>
                                        </p:tgtEl>
                                      </p:cBhvr>
                                    </p:animEffect>
                                  </p:childTnLst>
                                </p:cTn>
                              </p:par>
                            </p:childTnLst>
                          </p:cTn>
                        </p:par>
                        <p:par>
                          <p:cTn id="46" fill="hold">
                            <p:stCondLst>
                              <p:cond delay="500"/>
                            </p:stCondLst>
                            <p:childTnLst>
                              <p:par>
                                <p:cTn id="47" presetID="1" presetClass="entr" presetSubtype="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par>
                          <p:cTn id="49" fill="hold">
                            <p:stCondLst>
                              <p:cond delay="500"/>
                            </p:stCondLst>
                            <p:childTnLst>
                              <p:par>
                                <p:cTn id="50" presetID="1" presetClass="entr" presetSubtype="0" fill="hold" nodeType="afterEffect">
                                  <p:stCondLst>
                                    <p:cond delay="0"/>
                                  </p:stCondLst>
                                  <p:childTnLst>
                                    <p:set>
                                      <p:cBhvr>
                                        <p:cTn id="51"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animBg="1"/>
      <p:bldP spid="20" grpId="0" animBg="1"/>
      <p:bldP spid="21" grpId="0"/>
      <p:bldP spid="25" grpId="0" animBg="1"/>
      <p:bldP spid="26"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Crearing a new VB.NET Project</a:t>
            </a:r>
            <a:endParaRPr lang="pt-BR" dirty="0"/>
          </a:p>
        </p:txBody>
      </p:sp>
      <p:sp>
        <p:nvSpPr>
          <p:cNvPr id="4" name="Espaço Reservado para Conteúdo 3"/>
          <p:cNvSpPr>
            <a:spLocks noGrp="1"/>
          </p:cNvSpPr>
          <p:nvPr>
            <p:ph idx="1"/>
          </p:nvPr>
        </p:nvSpPr>
        <p:spPr/>
        <p:txBody>
          <a:bodyPr/>
          <a:lstStyle/>
          <a:p>
            <a:r>
              <a:rPr lang="pt-BR" dirty="0" smtClean="0"/>
              <a:t>Create a new project</a:t>
            </a:r>
          </a:p>
          <a:p>
            <a:endParaRPr lang="pt-BR" dirty="0" smtClean="0"/>
          </a:p>
          <a:p>
            <a:endParaRPr lang="pt-BR" dirty="0" smtClean="0"/>
          </a:p>
          <a:p>
            <a:endParaRPr lang="pt-BR" dirty="0" smtClean="0"/>
          </a:p>
          <a:p>
            <a:endParaRPr lang="pt-BR" dirty="0" smtClean="0"/>
          </a:p>
          <a:p>
            <a:r>
              <a:rPr lang="pt-BR" dirty="0" smtClean="0"/>
              <a:t>Plugin for AutoCAD </a:t>
            </a:r>
            <a:br>
              <a:rPr lang="pt-BR" dirty="0" smtClean="0"/>
            </a:br>
            <a:r>
              <a:rPr lang="pt-BR" dirty="0" smtClean="0"/>
              <a:t>must be of type</a:t>
            </a:r>
            <a:br>
              <a:rPr lang="pt-BR" dirty="0" smtClean="0"/>
            </a:br>
            <a:r>
              <a:rPr lang="pt-BR" i="1" dirty="0" smtClean="0"/>
              <a:t>Class Library</a:t>
            </a:r>
            <a:endParaRPr lang="pt-BR" dirty="0" smtClean="0"/>
          </a:p>
        </p:txBody>
      </p:sp>
      <p:pic>
        <p:nvPicPr>
          <p:cNvPr id="3074" name="Picture 2"/>
          <p:cNvPicPr>
            <a:picLocks noChangeAspect="1" noChangeArrowheads="1"/>
          </p:cNvPicPr>
          <p:nvPr/>
        </p:nvPicPr>
        <p:blipFill>
          <a:blip r:embed="rId2" cstate="print"/>
          <a:srcRect/>
          <a:stretch>
            <a:fillRect/>
          </a:stretch>
        </p:blipFill>
        <p:spPr bwMode="auto">
          <a:xfrm>
            <a:off x="5137423" y="2070076"/>
            <a:ext cx="4968552" cy="2815512"/>
          </a:xfrm>
          <a:prstGeom prst="rect">
            <a:avLst/>
          </a:prstGeom>
          <a:noFill/>
          <a:ln w="9525">
            <a:noFill/>
            <a:miter lim="800000"/>
            <a:headEnd/>
            <a:tailEnd/>
          </a:ln>
        </p:spPr>
      </p:pic>
      <p:pic>
        <p:nvPicPr>
          <p:cNvPr id="3076" name="Picture 4"/>
          <p:cNvPicPr>
            <a:picLocks noChangeAspect="1" noChangeArrowheads="1"/>
          </p:cNvPicPr>
          <p:nvPr/>
        </p:nvPicPr>
        <p:blipFill>
          <a:blip r:embed="rId3" cstate="print"/>
          <a:srcRect/>
          <a:stretch>
            <a:fillRect/>
          </a:stretch>
        </p:blipFill>
        <p:spPr bwMode="auto">
          <a:xfrm>
            <a:off x="5065418" y="4950395"/>
            <a:ext cx="7263265" cy="3024336"/>
          </a:xfrm>
          <a:prstGeom prst="rect">
            <a:avLst/>
          </a:prstGeom>
          <a:noFill/>
          <a:ln w="9525">
            <a:noFill/>
            <a:miter lim="800000"/>
            <a:headEnd/>
            <a:tailEnd/>
          </a:ln>
        </p:spPr>
      </p:pic>
      <p:sp>
        <p:nvSpPr>
          <p:cNvPr id="3" name="Oval 2"/>
          <p:cNvSpPr/>
          <p:nvPr/>
        </p:nvSpPr>
        <p:spPr bwMode="auto">
          <a:xfrm>
            <a:off x="9745935" y="5814492"/>
            <a:ext cx="1368151" cy="1152127"/>
          </a:xfrm>
          <a:prstGeom prst="ellipse">
            <a:avLst/>
          </a:prstGeom>
          <a:noFill/>
          <a:ln w="571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1" tIns="45715" rIns="91431" bIns="45715" numCol="1" spcCol="0"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cxnSp>
        <p:nvCxnSpPr>
          <p:cNvPr id="6" name="Straight Connector 5"/>
          <p:cNvCxnSpPr>
            <a:stCxn id="3" idx="2"/>
          </p:cNvCxnSpPr>
          <p:nvPr/>
        </p:nvCxnSpPr>
        <p:spPr bwMode="auto">
          <a:xfrm flipH="1">
            <a:off x="960958" y="6390555"/>
            <a:ext cx="8784977" cy="0"/>
          </a:xfrm>
          <a:prstGeom prst="line">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xmlns="" val="153800531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print"/>
          <a:srcRect/>
          <a:stretch>
            <a:fillRect/>
          </a:stretch>
        </p:blipFill>
        <p:spPr bwMode="auto">
          <a:xfrm>
            <a:off x="6284965" y="2070078"/>
            <a:ext cx="6269284" cy="5306779"/>
          </a:xfrm>
          <a:prstGeom prst="rect">
            <a:avLst/>
          </a:prstGeom>
          <a:noFill/>
          <a:ln w="9525">
            <a:noFill/>
            <a:miter lim="800000"/>
            <a:headEnd/>
            <a:tailEnd/>
          </a:ln>
        </p:spPr>
      </p:pic>
      <p:sp>
        <p:nvSpPr>
          <p:cNvPr id="2" name="Título 1"/>
          <p:cNvSpPr>
            <a:spLocks noGrp="1"/>
          </p:cNvSpPr>
          <p:nvPr>
            <p:ph type="title"/>
          </p:nvPr>
        </p:nvSpPr>
        <p:spPr/>
        <p:txBody>
          <a:bodyPr/>
          <a:lstStyle/>
          <a:p>
            <a:r>
              <a:rPr lang="pt-BR" dirty="0" smtClean="0"/>
              <a:t>Adding reference to AutoCAD</a:t>
            </a:r>
            <a:endParaRPr lang="pt-BR" dirty="0"/>
          </a:p>
        </p:txBody>
      </p:sp>
      <p:sp>
        <p:nvSpPr>
          <p:cNvPr id="3" name="Espaço Reservado para Conteúdo 2"/>
          <p:cNvSpPr>
            <a:spLocks noGrp="1"/>
          </p:cNvSpPr>
          <p:nvPr>
            <p:ph idx="1"/>
          </p:nvPr>
        </p:nvSpPr>
        <p:spPr/>
        <p:txBody>
          <a:bodyPr/>
          <a:lstStyle/>
          <a:p>
            <a:r>
              <a:rPr lang="pt-BR" dirty="0" smtClean="0"/>
              <a:t>Add references</a:t>
            </a:r>
          </a:p>
          <a:p>
            <a:endParaRPr lang="pt-BR" dirty="0" smtClean="0"/>
          </a:p>
          <a:p>
            <a:r>
              <a:rPr lang="pt-BR" b="1" dirty="0" smtClean="0"/>
              <a:t>AcMdg</a:t>
            </a:r>
            <a:r>
              <a:rPr lang="pt-BR" dirty="0" smtClean="0"/>
              <a:t/>
            </a:r>
            <a:br>
              <a:rPr lang="pt-BR" dirty="0" smtClean="0"/>
            </a:br>
            <a:r>
              <a:rPr lang="pt-BR" dirty="0" smtClean="0"/>
              <a:t>Interface resources</a:t>
            </a:r>
            <a:br>
              <a:rPr lang="pt-BR" dirty="0" smtClean="0"/>
            </a:br>
            <a:r>
              <a:rPr lang="pt-BR" sz="2400" dirty="0"/>
              <a:t>C:\ObjectARX 2011\inc\AcMgd.dll</a:t>
            </a:r>
            <a:endParaRPr lang="pt-BR" dirty="0" smtClean="0"/>
          </a:p>
          <a:p>
            <a:endParaRPr lang="pt-BR" dirty="0" smtClean="0"/>
          </a:p>
          <a:p>
            <a:r>
              <a:rPr lang="pt-BR" b="1" dirty="0" smtClean="0"/>
              <a:t>Ac</a:t>
            </a:r>
            <a:r>
              <a:rPr lang="pt-BR" b="1" dirty="0" smtClean="0">
                <a:effectLst>
                  <a:outerShdw blurRad="38100" dist="38100" dir="2700000" algn="tl">
                    <a:srgbClr val="000000">
                      <a:alpha val="43137"/>
                    </a:srgbClr>
                  </a:outerShdw>
                </a:effectLst>
              </a:rPr>
              <a:t>Db</a:t>
            </a:r>
            <a:r>
              <a:rPr lang="pt-BR" b="1" dirty="0" smtClean="0"/>
              <a:t>Mgd</a:t>
            </a:r>
            <a:r>
              <a:rPr lang="pt-BR" dirty="0" smtClean="0"/>
              <a:t/>
            </a:r>
            <a:br>
              <a:rPr lang="pt-BR" dirty="0" smtClean="0"/>
            </a:br>
            <a:r>
              <a:rPr lang="pt-BR" dirty="0" smtClean="0"/>
              <a:t>Database resources</a:t>
            </a:r>
            <a:br>
              <a:rPr lang="pt-BR" dirty="0" smtClean="0"/>
            </a:br>
            <a:r>
              <a:rPr lang="pt-BR" sz="2400" dirty="0"/>
              <a:t>C:\ObjectARX 2011\inc\AcDbMgd.dll</a:t>
            </a:r>
            <a:endParaRPr lang="pt-BR" dirty="0" smtClean="0"/>
          </a:p>
          <a:p>
            <a:endParaRPr lang="pt-BR" dirty="0" smtClean="0"/>
          </a:p>
          <a:p>
            <a:r>
              <a:rPr lang="pt-BR" dirty="0" smtClean="0"/>
              <a:t>IMPORTANT:</a:t>
            </a:r>
            <a:br>
              <a:rPr lang="pt-BR" dirty="0" smtClean="0"/>
            </a:br>
            <a:r>
              <a:rPr lang="pt-BR" dirty="0" smtClean="0"/>
              <a:t>Set </a:t>
            </a:r>
            <a:r>
              <a:rPr lang="pt-BR" b="1" i="1" dirty="0" smtClean="0"/>
              <a:t>Copy Local</a:t>
            </a:r>
            <a:r>
              <a:rPr lang="pt-BR" b="1" dirty="0" smtClean="0"/>
              <a:t> </a:t>
            </a:r>
            <a:r>
              <a:rPr lang="pt-BR" dirty="0" smtClean="0"/>
              <a:t/>
            </a:r>
            <a:br>
              <a:rPr lang="pt-BR" dirty="0" smtClean="0"/>
            </a:br>
            <a:r>
              <a:rPr lang="pt-BR" dirty="0" smtClean="0"/>
              <a:t>as </a:t>
            </a:r>
            <a:r>
              <a:rPr lang="pt-BR" b="1" dirty="0" smtClean="0"/>
              <a:t>FALSE</a:t>
            </a:r>
          </a:p>
          <a:p>
            <a:pPr>
              <a:buNone/>
            </a:pPr>
            <a:endParaRPr lang="pt-BR" dirty="0" smtClean="0"/>
          </a:p>
        </p:txBody>
      </p:sp>
      <p:pic>
        <p:nvPicPr>
          <p:cNvPr id="4099" name="Picture 3"/>
          <p:cNvPicPr>
            <a:picLocks noChangeAspect="1" noChangeArrowheads="1"/>
          </p:cNvPicPr>
          <p:nvPr/>
        </p:nvPicPr>
        <p:blipFill>
          <a:blip r:embed="rId3" cstate="print"/>
          <a:srcRect/>
          <a:stretch>
            <a:fillRect/>
          </a:stretch>
        </p:blipFill>
        <p:spPr bwMode="auto">
          <a:xfrm>
            <a:off x="7945735" y="3006182"/>
            <a:ext cx="3960440" cy="3295549"/>
          </a:xfrm>
          <a:prstGeom prst="rect">
            <a:avLst/>
          </a:prstGeom>
          <a:noFill/>
          <a:ln w="9525">
            <a:noFill/>
            <a:miter lim="800000"/>
            <a:headEnd/>
            <a:tailEnd/>
          </a:ln>
        </p:spPr>
      </p:pic>
      <p:pic>
        <p:nvPicPr>
          <p:cNvPr id="4102" name="Picture 6"/>
          <p:cNvPicPr>
            <a:picLocks noChangeAspect="1" noChangeArrowheads="1"/>
          </p:cNvPicPr>
          <p:nvPr/>
        </p:nvPicPr>
        <p:blipFill>
          <a:blip r:embed="rId4" cstate="print"/>
          <a:srcRect/>
          <a:stretch>
            <a:fillRect/>
          </a:stretch>
        </p:blipFill>
        <p:spPr bwMode="auto">
          <a:xfrm>
            <a:off x="4623027" y="6606578"/>
            <a:ext cx="8291260" cy="2370783"/>
          </a:xfrm>
          <a:prstGeom prst="rect">
            <a:avLst/>
          </a:prstGeom>
          <a:noFill/>
          <a:ln w="9525">
            <a:noFill/>
            <a:miter lim="800000"/>
            <a:headEnd/>
            <a:tailEnd/>
          </a:ln>
        </p:spPr>
      </p:pic>
      <p:sp>
        <p:nvSpPr>
          <p:cNvPr id="7" name="Oval 6"/>
          <p:cNvSpPr/>
          <p:nvPr/>
        </p:nvSpPr>
        <p:spPr bwMode="auto">
          <a:xfrm>
            <a:off x="11779175" y="7737499"/>
            <a:ext cx="1008112" cy="368507"/>
          </a:xfrm>
          <a:prstGeom prst="ellipse">
            <a:avLst/>
          </a:prstGeom>
          <a:noFill/>
          <a:ln w="571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1" tIns="45715" rIns="91431" bIns="45715" numCol="1" spcCol="0"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cxnSp>
        <p:nvCxnSpPr>
          <p:cNvPr id="8" name="Straight Connector 7"/>
          <p:cNvCxnSpPr>
            <a:stCxn id="7" idx="2"/>
          </p:cNvCxnSpPr>
          <p:nvPr/>
        </p:nvCxnSpPr>
        <p:spPr bwMode="auto">
          <a:xfrm rot="10800000" flipV="1">
            <a:off x="2905175" y="7921755"/>
            <a:ext cx="8874000" cy="184253"/>
          </a:xfrm>
          <a:prstGeom prst="curvedConnector3">
            <a:avLst>
              <a:gd name="adj1" fmla="val 3345"/>
            </a:avLst>
          </a:prstGeom>
          <a:ln>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xmlns="" val="34022107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nodeType="clickEffect">
                                  <p:stCondLst>
                                    <p:cond delay="0"/>
                                  </p:stCondLst>
                                  <p:childTnLst>
                                    <p:set>
                                      <p:cBhvr>
                                        <p:cTn id="12" dur="1" fill="hold">
                                          <p:stCondLst>
                                            <p:cond delay="0"/>
                                          </p:stCondLst>
                                        </p:cTn>
                                        <p:tgtEl>
                                          <p:spTgt spid="4099"/>
                                        </p:tgtEl>
                                        <p:attrNameLst>
                                          <p:attrName>style.visibility</p:attrName>
                                        </p:attrNameLst>
                                      </p:cBhvr>
                                      <p:to>
                                        <p:strVal val="hidden"/>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10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4101"/>
                                        </p:tgtEl>
                                        <p:attrNameLst>
                                          <p:attrName>style.visibility</p:attrName>
                                        </p:attrNameLst>
                                      </p:cBhvr>
                                      <p:to>
                                        <p:strVal val="hidden"/>
                                      </p:to>
                                    </p:set>
                                  </p:childTnLst>
                                </p:cTn>
                              </p:par>
                            </p:childTnLst>
                          </p:cTn>
                        </p:par>
                        <p:par>
                          <p:cTn id="24" fill="hold">
                            <p:stCondLst>
                              <p:cond delay="0"/>
                            </p:stCondLst>
                            <p:childTnLst>
                              <p:par>
                                <p:cTn id="25" presetID="1" presetClass="entr" presetSubtype="0" fill="hold" grpId="0"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02"/>
                                        </p:tgtEl>
                                        <p:attrNameLst>
                                          <p:attrName>style.visibility</p:attrName>
                                        </p:attrNameLst>
                                      </p:cBhvr>
                                      <p:to>
                                        <p:strVal val="visible"/>
                                      </p:to>
                                    </p:set>
                                  </p:childTnLst>
                                </p:cTn>
                              </p:par>
                            </p:childTnLst>
                          </p:cTn>
                        </p:par>
                        <p:par>
                          <p:cTn id="29" fill="hold">
                            <p:stCondLst>
                              <p:cond delay="0"/>
                            </p:stCondLst>
                            <p:childTnLst>
                              <p:par>
                                <p:cTn id="30" presetID="2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Pergaminho horizontal 16"/>
          <p:cNvSpPr/>
          <p:nvPr/>
        </p:nvSpPr>
        <p:spPr bwMode="auto">
          <a:xfrm>
            <a:off x="3337224" y="7326660"/>
            <a:ext cx="7056784" cy="1296144"/>
          </a:xfrm>
          <a:prstGeom prst="horizontalScroll">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 name="Título 1"/>
          <p:cNvSpPr>
            <a:spLocks noGrp="1"/>
          </p:cNvSpPr>
          <p:nvPr>
            <p:ph type="title"/>
          </p:nvPr>
        </p:nvSpPr>
        <p:spPr/>
        <p:txBody>
          <a:bodyPr/>
          <a:lstStyle/>
          <a:p>
            <a:r>
              <a:rPr lang="pt-BR" dirty="0" smtClean="0"/>
              <a:t>Routine as an AutoCAD custom command</a:t>
            </a:r>
            <a:endParaRPr lang="pt-BR" dirty="0"/>
          </a:p>
        </p:txBody>
      </p:sp>
      <p:sp>
        <p:nvSpPr>
          <p:cNvPr id="3" name="Espaço Reservado para Conteúdo 2"/>
          <p:cNvSpPr>
            <a:spLocks noGrp="1"/>
          </p:cNvSpPr>
          <p:nvPr>
            <p:ph idx="1"/>
          </p:nvPr>
        </p:nvSpPr>
        <p:spPr/>
        <p:txBody>
          <a:bodyPr/>
          <a:lstStyle/>
          <a:p>
            <a:pPr marL="514292" indent="-514292">
              <a:buFont typeface="+mj-lt"/>
              <a:buAutoNum type="arabicPeriod"/>
            </a:pPr>
            <a:r>
              <a:rPr lang="pt-BR" dirty="0" smtClean="0"/>
              <a:t>Regular VB routine</a:t>
            </a:r>
          </a:p>
          <a:p>
            <a:pPr marL="514292" indent="-514292">
              <a:buFont typeface="+mj-lt"/>
              <a:buAutoNum type="arabicPeriod"/>
            </a:pPr>
            <a:endParaRPr lang="pt-BR" dirty="0" smtClean="0"/>
          </a:p>
          <a:p>
            <a:pPr marL="514292" indent="-514292">
              <a:buFont typeface="+mj-lt"/>
              <a:buAutoNum type="arabicPeriod"/>
            </a:pPr>
            <a:r>
              <a:rPr lang="pt-BR" dirty="0" smtClean="0"/>
              <a:t>AutoCAD </a:t>
            </a:r>
            <a:r>
              <a:rPr lang="pt-BR" i="1" dirty="0" smtClean="0"/>
              <a:t>Imports</a:t>
            </a:r>
            <a:endParaRPr lang="pt-BR" dirty="0" smtClean="0"/>
          </a:p>
          <a:p>
            <a:pPr marL="514292" indent="-514292">
              <a:buFont typeface="+mj-lt"/>
              <a:buAutoNum type="arabicPeriod"/>
            </a:pPr>
            <a:endParaRPr lang="pt-BR" dirty="0" smtClean="0"/>
          </a:p>
          <a:p>
            <a:pPr marL="514292" indent="-514292">
              <a:buFont typeface="+mj-lt"/>
              <a:buAutoNum type="arabicPeriod"/>
            </a:pPr>
            <a:r>
              <a:rPr lang="pt-BR" dirty="0" smtClean="0"/>
              <a:t>Mark the routine as command</a:t>
            </a:r>
          </a:p>
          <a:p>
            <a:pPr marL="514292" indent="-514292">
              <a:buFont typeface="+mj-lt"/>
              <a:buAutoNum type="arabicPeriod"/>
            </a:pPr>
            <a:endParaRPr lang="pt-BR" dirty="0" smtClean="0"/>
          </a:p>
          <a:p>
            <a:pPr marL="514292" indent="-514292">
              <a:buFont typeface="+mj-lt"/>
              <a:buAutoNum type="arabicPeriod"/>
            </a:pPr>
            <a:r>
              <a:rPr lang="pt-BR" dirty="0" smtClean="0"/>
              <a:t>Access the editor</a:t>
            </a:r>
          </a:p>
          <a:p>
            <a:pPr marL="514292" indent="-514292">
              <a:buFont typeface="+mj-lt"/>
              <a:buAutoNum type="arabicPeriod"/>
            </a:pPr>
            <a:endParaRPr lang="pt-BR" dirty="0" smtClean="0"/>
          </a:p>
          <a:p>
            <a:pPr marL="514292" indent="-514292">
              <a:buFont typeface="+mj-lt"/>
              <a:buAutoNum type="arabicPeriod"/>
            </a:pPr>
            <a:r>
              <a:rPr lang="pt-BR" dirty="0" smtClean="0"/>
              <a:t>Write a message</a:t>
            </a:r>
            <a:endParaRPr lang="pt-BR" b="1" dirty="0"/>
          </a:p>
        </p:txBody>
      </p:sp>
      <p:sp>
        <p:nvSpPr>
          <p:cNvPr id="16" name="CaixaDeTexto 15"/>
          <p:cNvSpPr txBox="1"/>
          <p:nvPr/>
        </p:nvSpPr>
        <p:spPr>
          <a:xfrm>
            <a:off x="3625254" y="7470677"/>
            <a:ext cx="6696744" cy="892551"/>
          </a:xfrm>
          <a:prstGeom prst="rect">
            <a:avLst/>
          </a:prstGeom>
          <a:noFill/>
        </p:spPr>
        <p:txBody>
          <a:bodyPr wrap="square" lIns="91431" tIns="45715" rIns="91431" bIns="45715" rtlCol="0">
            <a:spAutoFit/>
          </a:bodyPr>
          <a:lstStyle/>
          <a:p>
            <a:pPr algn="ctr"/>
            <a:r>
              <a:rPr lang="pt-BR" dirty="0" smtClean="0"/>
              <a:t>Now just compile, load inside AutoCAD with NETLOAD and call </a:t>
            </a:r>
            <a:r>
              <a:rPr lang="pt-BR" b="1" dirty="0" smtClean="0"/>
              <a:t>myCommand</a:t>
            </a:r>
            <a:endParaRPr lang="pt-BR" b="1" dirty="0"/>
          </a:p>
        </p:txBody>
      </p:sp>
      <p:sp>
        <p:nvSpPr>
          <p:cNvPr id="15" name="Retângulo 14"/>
          <p:cNvSpPr/>
          <p:nvPr/>
        </p:nvSpPr>
        <p:spPr bwMode="auto">
          <a:xfrm>
            <a:off x="7369671" y="3510235"/>
            <a:ext cx="3528392" cy="3168351"/>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18" name="Retângulo 17"/>
          <p:cNvSpPr/>
          <p:nvPr/>
        </p:nvSpPr>
        <p:spPr bwMode="auto">
          <a:xfrm>
            <a:off x="6793607" y="1710035"/>
            <a:ext cx="5760641" cy="1015663"/>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19" name="Retângulo 18"/>
          <p:cNvSpPr/>
          <p:nvPr/>
        </p:nvSpPr>
        <p:spPr bwMode="auto">
          <a:xfrm>
            <a:off x="7369673" y="3150197"/>
            <a:ext cx="4616280" cy="432046"/>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0" name="Retângulo 19"/>
          <p:cNvSpPr/>
          <p:nvPr/>
        </p:nvSpPr>
        <p:spPr bwMode="auto">
          <a:xfrm>
            <a:off x="7585695" y="3870276"/>
            <a:ext cx="4536504" cy="1944216"/>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21" name="Retângulo 20"/>
          <p:cNvSpPr/>
          <p:nvPr/>
        </p:nvSpPr>
        <p:spPr bwMode="auto">
          <a:xfrm>
            <a:off x="7585695" y="5670475"/>
            <a:ext cx="5112568" cy="648072"/>
          </a:xfrm>
          <a:prstGeom prst="rect">
            <a:avLst/>
          </a:prstGeom>
          <a:noFill/>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31" tIns="45715" rIns="91431" bIns="45715" numCol="1" rtlCol="0" anchor="t" anchorCtr="0" compatLnSpc="1">
            <a:prstTxWarp prst="textNoShape">
              <a:avLst/>
            </a:prstTxWarp>
          </a:bodyPr>
          <a:lstStyle/>
          <a:p>
            <a:pPr algn="ctr" defTabSz="914297"/>
            <a:endParaRPr lang="pt-BR" sz="3100">
              <a:solidFill>
                <a:srgbClr val="000000"/>
              </a:solidFill>
              <a:latin typeface="Gill Sans" charset="0"/>
              <a:ea typeface="ヒラギノ角ゴ Pro W3" charset="0"/>
              <a:cs typeface="ヒラギノ角ゴ Pro W3" charset="0"/>
              <a:sym typeface="Gill Sans" charset="0"/>
            </a:endParaRPr>
          </a:p>
        </p:txBody>
      </p:sp>
      <p:sp>
        <p:nvSpPr>
          <p:cNvPr id="4" name="TextBox 3"/>
          <p:cNvSpPr txBox="1"/>
          <p:nvPr/>
        </p:nvSpPr>
        <p:spPr>
          <a:xfrm>
            <a:off x="6793607" y="1702484"/>
            <a:ext cx="5615896" cy="1015663"/>
          </a:xfrm>
          <a:prstGeom prst="rect">
            <a:avLst/>
          </a:prstGeom>
          <a:noFill/>
        </p:spPr>
        <p:txBody>
          <a:bodyPr wrap="none" rtlCol="0">
            <a:spAutoFit/>
          </a:bodyPr>
          <a:lstStyle/>
          <a:p>
            <a:r>
              <a:rPr lang="pt-BR" sz="2000" dirty="0">
                <a:solidFill>
                  <a:srgbClr val="0000FF"/>
                </a:solidFill>
              </a:rPr>
              <a:t>Imports</a:t>
            </a:r>
            <a:r>
              <a:rPr lang="pt-BR" sz="2000" dirty="0">
                <a:solidFill>
                  <a:prstClr val="black"/>
                </a:solidFill>
              </a:rPr>
              <a:t> Autodesk.AutoCAD.Runtime</a:t>
            </a:r>
          </a:p>
          <a:p>
            <a:r>
              <a:rPr lang="pt-BR" sz="2000" dirty="0">
                <a:solidFill>
                  <a:srgbClr val="0000FF"/>
                </a:solidFill>
              </a:rPr>
              <a:t>Imports</a:t>
            </a:r>
            <a:r>
              <a:rPr lang="pt-BR" sz="2000" dirty="0">
                <a:solidFill>
                  <a:prstClr val="black"/>
                </a:solidFill>
              </a:rPr>
              <a:t> Autodesk.AutoCAD.ApplicationServices</a:t>
            </a:r>
          </a:p>
          <a:p>
            <a:r>
              <a:rPr lang="pt-BR" sz="2000" dirty="0">
                <a:solidFill>
                  <a:srgbClr val="0000FF"/>
                </a:solidFill>
              </a:rPr>
              <a:t>Imports</a:t>
            </a:r>
            <a:r>
              <a:rPr lang="pt-BR" sz="2000" dirty="0">
                <a:solidFill>
                  <a:prstClr val="black"/>
                </a:solidFill>
              </a:rPr>
              <a:t> Autodesk.AutoCAD.EditorInput</a:t>
            </a:r>
            <a:endParaRPr lang="pt-BR" sz="2000" dirty="0"/>
          </a:p>
        </p:txBody>
      </p:sp>
      <p:sp>
        <p:nvSpPr>
          <p:cNvPr id="5" name="TextBox 4"/>
          <p:cNvSpPr txBox="1"/>
          <p:nvPr/>
        </p:nvSpPr>
        <p:spPr>
          <a:xfrm>
            <a:off x="6793607" y="2750085"/>
            <a:ext cx="2454518" cy="400110"/>
          </a:xfrm>
          <a:prstGeom prst="rect">
            <a:avLst/>
          </a:prstGeom>
          <a:noFill/>
        </p:spPr>
        <p:txBody>
          <a:bodyPr wrap="none" rtlCol="0">
            <a:spAutoFit/>
          </a:bodyPr>
          <a:lstStyle/>
          <a:p>
            <a:r>
              <a:rPr lang="pt-BR" sz="2000" dirty="0">
                <a:solidFill>
                  <a:srgbClr val="0000FF"/>
                </a:solidFill>
              </a:rPr>
              <a:t>Public</a:t>
            </a:r>
            <a:r>
              <a:rPr lang="pt-BR" sz="2000" dirty="0">
                <a:solidFill>
                  <a:prstClr val="black"/>
                </a:solidFill>
              </a:rPr>
              <a:t> </a:t>
            </a:r>
            <a:r>
              <a:rPr lang="pt-BR" sz="2000" dirty="0">
                <a:solidFill>
                  <a:srgbClr val="0000FF"/>
                </a:solidFill>
              </a:rPr>
              <a:t>Class</a:t>
            </a:r>
            <a:r>
              <a:rPr lang="pt-BR" sz="2000" dirty="0">
                <a:solidFill>
                  <a:prstClr val="black"/>
                </a:solidFill>
              </a:rPr>
              <a:t> Class1</a:t>
            </a:r>
            <a:endParaRPr lang="pt-BR" sz="2000" dirty="0"/>
          </a:p>
        </p:txBody>
      </p:sp>
      <p:sp>
        <p:nvSpPr>
          <p:cNvPr id="6" name="TextBox 5"/>
          <p:cNvSpPr txBox="1"/>
          <p:nvPr/>
        </p:nvSpPr>
        <p:spPr>
          <a:xfrm>
            <a:off x="6921600" y="6666011"/>
            <a:ext cx="1354858" cy="400110"/>
          </a:xfrm>
          <a:prstGeom prst="rect">
            <a:avLst/>
          </a:prstGeom>
          <a:noFill/>
        </p:spPr>
        <p:txBody>
          <a:bodyPr wrap="none" rtlCol="0">
            <a:spAutoFit/>
          </a:bodyPr>
          <a:lstStyle/>
          <a:p>
            <a:r>
              <a:rPr lang="pt-BR" sz="2000" dirty="0">
                <a:solidFill>
                  <a:srgbClr val="0000FF"/>
                </a:solidFill>
              </a:rPr>
              <a:t>End</a:t>
            </a:r>
            <a:r>
              <a:rPr lang="pt-BR" sz="2000" dirty="0">
                <a:solidFill>
                  <a:prstClr val="black"/>
                </a:solidFill>
              </a:rPr>
              <a:t> </a:t>
            </a:r>
            <a:r>
              <a:rPr lang="pt-BR" sz="2000" dirty="0">
                <a:solidFill>
                  <a:srgbClr val="0000FF"/>
                </a:solidFill>
              </a:rPr>
              <a:t>Class</a:t>
            </a:r>
            <a:endParaRPr lang="pt-BR" sz="2000" dirty="0"/>
          </a:p>
        </p:txBody>
      </p:sp>
      <p:sp>
        <p:nvSpPr>
          <p:cNvPr id="7" name="TextBox 6"/>
          <p:cNvSpPr txBox="1"/>
          <p:nvPr/>
        </p:nvSpPr>
        <p:spPr>
          <a:xfrm>
            <a:off x="7359371" y="3510235"/>
            <a:ext cx="2879314" cy="400110"/>
          </a:xfrm>
          <a:prstGeom prst="rect">
            <a:avLst/>
          </a:prstGeom>
          <a:noFill/>
        </p:spPr>
        <p:txBody>
          <a:bodyPr wrap="none" rtlCol="0">
            <a:spAutoFit/>
          </a:bodyPr>
          <a:lstStyle/>
          <a:p>
            <a:r>
              <a:rPr lang="pt-BR" sz="2000" dirty="0">
                <a:solidFill>
                  <a:srgbClr val="0000FF"/>
                </a:solidFill>
              </a:rPr>
              <a:t>Public</a:t>
            </a:r>
            <a:r>
              <a:rPr lang="pt-BR" sz="2000" dirty="0">
                <a:solidFill>
                  <a:prstClr val="black"/>
                </a:solidFill>
              </a:rPr>
              <a:t> </a:t>
            </a:r>
            <a:r>
              <a:rPr lang="pt-BR" sz="2000" dirty="0">
                <a:solidFill>
                  <a:srgbClr val="0000FF"/>
                </a:solidFill>
              </a:rPr>
              <a:t>Sub</a:t>
            </a:r>
            <a:r>
              <a:rPr lang="pt-BR" sz="2000" dirty="0">
                <a:solidFill>
                  <a:prstClr val="black"/>
                </a:solidFill>
              </a:rPr>
              <a:t> myRoutine()</a:t>
            </a:r>
            <a:endParaRPr lang="pt-BR" sz="2000" dirty="0"/>
          </a:p>
        </p:txBody>
      </p:sp>
      <p:sp>
        <p:nvSpPr>
          <p:cNvPr id="8" name="TextBox 7"/>
          <p:cNvSpPr txBox="1"/>
          <p:nvPr/>
        </p:nvSpPr>
        <p:spPr>
          <a:xfrm>
            <a:off x="7369671" y="6278477"/>
            <a:ext cx="1239442" cy="400110"/>
          </a:xfrm>
          <a:prstGeom prst="rect">
            <a:avLst/>
          </a:prstGeom>
          <a:noFill/>
        </p:spPr>
        <p:txBody>
          <a:bodyPr wrap="none" rtlCol="0">
            <a:spAutoFit/>
          </a:bodyPr>
          <a:lstStyle/>
          <a:p>
            <a:r>
              <a:rPr lang="pt-BR" sz="2000" dirty="0"/>
              <a:t> </a:t>
            </a:r>
            <a:r>
              <a:rPr lang="pt-BR" sz="2000" dirty="0">
                <a:solidFill>
                  <a:srgbClr val="0000FF"/>
                </a:solidFill>
              </a:rPr>
              <a:t>End</a:t>
            </a:r>
            <a:r>
              <a:rPr lang="pt-BR" sz="2000" dirty="0">
                <a:solidFill>
                  <a:prstClr val="black"/>
                </a:solidFill>
              </a:rPr>
              <a:t> </a:t>
            </a:r>
            <a:r>
              <a:rPr lang="pt-BR" sz="2000" dirty="0">
                <a:solidFill>
                  <a:srgbClr val="0000FF"/>
                </a:solidFill>
              </a:rPr>
              <a:t>Sub</a:t>
            </a:r>
            <a:endParaRPr lang="pt-BR" sz="2000" dirty="0"/>
          </a:p>
        </p:txBody>
      </p:sp>
      <p:sp>
        <p:nvSpPr>
          <p:cNvPr id="9" name="TextBox 8"/>
          <p:cNvSpPr txBox="1"/>
          <p:nvPr/>
        </p:nvSpPr>
        <p:spPr>
          <a:xfrm>
            <a:off x="7375395" y="3182133"/>
            <a:ext cx="4610558" cy="400110"/>
          </a:xfrm>
          <a:prstGeom prst="rect">
            <a:avLst/>
          </a:prstGeom>
          <a:noFill/>
        </p:spPr>
        <p:txBody>
          <a:bodyPr wrap="none" rtlCol="0">
            <a:spAutoFit/>
          </a:bodyPr>
          <a:lstStyle/>
          <a:p>
            <a:r>
              <a:rPr lang="pt-BR" sz="2000" dirty="0"/>
              <a:t>&lt;CommandMethod(</a:t>
            </a:r>
            <a:r>
              <a:rPr lang="pt-BR" sz="2000" dirty="0">
                <a:solidFill>
                  <a:srgbClr val="A31515"/>
                </a:solidFill>
              </a:rPr>
              <a:t>"myCommand"</a:t>
            </a:r>
            <a:r>
              <a:rPr lang="pt-BR" sz="2000" dirty="0">
                <a:solidFill>
                  <a:prstClr val="black"/>
                </a:solidFill>
              </a:rPr>
              <a:t>)&gt; _</a:t>
            </a:r>
            <a:endParaRPr lang="pt-BR" sz="2000" dirty="0"/>
          </a:p>
        </p:txBody>
      </p:sp>
      <p:sp>
        <p:nvSpPr>
          <p:cNvPr id="10" name="TextBox 9"/>
          <p:cNvSpPr txBox="1"/>
          <p:nvPr/>
        </p:nvSpPr>
        <p:spPr>
          <a:xfrm>
            <a:off x="7253813" y="3967251"/>
            <a:ext cx="4724370" cy="1631216"/>
          </a:xfrm>
          <a:prstGeom prst="rect">
            <a:avLst/>
          </a:prstGeom>
          <a:noFill/>
        </p:spPr>
        <p:txBody>
          <a:bodyPr wrap="none" rtlCol="0">
            <a:spAutoFit/>
          </a:bodyPr>
          <a:lstStyle/>
          <a:p>
            <a:r>
              <a:rPr lang="pt-BR" sz="2000" dirty="0" smtClean="0"/>
              <a:t>        </a:t>
            </a:r>
            <a:r>
              <a:rPr lang="pt-BR" sz="2000" dirty="0">
                <a:solidFill>
                  <a:srgbClr val="008000"/>
                </a:solidFill>
              </a:rPr>
              <a:t>'Access the AutoCAD Editor</a:t>
            </a:r>
          </a:p>
          <a:p>
            <a:r>
              <a:rPr lang="en-US" sz="2000" dirty="0">
                <a:solidFill>
                  <a:prstClr val="black"/>
                </a:solidFill>
              </a:rPr>
              <a:t>        </a:t>
            </a:r>
            <a:r>
              <a:rPr lang="en-US" sz="2000" dirty="0">
                <a:solidFill>
                  <a:srgbClr val="0000FF"/>
                </a:solidFill>
              </a:rPr>
              <a:t>Dim</a:t>
            </a:r>
            <a:r>
              <a:rPr lang="en-US" sz="2000" dirty="0">
                <a:solidFill>
                  <a:prstClr val="black"/>
                </a:solidFill>
              </a:rPr>
              <a:t> </a:t>
            </a:r>
            <a:r>
              <a:rPr lang="en-US" sz="2000" dirty="0" err="1">
                <a:solidFill>
                  <a:prstClr val="black"/>
                </a:solidFill>
              </a:rPr>
              <a:t>ed</a:t>
            </a:r>
            <a:r>
              <a:rPr lang="en-US" sz="2000" dirty="0">
                <a:solidFill>
                  <a:prstClr val="black"/>
                </a:solidFill>
              </a:rPr>
              <a:t> </a:t>
            </a:r>
            <a:r>
              <a:rPr lang="en-US" sz="2000" dirty="0">
                <a:solidFill>
                  <a:srgbClr val="0000FF"/>
                </a:solidFill>
              </a:rPr>
              <a:t>As</a:t>
            </a:r>
            <a:r>
              <a:rPr lang="en-US" sz="2000" dirty="0">
                <a:solidFill>
                  <a:prstClr val="black"/>
                </a:solidFill>
              </a:rPr>
              <a:t> Editor = Application. _</a:t>
            </a:r>
          </a:p>
          <a:p>
            <a:r>
              <a:rPr lang="pt-BR" sz="2000" dirty="0">
                <a:solidFill>
                  <a:prstClr val="black"/>
                </a:solidFill>
              </a:rPr>
              <a:t>                            DocumentManager. _</a:t>
            </a:r>
          </a:p>
          <a:p>
            <a:r>
              <a:rPr lang="pt-BR" sz="2000" dirty="0">
                <a:solidFill>
                  <a:prstClr val="black"/>
                </a:solidFill>
              </a:rPr>
              <a:t>                            MdiActiveDocument. _</a:t>
            </a:r>
          </a:p>
          <a:p>
            <a:r>
              <a:rPr lang="pt-BR" sz="2000" dirty="0">
                <a:solidFill>
                  <a:prstClr val="black"/>
                </a:solidFill>
              </a:rPr>
              <a:t>                            Editor</a:t>
            </a:r>
            <a:endParaRPr lang="pt-BR" sz="2000" dirty="0"/>
          </a:p>
        </p:txBody>
      </p:sp>
      <p:sp>
        <p:nvSpPr>
          <p:cNvPr id="11" name="TextBox 10"/>
          <p:cNvSpPr txBox="1"/>
          <p:nvPr/>
        </p:nvSpPr>
        <p:spPr>
          <a:xfrm>
            <a:off x="7225655" y="5670475"/>
            <a:ext cx="4819333" cy="707886"/>
          </a:xfrm>
          <a:prstGeom prst="rect">
            <a:avLst/>
          </a:prstGeom>
          <a:noFill/>
        </p:spPr>
        <p:txBody>
          <a:bodyPr wrap="none" rtlCol="0">
            <a:spAutoFit/>
          </a:bodyPr>
          <a:lstStyle/>
          <a:p>
            <a:r>
              <a:rPr lang="pt-BR" sz="2000" dirty="0" smtClean="0"/>
              <a:t>       </a:t>
            </a:r>
            <a:r>
              <a:rPr lang="pt-BR" sz="2000" dirty="0">
                <a:solidFill>
                  <a:srgbClr val="008000"/>
                </a:solidFill>
              </a:rPr>
              <a:t>'Write a simple message</a:t>
            </a:r>
          </a:p>
          <a:p>
            <a:r>
              <a:rPr lang="pt-BR" sz="2000" dirty="0">
                <a:solidFill>
                  <a:prstClr val="black"/>
                </a:solidFill>
              </a:rPr>
              <a:t>        ed.WriteMessage</a:t>
            </a:r>
            <a:r>
              <a:rPr lang="pt-BR" sz="2000" dirty="0" smtClean="0">
                <a:solidFill>
                  <a:prstClr val="black"/>
                </a:solidFill>
              </a:rPr>
              <a:t>(</a:t>
            </a:r>
            <a:r>
              <a:rPr lang="pt-BR" sz="2000" dirty="0" smtClean="0">
                <a:solidFill>
                  <a:srgbClr val="A31515"/>
                </a:solidFill>
              </a:rPr>
              <a:t>“My Hello </a:t>
            </a:r>
            <a:r>
              <a:rPr lang="pt-BR" sz="2000" dirty="0">
                <a:solidFill>
                  <a:srgbClr val="A31515"/>
                </a:solidFill>
              </a:rPr>
              <a:t>World"</a:t>
            </a:r>
            <a:r>
              <a:rPr lang="pt-BR" sz="2000" dirty="0">
                <a:solidFill>
                  <a:prstClr val="black"/>
                </a:solidFill>
              </a:rPr>
              <a:t>)</a:t>
            </a:r>
            <a:endParaRPr lang="pt-BR" sz="2000" dirty="0"/>
          </a:p>
        </p:txBody>
      </p:sp>
    </p:spTree>
    <p:extLst>
      <p:ext uri="{BB962C8B-B14F-4D97-AF65-F5344CB8AC3E}">
        <p14:creationId xmlns:p14="http://schemas.microsoft.com/office/powerpoint/2010/main" xmlns="" val="32702738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15"/>
                                        </p:tgtEl>
                                        <p:attrNameLst>
                                          <p:attrName>style.visibility</p:attrName>
                                        </p:attrNameLst>
                                      </p:cBhvr>
                                      <p:to>
                                        <p:strVal val="hidden"/>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childTnLst>
                                </p:cTn>
                              </p:par>
                            </p:childTnLst>
                          </p:cTn>
                        </p:par>
                        <p:par>
                          <p:cTn id="31" fill="hold">
                            <p:stCondLst>
                              <p:cond delay="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500"/>
                            </p:stCondLst>
                            <p:childTnLst>
                              <p:par>
                                <p:cTn id="36" presetID="22" presetClass="entr" presetSubtype="1"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wipe(up)">
                                      <p:cBhvr>
                                        <p:cTn id="38" dur="500"/>
                                        <p:tgtEl>
                                          <p:spTgt spid="18"/>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grpId="1" nodeType="clickEffect">
                                  <p:stCondLst>
                                    <p:cond delay="0"/>
                                  </p:stCondLst>
                                  <p:childTnLst>
                                    <p:set>
                                      <p:cBhvr>
                                        <p:cTn id="42" dur="1" fill="hold">
                                          <p:stCondLst>
                                            <p:cond delay="0"/>
                                          </p:stCondLst>
                                        </p:cTn>
                                        <p:tgtEl>
                                          <p:spTgt spid="18"/>
                                        </p:tgtEl>
                                        <p:attrNameLst>
                                          <p:attrName>style.visibility</p:attrName>
                                        </p:attrNameLst>
                                      </p:cBhvr>
                                      <p:to>
                                        <p:strVal val="hidden"/>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3">
                                            <p:txEl>
                                              <p:pRg st="4" end="4"/>
                                            </p:txEl>
                                          </p:spTgt>
                                        </p:tgtEl>
                                        <p:attrNameLst>
                                          <p:attrName>style.visibility</p:attrName>
                                        </p:attrNameLst>
                                      </p:cBhvr>
                                      <p:to>
                                        <p:strVal val="visible"/>
                                      </p:to>
                                    </p:set>
                                  </p:childTnLst>
                                </p:cTn>
                              </p:par>
                            </p:childTnLst>
                          </p:cTn>
                        </p:par>
                        <p:par>
                          <p:cTn id="46" fill="hold">
                            <p:stCondLst>
                              <p:cond delay="0"/>
                            </p:stCondLst>
                            <p:childTnLst>
                              <p:par>
                                <p:cTn id="47" presetID="22" presetClass="entr" presetSubtype="8"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wipe(left)">
                                      <p:cBhvr>
                                        <p:cTn id="49" dur="500"/>
                                        <p:tgtEl>
                                          <p:spTgt spid="9"/>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left)">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xit" presetSubtype="0" fill="hold" grpId="1" nodeType="clickEffect">
                                  <p:stCondLst>
                                    <p:cond delay="0"/>
                                  </p:stCondLst>
                                  <p:childTnLst>
                                    <p:set>
                                      <p:cBhvr>
                                        <p:cTn id="57" dur="1" fill="hold">
                                          <p:stCondLst>
                                            <p:cond delay="0"/>
                                          </p:stCondLst>
                                        </p:cTn>
                                        <p:tgtEl>
                                          <p:spTgt spid="19"/>
                                        </p:tgtEl>
                                        <p:attrNameLst>
                                          <p:attrName>style.visibility</p:attrName>
                                        </p:attrNameLst>
                                      </p:cBhvr>
                                      <p:to>
                                        <p:strVal val="hidden"/>
                                      </p:to>
                                    </p:set>
                                  </p:childTnLst>
                                </p:cTn>
                              </p:par>
                            </p:childTnLst>
                          </p:cTn>
                        </p:par>
                        <p:par>
                          <p:cTn id="58" fill="hold">
                            <p:stCondLst>
                              <p:cond delay="0"/>
                            </p:stCondLst>
                            <p:childTnLst>
                              <p:par>
                                <p:cTn id="59" presetID="1" presetClass="entr" presetSubtype="0" fill="hold" grpId="0" nodeType="after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childTnLst>
                                </p:cTn>
                              </p:par>
                            </p:childTnLst>
                          </p:cTn>
                        </p:par>
                        <p:par>
                          <p:cTn id="61" fill="hold">
                            <p:stCondLst>
                              <p:cond delay="0"/>
                            </p:stCondLst>
                            <p:childTnLst>
                              <p:par>
                                <p:cTn id="62" presetID="22" presetClass="entr" presetSubtype="8"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wipe(left)">
                                      <p:cBhvr>
                                        <p:cTn id="64" dur="500"/>
                                        <p:tgtEl>
                                          <p:spTgt spid="10"/>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childTnLst>
                                    <p:set>
                                      <p:cBhvr>
                                        <p:cTn id="72" dur="1" fill="hold">
                                          <p:stCondLst>
                                            <p:cond delay="0"/>
                                          </p:stCondLst>
                                        </p:cTn>
                                        <p:tgtEl>
                                          <p:spTgt spid="20"/>
                                        </p:tgtEl>
                                        <p:attrNameLst>
                                          <p:attrName>style.visibility</p:attrName>
                                        </p:attrNameLst>
                                      </p:cBhvr>
                                      <p:to>
                                        <p:strVal val="hidden"/>
                                      </p:to>
                                    </p:set>
                                  </p:childTnLst>
                                </p:cTn>
                              </p:par>
                            </p:childTnLst>
                          </p:cTn>
                        </p:par>
                        <p:par>
                          <p:cTn id="73" fill="hold">
                            <p:stCondLst>
                              <p:cond delay="0"/>
                            </p:stCondLst>
                            <p:childTnLst>
                              <p:par>
                                <p:cTn id="74" presetID="1" presetClass="entr" presetSubtype="0" fill="hold" grpId="0" nodeType="afterEffect">
                                  <p:stCondLst>
                                    <p:cond delay="0"/>
                                  </p:stCondLst>
                                  <p:childTnLst>
                                    <p:set>
                                      <p:cBhvr>
                                        <p:cTn id="75" dur="1" fill="hold">
                                          <p:stCondLst>
                                            <p:cond delay="0"/>
                                          </p:stCondLst>
                                        </p:cTn>
                                        <p:tgtEl>
                                          <p:spTgt spid="3">
                                            <p:txEl>
                                              <p:pRg st="8" end="8"/>
                                            </p:txEl>
                                          </p:spTgt>
                                        </p:tgtEl>
                                        <p:attrNameLst>
                                          <p:attrName>style.visibility</p:attrName>
                                        </p:attrNameLst>
                                      </p:cBhvr>
                                      <p:to>
                                        <p:strVal val="visible"/>
                                      </p:to>
                                    </p:set>
                                  </p:childTnLst>
                                </p:cTn>
                              </p:par>
                            </p:childTnLst>
                          </p:cTn>
                        </p:par>
                        <p:par>
                          <p:cTn id="76" fill="hold">
                            <p:stCondLst>
                              <p:cond delay="0"/>
                            </p:stCondLst>
                            <p:childTnLst>
                              <p:par>
                                <p:cTn id="77" presetID="22" presetClass="entr" presetSubtype="8"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childTnLst>
                          </p:cTn>
                        </p:par>
                        <p:par>
                          <p:cTn id="80" fill="hold">
                            <p:stCondLst>
                              <p:cond delay="5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xit" presetSubtype="0" fill="hold" grpId="1" nodeType="clickEffect">
                                  <p:stCondLst>
                                    <p:cond delay="0"/>
                                  </p:stCondLst>
                                  <p:childTnLst>
                                    <p:set>
                                      <p:cBhvr>
                                        <p:cTn id="87" dur="1" fill="hold">
                                          <p:stCondLst>
                                            <p:cond delay="0"/>
                                          </p:stCondLst>
                                        </p:cTn>
                                        <p:tgtEl>
                                          <p:spTgt spid="21"/>
                                        </p:tgtEl>
                                        <p:attrNameLst>
                                          <p:attrName>style.visibility</p:attrName>
                                        </p:attrNameLst>
                                      </p:cBhvr>
                                      <p:to>
                                        <p:strVal val="hidden"/>
                                      </p:to>
                                    </p:set>
                                  </p:childTnLst>
                                </p:cTn>
                              </p:par>
                            </p:childTnLst>
                          </p:cTn>
                        </p:par>
                        <p:par>
                          <p:cTn id="88" fill="hold">
                            <p:stCondLst>
                              <p:cond delay="0"/>
                            </p:stCondLst>
                            <p:childTnLst>
                              <p:par>
                                <p:cTn id="89" presetID="1" presetClass="entr" presetSubtype="0"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childTnLst>
                                </p:cTn>
                              </p:par>
                            </p:childTnLst>
                          </p:cTn>
                        </p:par>
                        <p:par>
                          <p:cTn id="91" fill="hold">
                            <p:stCondLst>
                              <p:cond delay="0"/>
                            </p:stCondLst>
                            <p:childTnLst>
                              <p:par>
                                <p:cTn id="92" presetID="1" presetClass="entr" presetSubtype="0"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 grpId="0" uiExpand="1" build="p"/>
      <p:bldP spid="16" grpId="0"/>
      <p:bldP spid="15" grpId="0" uiExpand="1" animBg="1"/>
      <p:bldP spid="15" grpId="1" uiExpand="1" animBg="1"/>
      <p:bldP spid="18" grpId="0" uiExpand="1" animBg="1"/>
      <p:bldP spid="18" grpId="1" uiExpand="1" animBg="1"/>
      <p:bldP spid="19" grpId="0" uiExpand="1" animBg="1"/>
      <p:bldP spid="19" grpId="1" uiExpand="1" animBg="1"/>
      <p:bldP spid="20" grpId="0" uiExpand="1" animBg="1"/>
      <p:bldP spid="20" grpId="1" uiExpand="1" animBg="1"/>
      <p:bldP spid="21" grpId="0" animBg="1"/>
      <p:bldP spid="21" grpId="1" animBg="1"/>
      <p:bldP spid="4" grpId="0"/>
      <p:bldP spid="5" grpId="0"/>
      <p:bldP spid="6" grpId="0"/>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3663767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0" end="0"/>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Hello World</a:t>
            </a:r>
            <a:endParaRPr lang="pt-BR" dirty="0"/>
          </a:p>
        </p:txBody>
      </p:sp>
      <p:sp>
        <p:nvSpPr>
          <p:cNvPr id="4" name="Content Placeholder 3"/>
          <p:cNvSpPr>
            <a:spLocks noGrp="1"/>
          </p:cNvSpPr>
          <p:nvPr>
            <p:ph idx="1"/>
          </p:nvPr>
        </p:nvSpPr>
        <p:spPr/>
        <p:txBody>
          <a:bodyPr/>
          <a:lstStyle/>
          <a:p>
            <a:endParaRPr lang="pt-BR"/>
          </a:p>
        </p:txBody>
      </p:sp>
      <p:pic>
        <p:nvPicPr>
          <p:cNvPr id="6" name="Picture 4" descr="MCj01051700000[1]"/>
          <p:cNvPicPr>
            <a:picLocks noChangeAspect="1" noChangeArrowheads="1"/>
          </p:cNvPicPr>
          <p:nvPr/>
        </p:nvPicPr>
        <p:blipFill>
          <a:blip r:embed="rId2" cstate="print"/>
          <a:srcRect/>
          <a:stretch>
            <a:fillRect/>
          </a:stretch>
        </p:blipFill>
        <p:spPr bwMode="auto">
          <a:xfrm>
            <a:off x="3985295" y="4374331"/>
            <a:ext cx="4835709" cy="2293267"/>
          </a:xfrm>
          <a:prstGeom prst="rect">
            <a:avLst/>
          </a:prstGeom>
          <a:noFill/>
          <a:ln w="9525">
            <a:noFill/>
            <a:miter lim="800000"/>
            <a:headEnd/>
            <a:tailEnd/>
          </a:ln>
        </p:spPr>
      </p:pic>
    </p:spTree>
    <p:extLst>
      <p:ext uri="{BB962C8B-B14F-4D97-AF65-F5344CB8AC3E}">
        <p14:creationId xmlns:p14="http://schemas.microsoft.com/office/powerpoint/2010/main" xmlns="" val="41148480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NETLOAD or Registry Keys</a:t>
            </a:r>
            <a:endParaRPr lang="pt-BR" dirty="0"/>
          </a:p>
        </p:txBody>
      </p:sp>
      <p:sp>
        <p:nvSpPr>
          <p:cNvPr id="6" name="TextBox 5"/>
          <p:cNvSpPr txBox="1"/>
          <p:nvPr/>
        </p:nvSpPr>
        <p:spPr>
          <a:xfrm>
            <a:off x="600918" y="2088042"/>
            <a:ext cx="4097597"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dirty="0" smtClean="0"/>
              <a:t>HKEY_CURRENT_USER</a:t>
            </a:r>
            <a:endParaRPr lang="pt-BR" dirty="0"/>
          </a:p>
        </p:txBody>
      </p:sp>
      <p:sp>
        <p:nvSpPr>
          <p:cNvPr id="7" name="TextBox 6"/>
          <p:cNvSpPr txBox="1"/>
          <p:nvPr/>
        </p:nvSpPr>
        <p:spPr>
          <a:xfrm>
            <a:off x="600919" y="2687949"/>
            <a:ext cx="4097597"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en-US" dirty="0" smtClean="0"/>
              <a:t>HKEY_LOCAL_MACHINE</a:t>
            </a:r>
            <a:endParaRPr lang="pt-BR" dirty="0"/>
          </a:p>
        </p:txBody>
      </p:sp>
      <p:sp>
        <p:nvSpPr>
          <p:cNvPr id="9" name="TextBox 8"/>
          <p:cNvSpPr txBox="1"/>
          <p:nvPr/>
        </p:nvSpPr>
        <p:spPr>
          <a:xfrm>
            <a:off x="1032967" y="3377832"/>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smtClean="0"/>
              <a:t>SOFTWARE</a:t>
            </a:r>
            <a:endParaRPr lang="pt-BR" dirty="0"/>
          </a:p>
        </p:txBody>
      </p:sp>
      <p:sp>
        <p:nvSpPr>
          <p:cNvPr id="10" name="TextBox 9"/>
          <p:cNvSpPr txBox="1"/>
          <p:nvPr/>
        </p:nvSpPr>
        <p:spPr>
          <a:xfrm>
            <a:off x="1573327" y="4284030"/>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smtClean="0"/>
              <a:t>Autodesk</a:t>
            </a:r>
            <a:endParaRPr lang="pt-BR" dirty="0"/>
          </a:p>
        </p:txBody>
      </p:sp>
      <p:sp>
        <p:nvSpPr>
          <p:cNvPr id="11" name="TextBox 10"/>
          <p:cNvSpPr txBox="1"/>
          <p:nvPr/>
        </p:nvSpPr>
        <p:spPr>
          <a:xfrm>
            <a:off x="2077383" y="5190228"/>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smtClean="0"/>
              <a:t>AutoCAD</a:t>
            </a:r>
            <a:endParaRPr lang="pt-BR" dirty="0"/>
          </a:p>
        </p:txBody>
      </p:sp>
      <p:sp>
        <p:nvSpPr>
          <p:cNvPr id="12" name="TextBox 11"/>
          <p:cNvSpPr txBox="1"/>
          <p:nvPr/>
        </p:nvSpPr>
        <p:spPr>
          <a:xfrm>
            <a:off x="2689151" y="6096426"/>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smtClean="0"/>
              <a:t>R18.1</a:t>
            </a:r>
            <a:endParaRPr lang="pt-BR" dirty="0"/>
          </a:p>
        </p:txBody>
      </p:sp>
      <p:sp>
        <p:nvSpPr>
          <p:cNvPr id="13" name="TextBox 12"/>
          <p:cNvSpPr txBox="1"/>
          <p:nvPr/>
        </p:nvSpPr>
        <p:spPr>
          <a:xfrm>
            <a:off x="3193206" y="7002624"/>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ACAD-9001:409</a:t>
            </a:r>
            <a:endParaRPr lang="pt-BR" dirty="0"/>
          </a:p>
        </p:txBody>
      </p:sp>
      <p:sp>
        <p:nvSpPr>
          <p:cNvPr id="14" name="TextBox 13"/>
          <p:cNvSpPr txBox="1"/>
          <p:nvPr/>
        </p:nvSpPr>
        <p:spPr>
          <a:xfrm>
            <a:off x="3805575" y="7908822"/>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Applications</a:t>
            </a:r>
            <a:endParaRPr lang="pt-BR" dirty="0"/>
          </a:p>
        </p:txBody>
      </p:sp>
      <p:sp>
        <p:nvSpPr>
          <p:cNvPr id="15" name="TextBox 14"/>
          <p:cNvSpPr txBox="1"/>
          <p:nvPr/>
        </p:nvSpPr>
        <p:spPr>
          <a:xfrm>
            <a:off x="4349858" y="8815019"/>
            <a:ext cx="27000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err="1" smtClean="0"/>
              <a:t>YourAppName</a:t>
            </a:r>
            <a:endParaRPr lang="pt-BR" dirty="0"/>
          </a:p>
        </p:txBody>
      </p:sp>
      <p:sp>
        <p:nvSpPr>
          <p:cNvPr id="19" name="TextBox 18"/>
          <p:cNvSpPr txBox="1"/>
          <p:nvPr/>
        </p:nvSpPr>
        <p:spPr>
          <a:xfrm>
            <a:off x="4859938" y="4302323"/>
            <a:ext cx="2005677" cy="2092881"/>
          </a:xfrm>
          <a:prstGeom prst="rect">
            <a:avLst/>
          </a:prstGeom>
          <a:noFill/>
        </p:spPr>
        <p:txBody>
          <a:bodyPr wrap="none" rtlCol="0">
            <a:spAutoFit/>
          </a:bodyPr>
          <a:lstStyle/>
          <a:p>
            <a:pPr algn="r"/>
            <a:r>
              <a:rPr lang="en-US" dirty="0" smtClean="0"/>
              <a:t>R17.0: 2007</a:t>
            </a:r>
          </a:p>
          <a:p>
            <a:pPr algn="r"/>
            <a:r>
              <a:rPr lang="en-US" dirty="0" smtClean="0"/>
              <a:t>      .1: 2008</a:t>
            </a:r>
          </a:p>
          <a:p>
            <a:pPr algn="r"/>
            <a:r>
              <a:rPr lang="en-US" dirty="0"/>
              <a:t> </a:t>
            </a:r>
            <a:r>
              <a:rPr lang="en-US" dirty="0" smtClean="0"/>
              <a:t>     .2: 2009</a:t>
            </a:r>
          </a:p>
          <a:p>
            <a:pPr algn="r"/>
            <a:r>
              <a:rPr lang="en-US" dirty="0" smtClean="0"/>
              <a:t>R18.0: 2010</a:t>
            </a:r>
          </a:p>
          <a:p>
            <a:pPr algn="r"/>
            <a:r>
              <a:rPr lang="en-US" dirty="0"/>
              <a:t> </a:t>
            </a:r>
            <a:r>
              <a:rPr lang="en-US" dirty="0" smtClean="0"/>
              <a:t>      .1: 2011</a:t>
            </a:r>
            <a:endParaRPr lang="pt-BR" dirty="0"/>
          </a:p>
        </p:txBody>
      </p:sp>
      <p:sp>
        <p:nvSpPr>
          <p:cNvPr id="20" name="TextBox 19"/>
          <p:cNvSpPr txBox="1"/>
          <p:nvPr/>
        </p:nvSpPr>
        <p:spPr>
          <a:xfrm>
            <a:off x="6145535" y="6650131"/>
            <a:ext cx="2524281" cy="892552"/>
          </a:xfrm>
          <a:prstGeom prst="rect">
            <a:avLst/>
          </a:prstGeom>
          <a:noFill/>
        </p:spPr>
        <p:txBody>
          <a:bodyPr wrap="none" rtlCol="0">
            <a:spAutoFit/>
          </a:bodyPr>
          <a:lstStyle/>
          <a:p>
            <a:r>
              <a:rPr lang="en-US" dirty="0" smtClean="0"/>
              <a:t>X000: Civil3D</a:t>
            </a:r>
          </a:p>
          <a:p>
            <a:r>
              <a:rPr lang="en-US" dirty="0" smtClean="0"/>
              <a:t>X001: AutoCAD</a:t>
            </a:r>
            <a:endParaRPr lang="pt-BR" dirty="0"/>
          </a:p>
        </p:txBody>
      </p:sp>
      <p:sp>
        <p:nvSpPr>
          <p:cNvPr id="21" name="TextBox 20"/>
          <p:cNvSpPr txBox="1"/>
          <p:nvPr/>
        </p:nvSpPr>
        <p:spPr>
          <a:xfrm>
            <a:off x="8737823" y="6202405"/>
            <a:ext cx="2637260" cy="1292662"/>
          </a:xfrm>
          <a:prstGeom prst="rect">
            <a:avLst/>
          </a:prstGeom>
          <a:noFill/>
        </p:spPr>
        <p:txBody>
          <a:bodyPr wrap="none" rtlCol="0">
            <a:spAutoFit/>
          </a:bodyPr>
          <a:lstStyle/>
          <a:p>
            <a:r>
              <a:rPr lang="en-US" dirty="0" smtClean="0"/>
              <a:t>409: English</a:t>
            </a:r>
          </a:p>
          <a:p>
            <a:r>
              <a:rPr lang="en-US" dirty="0" smtClean="0"/>
              <a:t>416: Portuguese</a:t>
            </a:r>
          </a:p>
          <a:p>
            <a:r>
              <a:rPr lang="en-US" dirty="0" smtClean="0"/>
              <a:t>040A: Spanish</a:t>
            </a:r>
            <a:endParaRPr lang="pt-BR" dirty="0"/>
          </a:p>
        </p:txBody>
      </p:sp>
      <p:sp>
        <p:nvSpPr>
          <p:cNvPr id="22" name="Rectangle 21"/>
          <p:cNvSpPr/>
          <p:nvPr/>
        </p:nvSpPr>
        <p:spPr>
          <a:xfrm>
            <a:off x="7009631" y="7686699"/>
            <a:ext cx="5976664" cy="1692771"/>
          </a:xfrm>
          <a:prstGeom prst="rect">
            <a:avLst/>
          </a:prstGeom>
        </p:spPr>
        <p:txBody>
          <a:bodyPr wrap="square">
            <a:spAutoFit/>
          </a:bodyPr>
          <a:lstStyle/>
          <a:p>
            <a:r>
              <a:rPr lang="pt-BR" dirty="0"/>
              <a:t>"DESCRIPTION"="Custom App Name"</a:t>
            </a:r>
          </a:p>
          <a:p>
            <a:r>
              <a:rPr lang="pt-BR" dirty="0"/>
              <a:t>"LOADER"="C:\\folder\\appName.dll"</a:t>
            </a:r>
          </a:p>
          <a:p>
            <a:r>
              <a:rPr lang="pt-BR" dirty="0"/>
              <a:t>"LOADCTRLS"=dword:0000000e</a:t>
            </a:r>
          </a:p>
          <a:p>
            <a:r>
              <a:rPr lang="pt-BR" dirty="0"/>
              <a:t>"MANAGED"=dword:00000001</a:t>
            </a:r>
          </a:p>
        </p:txBody>
      </p:sp>
      <p:sp>
        <p:nvSpPr>
          <p:cNvPr id="28" name="TextBox 27"/>
          <p:cNvSpPr txBox="1"/>
          <p:nvPr/>
        </p:nvSpPr>
        <p:spPr>
          <a:xfrm>
            <a:off x="4777383" y="2070075"/>
            <a:ext cx="2020105" cy="492443"/>
          </a:xfrm>
          <a:prstGeom prst="rect">
            <a:avLst/>
          </a:prstGeom>
          <a:noFill/>
        </p:spPr>
        <p:txBody>
          <a:bodyPr wrap="none" rtlCol="0">
            <a:spAutoFit/>
          </a:bodyPr>
          <a:lstStyle/>
          <a:p>
            <a:r>
              <a:rPr lang="en-US" dirty="0" smtClean="0"/>
              <a:t>For all users</a:t>
            </a:r>
          </a:p>
        </p:txBody>
      </p:sp>
      <p:sp>
        <p:nvSpPr>
          <p:cNvPr id="29" name="Rectangle 28"/>
          <p:cNvSpPr/>
          <p:nvPr/>
        </p:nvSpPr>
        <p:spPr>
          <a:xfrm>
            <a:off x="4777383" y="2697316"/>
            <a:ext cx="3616696" cy="492443"/>
          </a:xfrm>
          <a:prstGeom prst="rect">
            <a:avLst/>
          </a:prstGeom>
        </p:spPr>
        <p:txBody>
          <a:bodyPr wrap="none">
            <a:spAutoFit/>
          </a:bodyPr>
          <a:lstStyle/>
          <a:p>
            <a:r>
              <a:rPr lang="en-US" dirty="0"/>
              <a:t>For a specific user only</a:t>
            </a:r>
            <a:endParaRPr lang="pt-BR" dirty="0"/>
          </a:p>
        </p:txBody>
      </p:sp>
    </p:spTree>
    <p:extLst>
      <p:ext uri="{BB962C8B-B14F-4D97-AF65-F5344CB8AC3E}">
        <p14:creationId xmlns:p14="http://schemas.microsoft.com/office/powerpoint/2010/main" xmlns="" val="42195307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500"/>
                            </p:stCondLst>
                            <p:childTnLst>
                              <p:par>
                                <p:cTn id="36" presetID="1" presetClass="entr" presetSubtype="0" fill="hold" grpId="0" nodeType="afterEffect">
                                  <p:stCondLst>
                                    <p:cond delay="0"/>
                                  </p:stCondLst>
                                  <p:childTnLst>
                                    <p:set>
                                      <p:cBhvr>
                                        <p:cTn id="37" dur="1" fill="hold">
                                          <p:stCondLst>
                                            <p:cond delay="0"/>
                                          </p:stCondLst>
                                        </p:cTn>
                                        <p:tgtEl>
                                          <p:spTgt spid="1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500"/>
                            </p:stCondLst>
                            <p:childTnLst>
                              <p:par>
                                <p:cTn id="44" presetID="10" presetClass="entr" presetSubtype="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par>
                          <p:cTn id="61" fill="hold">
                            <p:stCondLst>
                              <p:cond delay="500"/>
                            </p:stCondLst>
                            <p:childTnLst>
                              <p:par>
                                <p:cTn id="62" presetID="1"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animBg="1"/>
      <p:bldP spid="11" grpId="0" animBg="1"/>
      <p:bldP spid="12" grpId="0" animBg="1"/>
      <p:bldP spid="13" grpId="0" animBg="1"/>
      <p:bldP spid="14" grpId="0" animBg="1"/>
      <p:bldP spid="15" grpId="0" animBg="1"/>
      <p:bldP spid="19" grpId="0"/>
      <p:bldP spid="20" grpId="0"/>
      <p:bldP spid="21" grpId="0"/>
      <p:bldP spid="22" grpId="0"/>
      <p:bldP spid="28" grpId="0"/>
      <p:bldP spid="2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 ARX Wizards</a:t>
            </a:r>
            <a:endParaRPr lang="pt-BR" dirty="0"/>
          </a:p>
        </p:txBody>
      </p:sp>
      <p:sp>
        <p:nvSpPr>
          <p:cNvPr id="3" name="Content Placeholder 2"/>
          <p:cNvSpPr>
            <a:spLocks noGrp="1"/>
          </p:cNvSpPr>
          <p:nvPr>
            <p:ph idx="1"/>
          </p:nvPr>
        </p:nvSpPr>
        <p:spPr/>
        <p:txBody>
          <a:bodyPr/>
          <a:lstStyle/>
          <a:p>
            <a:r>
              <a:rPr lang="en-US" dirty="0" smtClean="0"/>
              <a:t>Add-In</a:t>
            </a:r>
          </a:p>
          <a:p>
            <a:pPr lvl="1"/>
            <a:r>
              <a:rPr lang="en-US" dirty="0" smtClean="0"/>
              <a:t>&lt;&lt;</a:t>
            </a:r>
            <a:r>
              <a:rPr lang="en-US" dirty="0" err="1" smtClean="0"/>
              <a:t>ObjectARX</a:t>
            </a:r>
            <a:r>
              <a:rPr lang="en-US" dirty="0" smtClean="0"/>
              <a:t> SDK </a:t>
            </a:r>
            <a:r>
              <a:rPr lang="en-US" dirty="0"/>
              <a:t>folder</a:t>
            </a:r>
            <a:r>
              <a:rPr lang="en-US" dirty="0" smtClean="0"/>
              <a:t>&gt;&gt;\</a:t>
            </a:r>
            <a:r>
              <a:rPr lang="en-US" dirty="0" err="1" smtClean="0"/>
              <a:t>utils</a:t>
            </a:r>
            <a:r>
              <a:rPr lang="en-US" dirty="0" smtClean="0"/>
              <a:t>\</a:t>
            </a:r>
            <a:r>
              <a:rPr lang="en-US" dirty="0" err="1" smtClean="0"/>
              <a:t>ObjARXWiz</a:t>
            </a:r>
            <a:r>
              <a:rPr lang="en-US" dirty="0" smtClean="0"/>
              <a:t>\ArxWizards.msi</a:t>
            </a:r>
          </a:p>
          <a:p>
            <a:endParaRPr lang="en-US" dirty="0" smtClean="0"/>
          </a:p>
          <a:p>
            <a:r>
              <a:rPr lang="en-US" dirty="0"/>
              <a:t>Templates for a VB.NET or C# application</a:t>
            </a:r>
          </a:p>
          <a:p>
            <a:endParaRPr lang="en-US" dirty="0"/>
          </a:p>
          <a:p>
            <a:r>
              <a:rPr lang="en-US" dirty="0" smtClean="0"/>
              <a:t>Up-to-date version at the blog</a:t>
            </a:r>
          </a:p>
          <a:p>
            <a:pPr lvl="1"/>
            <a:r>
              <a:rPr lang="en-US" dirty="0">
                <a:hlinkClick r:id="rId2"/>
              </a:rPr>
              <a:t>http://</a:t>
            </a:r>
            <a:r>
              <a:rPr lang="en-US" dirty="0" smtClean="0">
                <a:hlinkClick r:id="rId2"/>
              </a:rPr>
              <a:t>blogs.autodesk.com/through-the-interface</a:t>
            </a:r>
            <a:endParaRPr lang="en-US" dirty="0" smtClean="0"/>
          </a:p>
          <a:p>
            <a:pPr marL="284080" lvl="1" indent="0">
              <a:buNone/>
            </a:pPr>
            <a:endParaRPr lang="pt-BR" dirty="0"/>
          </a:p>
        </p:txBody>
      </p:sp>
    </p:spTree>
    <p:extLst>
      <p:ext uri="{BB962C8B-B14F-4D97-AF65-F5344CB8AC3E}">
        <p14:creationId xmlns:p14="http://schemas.microsoft.com/office/powerpoint/2010/main" xmlns="" val="18939033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pPr eaLnBrk="1" hangingPunct="1"/>
            <a:r>
              <a:rPr lang="en-US" smtClean="0"/>
              <a:t>.NET Debugging Tools</a:t>
            </a:r>
          </a:p>
        </p:txBody>
      </p:sp>
      <p:sp>
        <p:nvSpPr>
          <p:cNvPr id="34820" name="Rectangle 3"/>
          <p:cNvSpPr>
            <a:spLocks noGrp="1" noChangeArrowheads="1"/>
          </p:cNvSpPr>
          <p:nvPr>
            <p:ph idx="1"/>
          </p:nvPr>
        </p:nvSpPr>
        <p:spPr/>
        <p:txBody>
          <a:bodyPr/>
          <a:lstStyle/>
          <a:p>
            <a:pPr lvl="1" eaLnBrk="1" hangingPunct="1"/>
            <a:r>
              <a:rPr lang="en-US" sz="3000" dirty="0"/>
              <a:t>Reflector</a:t>
            </a:r>
          </a:p>
          <a:p>
            <a:pPr lvl="2" eaLnBrk="1" hangingPunct="1"/>
            <a:r>
              <a:rPr lang="en-US" dirty="0" smtClean="0"/>
              <a:t>Browse .NET assemblies, disassemble, decompile</a:t>
            </a:r>
          </a:p>
          <a:p>
            <a:pPr lvl="3" eaLnBrk="1" hangingPunct="1"/>
            <a:r>
              <a:rPr lang="en-US" u="sng" dirty="0" smtClean="0">
                <a:solidFill>
                  <a:schemeClr val="tx2"/>
                </a:solidFill>
              </a:rPr>
              <a:t>http://sharptoolbox.madgeek.com</a:t>
            </a:r>
          </a:p>
          <a:p>
            <a:pPr lvl="1" eaLnBrk="1" hangingPunct="1"/>
            <a:r>
              <a:rPr lang="en-US" sz="3000" dirty="0" err="1"/>
              <a:t>Ildasm</a:t>
            </a:r>
            <a:endParaRPr lang="en-US" sz="3000" dirty="0"/>
          </a:p>
          <a:p>
            <a:pPr lvl="2" eaLnBrk="1" hangingPunct="1"/>
            <a:r>
              <a:rPr lang="en-US" dirty="0" smtClean="0"/>
              <a:t>Disassemble .NET assemblies</a:t>
            </a:r>
          </a:p>
          <a:p>
            <a:pPr lvl="3" eaLnBrk="1" hangingPunct="1"/>
            <a:r>
              <a:rPr lang="en-US" dirty="0" smtClean="0"/>
              <a:t>Visual Studio Tools</a:t>
            </a:r>
          </a:p>
          <a:p>
            <a:pPr lvl="1" eaLnBrk="1" hangingPunct="1"/>
            <a:r>
              <a:rPr lang="en-US" sz="3000" dirty="0" err="1"/>
              <a:t>Fuslogv</a:t>
            </a:r>
            <a:endParaRPr lang="en-US" sz="3000" dirty="0"/>
          </a:p>
          <a:p>
            <a:pPr lvl="2" eaLnBrk="1" hangingPunct="1"/>
            <a:r>
              <a:rPr lang="en-US" dirty="0" smtClean="0"/>
              <a:t>Diagnose load time problems</a:t>
            </a:r>
          </a:p>
          <a:p>
            <a:pPr lvl="3" eaLnBrk="1" hangingPunct="1"/>
            <a:r>
              <a:rPr lang="en-US" dirty="0" smtClean="0"/>
              <a:t>Visual Studio Tools</a:t>
            </a:r>
          </a:p>
          <a:p>
            <a:pPr lvl="1" eaLnBrk="1" hangingPunct="1"/>
            <a:r>
              <a:rPr lang="en-US" sz="3000" dirty="0" err="1"/>
              <a:t>FxCop</a:t>
            </a:r>
            <a:endParaRPr lang="en-US" sz="3000" dirty="0"/>
          </a:p>
          <a:p>
            <a:pPr lvl="2" eaLnBrk="1" hangingPunct="1"/>
            <a:r>
              <a:rPr lang="en-US" dirty="0" smtClean="0"/>
              <a:t>Check conformance with Design Guidelines</a:t>
            </a:r>
          </a:p>
          <a:p>
            <a:pPr lvl="3" eaLnBrk="1" hangingPunct="1"/>
            <a:r>
              <a:rPr lang="en-US" u="sng" dirty="0" smtClean="0">
                <a:solidFill>
                  <a:schemeClr val="tx2"/>
                </a:solidFill>
              </a:rPr>
              <a:t>http://www.gotdotnet.com/team/fxcop/</a:t>
            </a:r>
          </a:p>
          <a:p>
            <a:pPr marL="0" indent="0" eaLnBrk="1" hangingPunct="1"/>
            <a:endParaRPr lang="en-US" dirty="0" smtClean="0"/>
          </a:p>
        </p:txBody>
      </p:sp>
    </p:spTree>
    <p:extLst>
      <p:ext uri="{BB962C8B-B14F-4D97-AF65-F5344CB8AC3E}">
        <p14:creationId xmlns:p14="http://schemas.microsoft.com/office/powerpoint/2010/main" xmlns="" val="1426484326"/>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108232080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pPr eaLnBrk="1" hangingPunct="1"/>
            <a:r>
              <a:rPr lang="en-US" smtClean="0"/>
              <a:t>Prompting for User Input</a:t>
            </a:r>
          </a:p>
        </p:txBody>
      </p:sp>
      <p:sp>
        <p:nvSpPr>
          <p:cNvPr id="90115" name="Rectangle 3"/>
          <p:cNvSpPr>
            <a:spLocks noGrp="1" noChangeArrowheads="1"/>
          </p:cNvSpPr>
          <p:nvPr>
            <p:ph idx="1"/>
          </p:nvPr>
        </p:nvSpPr>
        <p:spPr/>
        <p:txBody>
          <a:bodyPr/>
          <a:lstStyle/>
          <a:p>
            <a:pPr eaLnBrk="1" hangingPunct="1"/>
            <a:r>
              <a:rPr lang="en-US" dirty="0" smtClean="0"/>
              <a:t>Use </a:t>
            </a:r>
            <a:r>
              <a:rPr lang="en-US" dirty="0" err="1" smtClean="0"/>
              <a:t>Prompt</a:t>
            </a:r>
            <a:r>
              <a:rPr lang="en-US" b="1" i="1" dirty="0" err="1" smtClean="0"/>
              <a:t>XXX</a:t>
            </a:r>
            <a:r>
              <a:rPr lang="en-US" dirty="0" err="1" smtClean="0"/>
              <a:t>Options</a:t>
            </a:r>
            <a:r>
              <a:rPr lang="en-US" dirty="0" smtClean="0"/>
              <a:t> to set the parameters for prompting</a:t>
            </a:r>
          </a:p>
          <a:p>
            <a:pPr lvl="1" eaLnBrk="1" hangingPunct="1"/>
            <a:r>
              <a:rPr lang="en-US" b="1" i="1" dirty="0" smtClean="0"/>
              <a:t>XXX</a:t>
            </a:r>
            <a:r>
              <a:rPr lang="en-US" dirty="0" smtClean="0"/>
              <a:t> is the value type we want to prompt, Angle, String, Distance</a:t>
            </a:r>
          </a:p>
          <a:p>
            <a:pPr lvl="1" eaLnBrk="1" hangingPunct="1"/>
            <a:r>
              <a:rPr lang="en-US" dirty="0" smtClean="0"/>
              <a:t>Use </a:t>
            </a:r>
            <a:r>
              <a:rPr lang="en-US" b="1" dirty="0" smtClean="0"/>
              <a:t>Message</a:t>
            </a:r>
            <a:r>
              <a:rPr lang="en-US" dirty="0" smtClean="0"/>
              <a:t> and </a:t>
            </a:r>
            <a:r>
              <a:rPr lang="en-US" b="1" dirty="0" smtClean="0"/>
              <a:t>Keywords</a:t>
            </a:r>
            <a:r>
              <a:rPr lang="en-US" dirty="0" smtClean="0"/>
              <a:t> properties</a:t>
            </a:r>
          </a:p>
          <a:p>
            <a:pPr lvl="1" eaLnBrk="1" hangingPunct="1"/>
            <a:r>
              <a:rPr lang="en-US" dirty="0" smtClean="0"/>
              <a:t>Use </a:t>
            </a:r>
            <a:r>
              <a:rPr lang="en-US" dirty="0" err="1" smtClean="0"/>
              <a:t>Allow</a:t>
            </a:r>
            <a:r>
              <a:rPr lang="en-US" b="1" i="1" dirty="0" err="1" smtClean="0"/>
              <a:t>YYY</a:t>
            </a:r>
            <a:r>
              <a:rPr lang="en-US" i="1" dirty="0" smtClean="0"/>
              <a:t> </a:t>
            </a:r>
            <a:r>
              <a:rPr lang="en-US" dirty="0" smtClean="0"/>
              <a:t>to set conditions for prompting.</a:t>
            </a:r>
            <a:r>
              <a:rPr lang="en-US" i="1" dirty="0" smtClean="0"/>
              <a:t> For e.g., </a:t>
            </a:r>
            <a:r>
              <a:rPr lang="en-US" i="1" dirty="0" err="1" smtClean="0"/>
              <a:t>AllowNegative</a:t>
            </a:r>
            <a:endParaRPr lang="en-US" i="1" dirty="0" smtClean="0"/>
          </a:p>
          <a:p>
            <a:pPr lvl="1" eaLnBrk="1" hangingPunct="1"/>
            <a:endParaRPr lang="en-US" i="1" dirty="0" smtClean="0"/>
          </a:p>
          <a:p>
            <a:pPr eaLnBrk="1" hangingPunct="1"/>
            <a:r>
              <a:rPr lang="en-US" dirty="0" smtClean="0"/>
              <a:t>To prompt, use Editor’s </a:t>
            </a:r>
            <a:r>
              <a:rPr lang="en-US" dirty="0" err="1" smtClean="0"/>
              <a:t>Ge</a:t>
            </a:r>
            <a:r>
              <a:rPr lang="en-US" b="1" dirty="0" err="1" smtClean="0"/>
              <a:t>tXXX</a:t>
            </a:r>
            <a:r>
              <a:rPr lang="en-US" dirty="0" smtClean="0"/>
              <a:t> functions</a:t>
            </a:r>
          </a:p>
          <a:p>
            <a:pPr lvl="1" eaLnBrk="1" hangingPunct="1"/>
            <a:r>
              <a:rPr lang="en-US" dirty="0" smtClean="0"/>
              <a:t>Examples - </a:t>
            </a:r>
            <a:r>
              <a:rPr lang="en-US" dirty="0" err="1" smtClean="0"/>
              <a:t>GetAngle</a:t>
            </a:r>
            <a:r>
              <a:rPr lang="en-US" dirty="0" smtClean="0"/>
              <a:t>, </a:t>
            </a:r>
            <a:r>
              <a:rPr lang="en-US" dirty="0" err="1" smtClean="0"/>
              <a:t>GetString</a:t>
            </a:r>
            <a:r>
              <a:rPr lang="en-US" dirty="0" smtClean="0"/>
              <a:t>, </a:t>
            </a:r>
            <a:r>
              <a:rPr lang="en-US" dirty="0" err="1" smtClean="0"/>
              <a:t>GetDistance</a:t>
            </a:r>
            <a:endParaRPr lang="en-US" dirty="0" smtClean="0"/>
          </a:p>
          <a:p>
            <a:pPr lvl="1" eaLnBrk="1" hangingPunct="1"/>
            <a:r>
              <a:rPr lang="en-US" dirty="0" smtClean="0"/>
              <a:t>Pass </a:t>
            </a:r>
            <a:r>
              <a:rPr lang="en-US" dirty="0" err="1" smtClean="0"/>
              <a:t>Prompt</a:t>
            </a:r>
            <a:r>
              <a:rPr lang="en-US" b="1" i="1" dirty="0" err="1" smtClean="0"/>
              <a:t>XXX</a:t>
            </a:r>
            <a:r>
              <a:rPr lang="en-US" dirty="0" err="1" smtClean="0"/>
              <a:t>Options</a:t>
            </a:r>
            <a:r>
              <a:rPr lang="en-US" dirty="0" smtClean="0"/>
              <a:t> into </a:t>
            </a:r>
            <a:r>
              <a:rPr lang="en-US" dirty="0" err="1" smtClean="0"/>
              <a:t>Editor.Get</a:t>
            </a:r>
            <a:r>
              <a:rPr lang="en-US" b="1" i="1" dirty="0" err="1" smtClean="0"/>
              <a:t>XXX</a:t>
            </a:r>
            <a:endParaRPr lang="en-US" b="1" i="1" dirty="0" smtClean="0"/>
          </a:p>
          <a:p>
            <a:pPr lvl="1" eaLnBrk="1" hangingPunct="1"/>
            <a:endParaRPr lang="en-US" i="1" dirty="0" smtClean="0"/>
          </a:p>
          <a:p>
            <a:pPr eaLnBrk="1" hangingPunct="1"/>
            <a:r>
              <a:rPr lang="en-US" dirty="0" smtClean="0"/>
              <a:t>Result of prompting stored in </a:t>
            </a:r>
            <a:r>
              <a:rPr lang="en-US" dirty="0" err="1" smtClean="0"/>
              <a:t>PromptResult</a:t>
            </a:r>
            <a:r>
              <a:rPr lang="en-US" dirty="0" smtClean="0"/>
              <a:t> or derived types </a:t>
            </a:r>
          </a:p>
          <a:p>
            <a:pPr lvl="1" eaLnBrk="1" hangingPunct="1"/>
            <a:r>
              <a:rPr lang="en-US" dirty="0" smtClean="0"/>
              <a:t>Examples – </a:t>
            </a:r>
            <a:r>
              <a:rPr lang="en-US" dirty="0" err="1" smtClean="0"/>
              <a:t>PromptDoubleResult</a:t>
            </a:r>
            <a:r>
              <a:rPr lang="en-US" dirty="0" smtClean="0"/>
              <a:t>, </a:t>
            </a:r>
            <a:r>
              <a:rPr lang="en-US" dirty="0" err="1" smtClean="0"/>
              <a:t>PromptIntegerResult</a:t>
            </a:r>
            <a:r>
              <a:rPr lang="en-US" dirty="0" smtClean="0"/>
              <a:t> etc.</a:t>
            </a:r>
          </a:p>
          <a:p>
            <a:pPr lvl="1" eaLnBrk="1" hangingPunct="1">
              <a:buFont typeface="Wingdings" pitchFamily="2" charset="2"/>
              <a:buNone/>
            </a:pPr>
            <a:endParaRPr lang="en-US" dirty="0" smtClean="0"/>
          </a:p>
        </p:txBody>
      </p:sp>
    </p:spTree>
    <p:extLst>
      <p:ext uri="{BB962C8B-B14F-4D97-AF65-F5344CB8AC3E}">
        <p14:creationId xmlns:p14="http://schemas.microsoft.com/office/powerpoint/2010/main" xmlns="" val="14450101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11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011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011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011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0115">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0115">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0115">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011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Prompt for a point on screen</a:t>
            </a:r>
            <a:endParaRPr lang="pt-BR" dirty="0"/>
          </a:p>
        </p:txBody>
      </p:sp>
      <p:sp>
        <p:nvSpPr>
          <p:cNvPr id="4" name="Espaço Reservado para Conteúdo 3"/>
          <p:cNvSpPr>
            <a:spLocks noGrp="1"/>
          </p:cNvSpPr>
          <p:nvPr>
            <p:ph idx="1"/>
          </p:nvPr>
        </p:nvSpPr>
        <p:spPr/>
        <p:txBody>
          <a:bodyPr/>
          <a:lstStyle/>
          <a:p>
            <a:r>
              <a:rPr lang="pt-BR" dirty="0" smtClean="0"/>
              <a:t>Config the options to select a point on screen </a:t>
            </a:r>
          </a:p>
          <a:p>
            <a:endParaRPr lang="pt-BR" dirty="0" smtClean="0"/>
          </a:p>
          <a:p>
            <a:endParaRPr lang="pt-BR" dirty="0" smtClean="0"/>
          </a:p>
          <a:p>
            <a:r>
              <a:rPr lang="pt-BR" dirty="0" smtClean="0"/>
              <a:t>Ask the user to select the point and store the selection result</a:t>
            </a:r>
          </a:p>
          <a:p>
            <a:endParaRPr lang="pt-BR" dirty="0" smtClean="0"/>
          </a:p>
          <a:p>
            <a:endParaRPr lang="pt-BR" dirty="0" smtClean="0"/>
          </a:p>
          <a:p>
            <a:r>
              <a:rPr lang="pt-BR" dirty="0" smtClean="0"/>
              <a:t>Create a Point3d variable to store the selected point</a:t>
            </a:r>
          </a:p>
          <a:p>
            <a:pPr lvl="1"/>
            <a:r>
              <a:rPr lang="pt-BR" sz="2000" dirty="0" smtClean="0"/>
              <a:t>Requires an additional </a:t>
            </a:r>
            <a:r>
              <a:rPr lang="pt-BR" sz="2000" i="1" dirty="0" smtClean="0"/>
              <a:t>imports</a:t>
            </a:r>
            <a:r>
              <a:rPr lang="pt-BR" sz="2000" dirty="0" smtClean="0"/>
              <a:t> for Point3d: </a:t>
            </a:r>
            <a:r>
              <a:rPr lang="pt-BR" sz="2000" b="1" dirty="0" smtClean="0"/>
              <a:t>Autodesk.AutoCAD.Geometry</a:t>
            </a:r>
          </a:p>
          <a:p>
            <a:endParaRPr lang="pt-BR" dirty="0" smtClean="0"/>
          </a:p>
          <a:p>
            <a:endParaRPr lang="pt-BR" dirty="0" smtClean="0"/>
          </a:p>
          <a:p>
            <a:r>
              <a:rPr lang="pt-BR" dirty="0" smtClean="0"/>
              <a:t>Write the point coordinates (XYZ)</a:t>
            </a:r>
          </a:p>
        </p:txBody>
      </p:sp>
      <p:sp>
        <p:nvSpPr>
          <p:cNvPr id="3" name="TextBox 2"/>
          <p:cNvSpPr txBox="1"/>
          <p:nvPr/>
        </p:nvSpPr>
        <p:spPr>
          <a:xfrm>
            <a:off x="1393007" y="2918576"/>
            <a:ext cx="10451323" cy="523220"/>
          </a:xfrm>
          <a:prstGeom prst="rect">
            <a:avLst/>
          </a:prstGeom>
          <a:noFill/>
        </p:spPr>
        <p:txBody>
          <a:bodyPr wrap="none" rtlCol="0">
            <a:spAutoFit/>
          </a:bodyPr>
          <a:lstStyle/>
          <a:p>
            <a:r>
              <a:rPr lang="en-US" sz="2800" dirty="0">
                <a:solidFill>
                  <a:srgbClr val="0000FF"/>
                </a:solidFill>
              </a:rPr>
              <a:t>Dim</a:t>
            </a:r>
            <a:r>
              <a:rPr lang="en-US" sz="2800" dirty="0">
                <a:solidFill>
                  <a:prstClr val="black"/>
                </a:solidFill>
              </a:rPr>
              <a:t> </a:t>
            </a:r>
            <a:r>
              <a:rPr lang="en-US" sz="2800" dirty="0" err="1">
                <a:solidFill>
                  <a:prstClr val="black"/>
                </a:solidFill>
              </a:rPr>
              <a:t>pointOptions</a:t>
            </a:r>
            <a:r>
              <a:rPr lang="en-US" sz="2800" dirty="0">
                <a:solidFill>
                  <a:prstClr val="black"/>
                </a:solidFill>
              </a:rPr>
              <a:t> </a:t>
            </a:r>
            <a:r>
              <a:rPr lang="en-US" sz="2800" dirty="0">
                <a:solidFill>
                  <a:srgbClr val="0000FF"/>
                </a:solidFill>
              </a:rPr>
              <a:t>As</a:t>
            </a:r>
            <a:r>
              <a:rPr lang="en-US" sz="2800" dirty="0">
                <a:solidFill>
                  <a:prstClr val="black"/>
                </a:solidFill>
              </a:rPr>
              <a:t> </a:t>
            </a:r>
            <a:r>
              <a:rPr lang="en-US" sz="2800" dirty="0">
                <a:solidFill>
                  <a:srgbClr val="0000FF"/>
                </a:solidFill>
              </a:rPr>
              <a:t>New</a:t>
            </a:r>
            <a:r>
              <a:rPr lang="en-US" sz="2800" dirty="0">
                <a:solidFill>
                  <a:prstClr val="black"/>
                </a:solidFill>
              </a:rPr>
              <a:t> </a:t>
            </a:r>
            <a:r>
              <a:rPr lang="en-US" sz="2800" dirty="0" err="1">
                <a:solidFill>
                  <a:prstClr val="black"/>
                </a:solidFill>
              </a:rPr>
              <a:t>PromptPointOptions</a:t>
            </a:r>
            <a:r>
              <a:rPr lang="en-US" sz="2800" dirty="0">
                <a:solidFill>
                  <a:prstClr val="black"/>
                </a:solidFill>
              </a:rPr>
              <a:t>(</a:t>
            </a:r>
            <a:r>
              <a:rPr lang="en-US" sz="2800" dirty="0">
                <a:solidFill>
                  <a:srgbClr val="A31515"/>
                </a:solidFill>
              </a:rPr>
              <a:t>"Select a point: "</a:t>
            </a:r>
            <a:r>
              <a:rPr lang="en-US" sz="2800" dirty="0">
                <a:solidFill>
                  <a:prstClr val="black"/>
                </a:solidFill>
              </a:rPr>
              <a:t>)</a:t>
            </a:r>
            <a:endParaRPr lang="pt-BR" dirty="0"/>
          </a:p>
        </p:txBody>
      </p:sp>
      <p:sp>
        <p:nvSpPr>
          <p:cNvPr id="5" name="TextBox 4"/>
          <p:cNvSpPr txBox="1"/>
          <p:nvPr/>
        </p:nvSpPr>
        <p:spPr>
          <a:xfrm>
            <a:off x="1393007" y="4590355"/>
            <a:ext cx="10885737" cy="523220"/>
          </a:xfrm>
          <a:prstGeom prst="rect">
            <a:avLst/>
          </a:prstGeom>
          <a:noFill/>
        </p:spPr>
        <p:txBody>
          <a:bodyPr wrap="none" rtlCol="0">
            <a:spAutoFit/>
          </a:bodyPr>
          <a:lstStyle/>
          <a:p>
            <a:r>
              <a:rPr lang="pt-BR" sz="2800" dirty="0">
                <a:solidFill>
                  <a:srgbClr val="0000FF"/>
                </a:solidFill>
              </a:rPr>
              <a:t>Dim</a:t>
            </a:r>
            <a:r>
              <a:rPr lang="pt-BR" sz="2800" dirty="0">
                <a:solidFill>
                  <a:prstClr val="black"/>
                </a:solidFill>
              </a:rPr>
              <a:t> pointResult </a:t>
            </a:r>
            <a:r>
              <a:rPr lang="pt-BR" sz="2800" dirty="0">
                <a:solidFill>
                  <a:srgbClr val="0000FF"/>
                </a:solidFill>
              </a:rPr>
              <a:t>As</a:t>
            </a:r>
            <a:r>
              <a:rPr lang="pt-BR" sz="2800" dirty="0">
                <a:solidFill>
                  <a:prstClr val="black"/>
                </a:solidFill>
              </a:rPr>
              <a:t> </a:t>
            </a:r>
            <a:r>
              <a:rPr lang="pt-BR" sz="2800" dirty="0" smtClean="0">
                <a:solidFill>
                  <a:prstClr val="black"/>
                </a:solidFill>
              </a:rPr>
              <a:t>PromptPointResult </a:t>
            </a:r>
            <a:r>
              <a:rPr lang="pt-BR" sz="2800" dirty="0">
                <a:solidFill>
                  <a:prstClr val="black"/>
                </a:solidFill>
              </a:rPr>
              <a:t>= ed.GetPoint(pointOptions)</a:t>
            </a:r>
            <a:endParaRPr lang="pt-BR" dirty="0"/>
          </a:p>
        </p:txBody>
      </p:sp>
      <p:sp>
        <p:nvSpPr>
          <p:cNvPr id="6" name="TextBox 5"/>
          <p:cNvSpPr txBox="1"/>
          <p:nvPr/>
        </p:nvSpPr>
        <p:spPr>
          <a:xfrm>
            <a:off x="1393007" y="6480808"/>
            <a:ext cx="8101898" cy="523220"/>
          </a:xfrm>
          <a:prstGeom prst="rect">
            <a:avLst/>
          </a:prstGeom>
          <a:noFill/>
        </p:spPr>
        <p:txBody>
          <a:bodyPr wrap="none" rtlCol="0">
            <a:spAutoFit/>
          </a:bodyPr>
          <a:lstStyle/>
          <a:p>
            <a:r>
              <a:rPr lang="pt-BR" sz="2800" dirty="0">
                <a:solidFill>
                  <a:srgbClr val="0000FF"/>
                </a:solidFill>
              </a:rPr>
              <a:t>Dim</a:t>
            </a:r>
            <a:r>
              <a:rPr lang="pt-BR" sz="2800" dirty="0">
                <a:solidFill>
                  <a:prstClr val="black"/>
                </a:solidFill>
              </a:rPr>
              <a:t> selectedPoint </a:t>
            </a:r>
            <a:r>
              <a:rPr lang="pt-BR" sz="2800" dirty="0">
                <a:solidFill>
                  <a:srgbClr val="0000FF"/>
                </a:solidFill>
              </a:rPr>
              <a:t>As</a:t>
            </a:r>
            <a:r>
              <a:rPr lang="pt-BR" sz="2800" dirty="0">
                <a:solidFill>
                  <a:prstClr val="black"/>
                </a:solidFill>
              </a:rPr>
              <a:t> Point3d = pointResult.Value</a:t>
            </a:r>
            <a:endParaRPr lang="pt-BR" dirty="0"/>
          </a:p>
        </p:txBody>
      </p:sp>
      <p:sp>
        <p:nvSpPr>
          <p:cNvPr id="7" name="TextBox 6"/>
          <p:cNvSpPr txBox="1"/>
          <p:nvPr/>
        </p:nvSpPr>
        <p:spPr>
          <a:xfrm>
            <a:off x="1393007" y="8154806"/>
            <a:ext cx="7036093" cy="523220"/>
          </a:xfrm>
          <a:prstGeom prst="rect">
            <a:avLst/>
          </a:prstGeom>
          <a:noFill/>
        </p:spPr>
        <p:txBody>
          <a:bodyPr wrap="none" rtlCol="0">
            <a:spAutoFit/>
          </a:bodyPr>
          <a:lstStyle/>
          <a:p>
            <a:r>
              <a:rPr lang="pt-BR" sz="2800" dirty="0"/>
              <a:t>ed.WriteMessage(selectedPoint.ToString())</a:t>
            </a:r>
            <a:endParaRPr lang="pt-BR" dirty="0"/>
          </a:p>
        </p:txBody>
      </p:sp>
    </p:spTree>
    <p:extLst>
      <p:ext uri="{BB962C8B-B14F-4D97-AF65-F5344CB8AC3E}">
        <p14:creationId xmlns:p14="http://schemas.microsoft.com/office/powerpoint/2010/main" xmlns="" val="412624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left)">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3" grpId="0"/>
      <p:bldP spid="5" grpId="0"/>
      <p:bldP spid="6" grpId="0"/>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2"/>
          <p:cNvSpPr>
            <a:spLocks noGrp="1" noChangeArrowheads="1"/>
          </p:cNvSpPr>
          <p:nvPr>
            <p:ph type="title"/>
          </p:nvPr>
        </p:nvSpPr>
        <p:spPr/>
        <p:txBody>
          <a:bodyPr/>
          <a:lstStyle/>
          <a:p>
            <a:pPr eaLnBrk="1" hangingPunct="1"/>
            <a:r>
              <a:rPr lang="en-US" dirty="0" smtClean="0"/>
              <a:t>More User Interaction</a:t>
            </a:r>
          </a:p>
        </p:txBody>
      </p:sp>
      <p:sp>
        <p:nvSpPr>
          <p:cNvPr id="158723" name="Rectangle 3"/>
          <p:cNvSpPr>
            <a:spLocks noGrp="1" noChangeArrowheads="1"/>
          </p:cNvSpPr>
          <p:nvPr>
            <p:ph idx="1"/>
          </p:nvPr>
        </p:nvSpPr>
        <p:spPr/>
        <p:txBody>
          <a:bodyPr/>
          <a:lstStyle/>
          <a:p>
            <a:pPr eaLnBrk="1" hangingPunct="1"/>
            <a:r>
              <a:rPr lang="en-US" dirty="0" smtClean="0"/>
              <a:t> </a:t>
            </a:r>
            <a:r>
              <a:rPr lang="en-US" dirty="0" err="1" smtClean="0"/>
              <a:t>Prompts</a:t>
            </a:r>
            <a:r>
              <a:rPr lang="en-US" b="1" dirty="0" err="1" smtClean="0"/>
              <a:t>XXX</a:t>
            </a:r>
            <a:r>
              <a:rPr lang="en-US" dirty="0" err="1" smtClean="0"/>
              <a:t>Options</a:t>
            </a:r>
            <a:r>
              <a:rPr lang="en-US" dirty="0" smtClean="0"/>
              <a:t> is used to control prompting such as</a:t>
            </a:r>
          </a:p>
          <a:p>
            <a:pPr eaLnBrk="1" hangingPunct="1"/>
            <a:endParaRPr lang="en-US" dirty="0" smtClean="0"/>
          </a:p>
          <a:p>
            <a:pPr eaLnBrk="1" hangingPunct="1"/>
            <a:r>
              <a:rPr lang="en-US" dirty="0" smtClean="0"/>
              <a:t>Set the</a:t>
            </a:r>
            <a:r>
              <a:rPr lang="en-US" i="1" dirty="0" smtClean="0">
                <a:solidFill>
                  <a:schemeClr val="accent5"/>
                </a:solidFill>
              </a:rPr>
              <a:t> Message</a:t>
            </a:r>
            <a:r>
              <a:rPr lang="en-US" dirty="0" smtClean="0">
                <a:solidFill>
                  <a:schemeClr val="accent5"/>
                </a:solidFill>
              </a:rPr>
              <a:t> </a:t>
            </a:r>
          </a:p>
          <a:p>
            <a:pPr lvl="1" eaLnBrk="1" hangingPunct="1"/>
            <a:r>
              <a:rPr lang="en-US" dirty="0" smtClean="0">
                <a:solidFill>
                  <a:srgbClr val="FF0000"/>
                </a:solidFill>
              </a:rPr>
              <a:t>Enter Number of Sides: </a:t>
            </a:r>
          </a:p>
          <a:p>
            <a:pPr eaLnBrk="1" hangingPunct="1"/>
            <a:r>
              <a:rPr lang="en-US" dirty="0" smtClean="0"/>
              <a:t>Set</a:t>
            </a:r>
            <a:r>
              <a:rPr lang="en-US" i="1" dirty="0" smtClean="0">
                <a:solidFill>
                  <a:srgbClr val="0000CC"/>
                </a:solidFill>
              </a:rPr>
              <a:t> </a:t>
            </a:r>
            <a:r>
              <a:rPr lang="en-US" i="1" dirty="0" smtClean="0">
                <a:solidFill>
                  <a:schemeClr val="accent5"/>
                </a:solidFill>
              </a:rPr>
              <a:t>Keywords</a:t>
            </a:r>
          </a:p>
          <a:p>
            <a:pPr lvl="1" eaLnBrk="1" hangingPunct="1"/>
            <a:r>
              <a:rPr lang="en-US" dirty="0" smtClean="0"/>
              <a:t>Enter Number of Sides [</a:t>
            </a:r>
            <a:r>
              <a:rPr lang="en-US" dirty="0" smtClean="0">
                <a:solidFill>
                  <a:srgbClr val="FF0000"/>
                </a:solidFill>
              </a:rPr>
              <a:t>T</a:t>
            </a:r>
            <a:r>
              <a:rPr lang="en-US" dirty="0" smtClean="0"/>
              <a:t>riangle/</a:t>
            </a:r>
            <a:r>
              <a:rPr lang="en-US" dirty="0" smtClean="0">
                <a:solidFill>
                  <a:srgbClr val="FF0000"/>
                </a:solidFill>
              </a:rPr>
              <a:t>S</a:t>
            </a:r>
            <a:r>
              <a:rPr lang="en-US" dirty="0" smtClean="0"/>
              <a:t>quare/</a:t>
            </a:r>
            <a:r>
              <a:rPr lang="en-US" dirty="0" smtClean="0">
                <a:solidFill>
                  <a:srgbClr val="FF0000"/>
                </a:solidFill>
              </a:rPr>
              <a:t>P</a:t>
            </a:r>
            <a:r>
              <a:rPr lang="en-US" dirty="0" smtClean="0"/>
              <a:t>entagon] :</a:t>
            </a:r>
          </a:p>
          <a:p>
            <a:pPr eaLnBrk="1" hangingPunct="1"/>
            <a:r>
              <a:rPr lang="en-US" dirty="0" smtClean="0"/>
              <a:t>Set</a:t>
            </a:r>
            <a:r>
              <a:rPr lang="en-US" i="1" dirty="0" smtClean="0">
                <a:solidFill>
                  <a:srgbClr val="0000CC"/>
                </a:solidFill>
              </a:rPr>
              <a:t> </a:t>
            </a:r>
            <a:r>
              <a:rPr lang="en-US" i="1" dirty="0" smtClean="0">
                <a:solidFill>
                  <a:schemeClr val="accent5"/>
                </a:solidFill>
              </a:rPr>
              <a:t>Defaults</a:t>
            </a:r>
          </a:p>
          <a:p>
            <a:pPr lvl="1" eaLnBrk="1" hangingPunct="1"/>
            <a:r>
              <a:rPr lang="en-US" dirty="0" smtClean="0"/>
              <a:t>	Enter Number of Sides [Triangle/Square/Pentagon] &lt;</a:t>
            </a:r>
            <a:r>
              <a:rPr lang="en-US" dirty="0" smtClean="0">
                <a:solidFill>
                  <a:srgbClr val="FF0000"/>
                </a:solidFill>
              </a:rPr>
              <a:t>3</a:t>
            </a:r>
            <a:r>
              <a:rPr lang="en-US" dirty="0" smtClean="0"/>
              <a:t>&gt;:</a:t>
            </a:r>
          </a:p>
          <a:p>
            <a:pPr eaLnBrk="1" hangingPunct="1"/>
            <a:r>
              <a:rPr lang="en-US" dirty="0" smtClean="0"/>
              <a:t>Set</a:t>
            </a:r>
            <a:r>
              <a:rPr lang="en-US" i="1" dirty="0" smtClean="0">
                <a:solidFill>
                  <a:srgbClr val="0000CC"/>
                </a:solidFill>
              </a:rPr>
              <a:t> </a:t>
            </a:r>
            <a:r>
              <a:rPr lang="en-US" i="1" dirty="0" smtClean="0">
                <a:solidFill>
                  <a:schemeClr val="accent5"/>
                </a:solidFill>
              </a:rPr>
              <a:t>Allowed</a:t>
            </a:r>
            <a:r>
              <a:rPr lang="en-US" dirty="0" smtClean="0">
                <a:solidFill>
                  <a:schemeClr val="accent5"/>
                </a:solidFill>
              </a:rPr>
              <a:t> </a:t>
            </a:r>
            <a:r>
              <a:rPr lang="en-US" dirty="0" smtClean="0"/>
              <a:t>values</a:t>
            </a:r>
          </a:p>
          <a:p>
            <a:pPr lvl="1" eaLnBrk="1" hangingPunct="1"/>
            <a:r>
              <a:rPr lang="en-US" dirty="0" smtClean="0"/>
              <a:t>	Enter Number of Sides [Triangle/Square/Pentagon] &lt;3&gt;:  </a:t>
            </a:r>
            <a:r>
              <a:rPr lang="en-US" dirty="0" smtClean="0">
                <a:solidFill>
                  <a:srgbClr val="FF0000"/>
                </a:solidFill>
              </a:rPr>
              <a:t>-5</a:t>
            </a:r>
          </a:p>
          <a:p>
            <a:pPr lvl="2" eaLnBrk="1" hangingPunct="1"/>
            <a:r>
              <a:rPr lang="en-US" dirty="0" smtClean="0">
                <a:solidFill>
                  <a:srgbClr val="FF0000"/>
                </a:solidFill>
              </a:rPr>
              <a:t>Value must be positive and nonzero.</a:t>
            </a:r>
          </a:p>
          <a:p>
            <a:pPr eaLnBrk="1" hangingPunct="1">
              <a:buFont typeface="Wingdings" pitchFamily="2" charset="2"/>
              <a:buNone/>
            </a:pPr>
            <a:endParaRPr lang="en-US" dirty="0" smtClean="0">
              <a:solidFill>
                <a:srgbClr val="FF0000"/>
              </a:solidFill>
            </a:endParaRPr>
          </a:p>
          <a:p>
            <a:pPr eaLnBrk="1" hangingPunct="1"/>
            <a:r>
              <a:rPr lang="en-US" dirty="0" err="1" smtClean="0"/>
              <a:t>Prompt</a:t>
            </a:r>
            <a:r>
              <a:rPr lang="en-US" b="1" dirty="0" err="1" smtClean="0"/>
              <a:t>XXX</a:t>
            </a:r>
            <a:r>
              <a:rPr lang="en-US" dirty="0" err="1" smtClean="0"/>
              <a:t>Result</a:t>
            </a:r>
            <a:r>
              <a:rPr lang="en-US" dirty="0" smtClean="0"/>
              <a:t> is used to obtain result of prompting</a:t>
            </a:r>
          </a:p>
          <a:p>
            <a:pPr lvl="3" eaLnBrk="1" hangingPunct="1"/>
            <a:endParaRPr lang="en-US" dirty="0" smtClean="0"/>
          </a:p>
        </p:txBody>
      </p:sp>
    </p:spTree>
    <p:extLst>
      <p:ext uri="{BB962C8B-B14F-4D97-AF65-F5344CB8AC3E}">
        <p14:creationId xmlns:p14="http://schemas.microsoft.com/office/powerpoint/2010/main" xmlns="" val="14220800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lstStyle/>
          <a:p>
            <a:pPr eaLnBrk="1" hangingPunct="1"/>
            <a:r>
              <a:rPr lang="en-US" dirty="0" smtClean="0"/>
              <a:t>Lab 2 –User Input</a:t>
            </a:r>
          </a:p>
        </p:txBody>
      </p:sp>
      <p:sp>
        <p:nvSpPr>
          <p:cNvPr id="2" name="Content Placeholder 1"/>
          <p:cNvSpPr>
            <a:spLocks noGrp="1"/>
          </p:cNvSpPr>
          <p:nvPr>
            <p:ph idx="1"/>
          </p:nvPr>
        </p:nvSpPr>
        <p:spPr/>
        <p:txBody>
          <a:bodyPr/>
          <a:lstStyle/>
          <a:p>
            <a:endParaRPr lang="pt-BR"/>
          </a:p>
        </p:txBody>
      </p:sp>
      <p:pic>
        <p:nvPicPr>
          <p:cNvPr id="47108" name="Picture 4" descr="MCj02335600000[1]"/>
          <p:cNvPicPr>
            <a:picLocks noChangeAspect="1" noChangeArrowheads="1"/>
          </p:cNvPicPr>
          <p:nvPr/>
        </p:nvPicPr>
        <p:blipFill>
          <a:blip r:embed="rId3" cstate="print"/>
          <a:srcRect/>
          <a:stretch>
            <a:fillRect/>
          </a:stretch>
        </p:blipFill>
        <p:spPr bwMode="auto">
          <a:xfrm>
            <a:off x="3841279" y="3510235"/>
            <a:ext cx="4228624" cy="3469076"/>
          </a:xfrm>
          <a:prstGeom prst="rect">
            <a:avLst/>
          </a:prstGeom>
          <a:noFill/>
          <a:ln w="9525">
            <a:noFill/>
            <a:miter lim="800000"/>
            <a:headEnd/>
            <a:tailEnd/>
          </a:ln>
        </p:spPr>
      </p:pic>
    </p:spTree>
    <p:extLst>
      <p:ext uri="{BB962C8B-B14F-4D97-AF65-F5344CB8AC3E}">
        <p14:creationId xmlns:p14="http://schemas.microsoft.com/office/powerpoint/2010/main" xmlns="" val="14044714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ChangeArrowheads="1"/>
          </p:cNvSpPr>
          <p:nvPr>
            <p:ph type="title"/>
          </p:nvPr>
        </p:nvSpPr>
        <p:spPr/>
        <p:txBody>
          <a:bodyPr/>
          <a:lstStyle/>
          <a:p>
            <a:pPr eaLnBrk="1" hangingPunct="1"/>
            <a:r>
              <a:rPr lang="en-US" dirty="0" smtClean="0"/>
              <a:t>Additional prompts</a:t>
            </a:r>
          </a:p>
        </p:txBody>
      </p:sp>
      <p:sp>
        <p:nvSpPr>
          <p:cNvPr id="73732" name="Rectangle 3"/>
          <p:cNvSpPr>
            <a:spLocks noGrp="1" noChangeArrowheads="1"/>
          </p:cNvSpPr>
          <p:nvPr>
            <p:ph idx="1"/>
          </p:nvPr>
        </p:nvSpPr>
        <p:spPr/>
        <p:txBody>
          <a:bodyPr/>
          <a:lstStyle/>
          <a:p>
            <a:pPr marL="0" indent="0" eaLnBrk="1" hangingPunct="1"/>
            <a:r>
              <a:rPr lang="en-US" dirty="0" smtClean="0"/>
              <a:t>Types:</a:t>
            </a:r>
          </a:p>
          <a:p>
            <a:pPr lvl="1" eaLnBrk="1" hangingPunct="1"/>
            <a:r>
              <a:rPr lang="en-US" dirty="0" err="1" smtClean="0"/>
              <a:t>PromptPointOptions</a:t>
            </a:r>
            <a:r>
              <a:rPr lang="en-US" dirty="0" smtClean="0"/>
              <a:t> </a:t>
            </a:r>
          </a:p>
          <a:p>
            <a:pPr lvl="1" eaLnBrk="1" hangingPunct="1"/>
            <a:r>
              <a:rPr lang="en-US" dirty="0" err="1" smtClean="0"/>
              <a:t>PromptStringOptions</a:t>
            </a:r>
            <a:r>
              <a:rPr lang="en-US" dirty="0" smtClean="0"/>
              <a:t> </a:t>
            </a:r>
          </a:p>
          <a:p>
            <a:pPr lvl="1" eaLnBrk="1" hangingPunct="1"/>
            <a:r>
              <a:rPr lang="en-US" dirty="0" err="1" smtClean="0"/>
              <a:t>PromptDoubleOptions</a:t>
            </a:r>
            <a:endParaRPr lang="en-US" dirty="0" smtClean="0"/>
          </a:p>
          <a:p>
            <a:pPr lvl="1" eaLnBrk="1" hangingPunct="1"/>
            <a:r>
              <a:rPr lang="en-US" dirty="0" err="1" smtClean="0"/>
              <a:t>PromptAngleOptions</a:t>
            </a:r>
            <a:endParaRPr lang="en-US" dirty="0" smtClean="0"/>
          </a:p>
          <a:p>
            <a:pPr lvl="1" eaLnBrk="1" hangingPunct="1"/>
            <a:r>
              <a:rPr lang="en-US" dirty="0" err="1" smtClean="0"/>
              <a:t>PromptCornerOptions</a:t>
            </a:r>
            <a:endParaRPr lang="en-US" dirty="0" smtClean="0"/>
          </a:p>
          <a:p>
            <a:pPr lvl="1" eaLnBrk="1" hangingPunct="1"/>
            <a:r>
              <a:rPr lang="en-US" dirty="0" err="1" smtClean="0"/>
              <a:t>PromptDistanceOptions</a:t>
            </a:r>
            <a:endParaRPr lang="en-US" dirty="0" smtClean="0"/>
          </a:p>
          <a:p>
            <a:pPr lvl="1" eaLnBrk="1" hangingPunct="1"/>
            <a:r>
              <a:rPr lang="en-US" dirty="0" err="1" smtClean="0"/>
              <a:t>PromptEntityOptions</a:t>
            </a:r>
            <a:endParaRPr lang="en-US" dirty="0" smtClean="0"/>
          </a:p>
          <a:p>
            <a:pPr lvl="1" eaLnBrk="1" hangingPunct="1"/>
            <a:r>
              <a:rPr lang="en-US" dirty="0" err="1" smtClean="0"/>
              <a:t>PromptIntegerOptions</a:t>
            </a:r>
            <a:endParaRPr lang="en-US" dirty="0" smtClean="0"/>
          </a:p>
          <a:p>
            <a:pPr lvl="1" eaLnBrk="1" hangingPunct="1"/>
            <a:r>
              <a:rPr lang="en-US" dirty="0" err="1" smtClean="0"/>
              <a:t>PromptKeywordOptions</a:t>
            </a:r>
            <a:endParaRPr lang="en-US" dirty="0" smtClean="0"/>
          </a:p>
          <a:p>
            <a:pPr lvl="1" eaLnBrk="1" hangingPunct="1"/>
            <a:r>
              <a:rPr lang="en-US" dirty="0" err="1" smtClean="0"/>
              <a:t>PromptNestedEntityOptions</a:t>
            </a:r>
            <a:endParaRPr lang="en-US" dirty="0" smtClean="0"/>
          </a:p>
          <a:p>
            <a:pPr lvl="1" eaLnBrk="1" hangingPunct="1"/>
            <a:r>
              <a:rPr lang="en-US" dirty="0" err="1" smtClean="0"/>
              <a:t>PromptNestedEntityOptions</a:t>
            </a:r>
            <a:endParaRPr lang="en-US" dirty="0" smtClean="0"/>
          </a:p>
          <a:p>
            <a:pPr lvl="1" eaLnBrk="1" hangingPunct="1"/>
            <a:r>
              <a:rPr lang="en-US" dirty="0" err="1" smtClean="0"/>
              <a:t>PromptSelectionOptions</a:t>
            </a:r>
            <a:endParaRPr lang="en-US" dirty="0" smtClean="0"/>
          </a:p>
          <a:p>
            <a:pPr lvl="1" eaLnBrk="1" hangingPunct="1"/>
            <a:r>
              <a:rPr lang="en-US" dirty="0" smtClean="0"/>
              <a:t>Etc.</a:t>
            </a:r>
          </a:p>
          <a:p>
            <a:pPr lvl="2" eaLnBrk="1" hangingPunct="1"/>
            <a:endParaRPr lang="en-US" dirty="0" smtClean="0"/>
          </a:p>
          <a:p>
            <a:pPr marL="0" indent="0" eaLnBrk="1" hangingPunct="1"/>
            <a:endParaRPr lang="en-US" dirty="0" smtClean="0"/>
          </a:p>
        </p:txBody>
      </p:sp>
      <p:pic>
        <p:nvPicPr>
          <p:cNvPr id="3481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470309" y="4112130"/>
            <a:ext cx="898525" cy="930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8368834" y="3792438"/>
            <a:ext cx="1809149" cy="1569660"/>
          </a:xfrm>
          <a:prstGeom prst="rect">
            <a:avLst/>
          </a:prstGeom>
          <a:noFill/>
        </p:spPr>
        <p:txBody>
          <a:bodyPr wrap="square" rtlCol="0">
            <a:spAutoFit/>
          </a:bodyPr>
          <a:lstStyle/>
          <a:p>
            <a:pPr algn="ctr"/>
            <a:r>
              <a:rPr lang="en-US" sz="3200" dirty="0" smtClean="0"/>
              <a:t>Help file for the rescue!</a:t>
            </a:r>
            <a:endParaRPr lang="pt-BR" sz="3200" dirty="0"/>
          </a:p>
        </p:txBody>
      </p:sp>
    </p:spTree>
    <p:extLst>
      <p:ext uri="{BB962C8B-B14F-4D97-AF65-F5344CB8AC3E}">
        <p14:creationId xmlns:p14="http://schemas.microsoft.com/office/powerpoint/2010/main" xmlns="" val="7703978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fade">
                                      <p:cBhvr>
                                        <p:cTn id="7" dur="1000"/>
                                        <p:tgtEl>
                                          <p:spTgt spid="34819"/>
                                        </p:tgtEl>
                                      </p:cBhvr>
                                    </p:animEffect>
                                    <p:anim calcmode="lin" valueType="num">
                                      <p:cBhvr>
                                        <p:cTn id="8" dur="1000" fill="hold"/>
                                        <p:tgtEl>
                                          <p:spTgt spid="34819"/>
                                        </p:tgtEl>
                                        <p:attrNameLst>
                                          <p:attrName>ppt_x</p:attrName>
                                        </p:attrNameLst>
                                      </p:cBhvr>
                                      <p:tavLst>
                                        <p:tav tm="0">
                                          <p:val>
                                            <p:strVal val="#ppt_x"/>
                                          </p:val>
                                        </p:tav>
                                        <p:tav tm="100000">
                                          <p:val>
                                            <p:strVal val="#ppt_x"/>
                                          </p:val>
                                        </p:tav>
                                      </p:tavLst>
                                    </p:anim>
                                    <p:anim calcmode="lin" valueType="num">
                                      <p:cBhvr>
                                        <p:cTn id="9" dur="1000" fill="hold"/>
                                        <p:tgtEl>
                                          <p:spTgt spid="348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.NET: Framework basics</a:t>
            </a:r>
            <a:endParaRPr lang="pt-BR" dirty="0"/>
          </a:p>
        </p:txBody>
      </p:sp>
      <p:sp>
        <p:nvSpPr>
          <p:cNvPr id="3" name="Content Placeholder 2"/>
          <p:cNvSpPr>
            <a:spLocks noGrp="1"/>
          </p:cNvSpPr>
          <p:nvPr>
            <p:ph idx="1"/>
          </p:nvPr>
        </p:nvSpPr>
        <p:spPr/>
        <p:txBody>
          <a:bodyPr/>
          <a:lstStyle/>
          <a:p>
            <a:r>
              <a:rPr lang="en-US" dirty="0" smtClean="0"/>
              <a:t>Why .NET?</a:t>
            </a:r>
          </a:p>
          <a:p>
            <a:endParaRPr lang="en-US" dirty="0" smtClean="0"/>
          </a:p>
          <a:p>
            <a:r>
              <a:rPr lang="en-US" dirty="0" smtClean="0"/>
              <a:t>Most used features</a:t>
            </a:r>
          </a:p>
          <a:p>
            <a:endParaRPr lang="en-US" dirty="0" smtClean="0"/>
          </a:p>
          <a:p>
            <a:r>
              <a:rPr lang="en-US" dirty="0" smtClean="0"/>
              <a:t>The development environment</a:t>
            </a:r>
          </a:p>
        </p:txBody>
      </p:sp>
    </p:spTree>
    <p:extLst>
      <p:ext uri="{BB962C8B-B14F-4D97-AF65-F5344CB8AC3E}">
        <p14:creationId xmlns:p14="http://schemas.microsoft.com/office/powerpoint/2010/main" xmlns="" val="35794140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File: Reference Guide</a:t>
            </a:r>
            <a:endParaRPr lang="pt-BR" dirty="0"/>
          </a:p>
        </p:txBody>
      </p:sp>
      <p:sp>
        <p:nvSpPr>
          <p:cNvPr id="3" name="Content Placeholder 2"/>
          <p:cNvSpPr>
            <a:spLocks noGrp="1"/>
          </p:cNvSpPr>
          <p:nvPr>
            <p:ph idx="1"/>
          </p:nvPr>
        </p:nvSpPr>
        <p:spPr/>
        <p:txBody>
          <a:bodyPr/>
          <a:lstStyle/>
          <a:p>
            <a:r>
              <a:rPr lang="pt-BR" dirty="0" smtClean="0"/>
              <a:t>&lt;&lt;ObjectARX SDK folder&gt;&gt;\docs\arxmgd.chm</a:t>
            </a:r>
            <a:endParaRPr lang="pt-BR"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88951" y="2646139"/>
            <a:ext cx="9505056" cy="66466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237127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16853269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AutoCAD DWG as a Database</a:t>
            </a:r>
            <a:endParaRPr lang="pt-BR" dirty="0"/>
          </a:p>
        </p:txBody>
      </p:sp>
      <p:sp>
        <p:nvSpPr>
          <p:cNvPr id="5" name="Content Placeholder 4"/>
          <p:cNvSpPr>
            <a:spLocks noGrp="1"/>
          </p:cNvSpPr>
          <p:nvPr>
            <p:ph idx="1"/>
          </p:nvPr>
        </p:nvSpPr>
        <p:spPr/>
        <p:txBody>
          <a:bodyPr/>
          <a:lstStyle/>
          <a:p>
            <a:r>
              <a:rPr lang="en-US" dirty="0"/>
              <a:t>In-Memory representation of the </a:t>
            </a:r>
            <a:r>
              <a:rPr lang="en-US" dirty="0" smtClean="0"/>
              <a:t>DWG File</a:t>
            </a:r>
            <a:endParaRPr lang="en-US" dirty="0"/>
          </a:p>
          <a:p>
            <a:endParaRPr lang="en-US" dirty="0" smtClean="0"/>
          </a:p>
          <a:p>
            <a:r>
              <a:rPr lang="en-US" dirty="0" smtClean="0"/>
              <a:t>Objects </a:t>
            </a:r>
            <a:r>
              <a:rPr lang="en-US" dirty="0"/>
              <a:t>are stored hierarchically in the database - </a:t>
            </a:r>
            <a:r>
              <a:rPr lang="en-US" dirty="0" err="1"/>
              <a:t>Db</a:t>
            </a:r>
            <a:r>
              <a:rPr lang="en-US" dirty="0"/>
              <a:t> Structure</a:t>
            </a:r>
          </a:p>
          <a:p>
            <a:endParaRPr lang="en-US" dirty="0" smtClean="0"/>
          </a:p>
          <a:p>
            <a:r>
              <a:rPr lang="en-US" dirty="0" smtClean="0"/>
              <a:t>All </a:t>
            </a:r>
            <a:r>
              <a:rPr lang="en-US" dirty="0"/>
              <a:t>objects have identities – </a:t>
            </a:r>
            <a:r>
              <a:rPr lang="en-US" dirty="0" err="1"/>
              <a:t>ObjectId</a:t>
            </a:r>
            <a:r>
              <a:rPr lang="en-US" dirty="0"/>
              <a:t>, like Primary Key in a relational database</a:t>
            </a:r>
          </a:p>
          <a:p>
            <a:endParaRPr lang="en-US" dirty="0" smtClean="0"/>
          </a:p>
          <a:p>
            <a:r>
              <a:rPr lang="en-US" dirty="0" smtClean="0"/>
              <a:t>Objects </a:t>
            </a:r>
            <a:r>
              <a:rPr lang="en-US" dirty="0"/>
              <a:t>can refer to other objects – such as a line having a reference to a layer</a:t>
            </a:r>
          </a:p>
          <a:p>
            <a:endParaRPr lang="pt-BR" dirty="0"/>
          </a:p>
        </p:txBody>
      </p:sp>
    </p:spTree>
    <p:extLst>
      <p:ext uri="{BB962C8B-B14F-4D97-AF65-F5344CB8AC3E}">
        <p14:creationId xmlns:p14="http://schemas.microsoft.com/office/powerpoint/2010/main" xmlns="" val="39304619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a:xfrm>
            <a:off x="593724" y="363539"/>
            <a:ext cx="12417425" cy="1417637"/>
          </a:xfrm>
        </p:spPr>
        <p:txBody>
          <a:bodyPr/>
          <a:lstStyle/>
          <a:p>
            <a:pPr eaLnBrk="1" hangingPunct="1"/>
            <a:r>
              <a:rPr lang="en-US" dirty="0" smtClean="0"/>
              <a:t>Database Primary Key: Object Identity (</a:t>
            </a:r>
            <a:r>
              <a:rPr lang="en-US" dirty="0" err="1" smtClean="0"/>
              <a:t>ObjectID</a:t>
            </a:r>
            <a:r>
              <a:rPr lang="en-US" dirty="0" smtClean="0"/>
              <a:t>)</a:t>
            </a:r>
          </a:p>
        </p:txBody>
      </p:sp>
      <p:sp>
        <p:nvSpPr>
          <p:cNvPr id="117763" name="Rectangle 3"/>
          <p:cNvSpPr>
            <a:spLocks noGrp="1" noChangeArrowheads="1"/>
          </p:cNvSpPr>
          <p:nvPr>
            <p:ph idx="1"/>
          </p:nvPr>
        </p:nvSpPr>
        <p:spPr/>
        <p:txBody>
          <a:bodyPr/>
          <a:lstStyle/>
          <a:p>
            <a:pPr eaLnBrk="1" hangingPunct="1"/>
            <a:r>
              <a:rPr lang="en-US" dirty="0" smtClean="0"/>
              <a:t>All Objects that exist in the database have an </a:t>
            </a:r>
            <a:r>
              <a:rPr lang="en-US" dirty="0" err="1" smtClean="0"/>
              <a:t>ObjectId</a:t>
            </a:r>
            <a:endParaRPr lang="en-US" dirty="0" smtClean="0"/>
          </a:p>
          <a:p>
            <a:pPr lvl="1" eaLnBrk="1" hangingPunct="1"/>
            <a:r>
              <a:rPr lang="en-US" dirty="0" smtClean="0"/>
              <a:t>Is </a:t>
            </a:r>
            <a:r>
              <a:rPr lang="en-US" i="1" dirty="0" smtClean="0"/>
              <a:t>unique</a:t>
            </a:r>
            <a:r>
              <a:rPr lang="en-US" dirty="0" smtClean="0"/>
              <a:t> per session (or instance) of AutoCAD</a:t>
            </a:r>
          </a:p>
          <a:p>
            <a:pPr lvl="1" eaLnBrk="1" hangingPunct="1"/>
            <a:r>
              <a:rPr lang="en-US" dirty="0" smtClean="0"/>
              <a:t>Not persistent</a:t>
            </a:r>
          </a:p>
          <a:p>
            <a:pPr lvl="1" eaLnBrk="1" hangingPunct="1"/>
            <a:r>
              <a:rPr lang="en-US" dirty="0" smtClean="0"/>
              <a:t>Is generated automatically for an object when it is added</a:t>
            </a:r>
          </a:p>
          <a:p>
            <a:pPr lvl="1" eaLnBrk="1" hangingPunct="1"/>
            <a:r>
              <a:rPr lang="en-US" dirty="0" smtClean="0"/>
              <a:t>Non-database resident objects do not have an </a:t>
            </a:r>
            <a:r>
              <a:rPr lang="en-US" dirty="0" err="1" smtClean="0"/>
              <a:t>ObjectId</a:t>
            </a:r>
            <a:r>
              <a:rPr lang="en-US" dirty="0" smtClean="0"/>
              <a:t> set</a:t>
            </a:r>
          </a:p>
          <a:p>
            <a:pPr lvl="1" eaLnBrk="1" hangingPunct="1"/>
            <a:r>
              <a:rPr lang="en-US" dirty="0" smtClean="0"/>
              <a:t>Get it using </a:t>
            </a:r>
            <a:r>
              <a:rPr lang="en-US" dirty="0" err="1" smtClean="0"/>
              <a:t>ObjectId</a:t>
            </a:r>
            <a:r>
              <a:rPr lang="en-US" dirty="0" smtClean="0"/>
              <a:t> property</a:t>
            </a:r>
          </a:p>
          <a:p>
            <a:pPr eaLnBrk="1" hangingPunct="1"/>
            <a:endParaRPr lang="en-US" dirty="0"/>
          </a:p>
          <a:p>
            <a:pPr eaLnBrk="1" hangingPunct="1"/>
            <a:r>
              <a:rPr lang="en-US" dirty="0" smtClean="0"/>
              <a:t>All database objects also have an Handle</a:t>
            </a:r>
          </a:p>
          <a:p>
            <a:pPr lvl="1" eaLnBrk="1" hangingPunct="1"/>
            <a:r>
              <a:rPr lang="en-US" dirty="0" smtClean="0"/>
              <a:t>May </a:t>
            </a:r>
            <a:r>
              <a:rPr lang="en-US" b="1" dirty="0" smtClean="0"/>
              <a:t>NOT</a:t>
            </a:r>
            <a:r>
              <a:rPr lang="en-US" dirty="0" smtClean="0"/>
              <a:t> be </a:t>
            </a:r>
            <a:r>
              <a:rPr lang="en-US" i="1" dirty="0" smtClean="0"/>
              <a:t>unique</a:t>
            </a:r>
            <a:r>
              <a:rPr lang="en-US" dirty="0" smtClean="0"/>
              <a:t> per session</a:t>
            </a:r>
          </a:p>
          <a:p>
            <a:pPr lvl="1" eaLnBrk="1" hangingPunct="1"/>
            <a:r>
              <a:rPr lang="en-US" dirty="0" smtClean="0"/>
              <a:t>Persistent</a:t>
            </a:r>
          </a:p>
          <a:p>
            <a:pPr lvl="1" eaLnBrk="1" hangingPunct="1"/>
            <a:r>
              <a:rPr lang="en-US" dirty="0" smtClean="0"/>
              <a:t>Get it using Handle property</a:t>
            </a:r>
          </a:p>
          <a:p>
            <a:pPr lvl="2" eaLnBrk="1" hangingPunct="1">
              <a:buFont typeface="Wingdings" pitchFamily="2" charset="2"/>
              <a:buNone/>
            </a:pPr>
            <a:endParaRPr lang="en-US" dirty="0" smtClean="0"/>
          </a:p>
          <a:p>
            <a:pPr lvl="2" eaLnBrk="1" hangingPunct="1"/>
            <a:endParaRPr lang="en-US" dirty="0" smtClean="0"/>
          </a:p>
        </p:txBody>
      </p:sp>
    </p:spTree>
    <p:extLst>
      <p:ext uri="{BB962C8B-B14F-4D97-AF65-F5344CB8AC3E}">
        <p14:creationId xmlns:p14="http://schemas.microsoft.com/office/powerpoint/2010/main" xmlns="" val="9719356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Database Structure: Overview</a:t>
            </a:r>
            <a:endParaRPr lang="pt-BR" dirty="0"/>
          </a:p>
        </p:txBody>
      </p:sp>
      <p:pic>
        <p:nvPicPr>
          <p:cNvPr id="1026" name="Picture 2"/>
          <p:cNvPicPr>
            <a:picLocks noChangeAspect="1" noChangeArrowheads="1"/>
          </p:cNvPicPr>
          <p:nvPr/>
        </p:nvPicPr>
        <p:blipFill>
          <a:blip r:embed="rId2" cstate="print"/>
          <a:srcRect/>
          <a:stretch>
            <a:fillRect/>
          </a:stretch>
        </p:blipFill>
        <p:spPr bwMode="auto">
          <a:xfrm>
            <a:off x="6138863" y="2142083"/>
            <a:ext cx="733425" cy="809625"/>
          </a:xfrm>
          <a:prstGeom prst="rect">
            <a:avLst/>
          </a:prstGeom>
          <a:noFill/>
          <a:ln w="9525">
            <a:noFill/>
            <a:miter lim="800000"/>
            <a:headEnd/>
            <a:tailEnd/>
          </a:ln>
        </p:spPr>
      </p:pic>
      <p:sp>
        <p:nvSpPr>
          <p:cNvPr id="5" name="CaixaDeTexto 4"/>
          <p:cNvSpPr txBox="1"/>
          <p:nvPr/>
        </p:nvSpPr>
        <p:spPr>
          <a:xfrm>
            <a:off x="6865615" y="2358107"/>
            <a:ext cx="1614545" cy="492443"/>
          </a:xfrm>
          <a:prstGeom prst="rect">
            <a:avLst/>
          </a:prstGeom>
          <a:noFill/>
        </p:spPr>
        <p:txBody>
          <a:bodyPr wrap="none" rtlCol="0">
            <a:spAutoFit/>
          </a:bodyPr>
          <a:lstStyle/>
          <a:p>
            <a:r>
              <a:rPr lang="pt-BR" dirty="0" smtClean="0"/>
              <a:t>Database</a:t>
            </a:r>
            <a:endParaRPr lang="pt-BR" dirty="0"/>
          </a:p>
        </p:txBody>
      </p:sp>
      <p:cxnSp>
        <p:nvCxnSpPr>
          <p:cNvPr id="7" name="Conector reto 6"/>
          <p:cNvCxnSpPr>
            <a:stCxn id="1026" idx="2"/>
            <a:endCxn id="9" idx="0"/>
          </p:cNvCxnSpPr>
          <p:nvPr/>
        </p:nvCxnSpPr>
        <p:spPr bwMode="auto">
          <a:xfrm rot="5400000">
            <a:off x="3633574" y="1286304"/>
            <a:ext cx="1206599" cy="4537406"/>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9" name="CaixaDeTexto 8"/>
          <p:cNvSpPr txBox="1"/>
          <p:nvPr/>
        </p:nvSpPr>
        <p:spPr>
          <a:xfrm>
            <a:off x="708170" y="4158307"/>
            <a:ext cx="2520000"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pt-BR" dirty="0" err="1" smtClean="0"/>
              <a:t>BlockTable</a:t>
            </a:r>
            <a:endParaRPr lang="pt-BR" dirty="0"/>
          </a:p>
        </p:txBody>
      </p:sp>
      <p:sp>
        <p:nvSpPr>
          <p:cNvPr id="10" name="CaixaDeTexto 9"/>
          <p:cNvSpPr txBox="1"/>
          <p:nvPr/>
        </p:nvSpPr>
        <p:spPr>
          <a:xfrm>
            <a:off x="3972439" y="4158307"/>
            <a:ext cx="2520000"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pt-BR" dirty="0" err="1" smtClean="0"/>
              <a:t>LayerTable</a:t>
            </a:r>
            <a:endParaRPr lang="pt-BR" dirty="0"/>
          </a:p>
        </p:txBody>
      </p:sp>
      <p:sp>
        <p:nvSpPr>
          <p:cNvPr id="12" name="CaixaDeTexto 11"/>
          <p:cNvSpPr txBox="1"/>
          <p:nvPr/>
        </p:nvSpPr>
        <p:spPr>
          <a:xfrm>
            <a:off x="7178058" y="4158307"/>
            <a:ext cx="2808312"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lang="pt-BR" dirty="0" smtClean="0"/>
              <a:t>Other tabels</a:t>
            </a:r>
            <a:endParaRPr lang="pt-BR" dirty="0"/>
          </a:p>
        </p:txBody>
      </p:sp>
      <p:cxnSp>
        <p:nvCxnSpPr>
          <p:cNvPr id="19" name="Conector reto 18"/>
          <p:cNvCxnSpPr>
            <a:stCxn id="1026" idx="2"/>
            <a:endCxn id="10" idx="0"/>
          </p:cNvCxnSpPr>
          <p:nvPr/>
        </p:nvCxnSpPr>
        <p:spPr bwMode="auto">
          <a:xfrm rot="5400000">
            <a:off x="5265709" y="2918439"/>
            <a:ext cx="1206599" cy="1273137"/>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1" name="Conector reto 20"/>
          <p:cNvCxnSpPr>
            <a:stCxn id="1026" idx="2"/>
            <a:endCxn id="12" idx="0"/>
          </p:cNvCxnSpPr>
          <p:nvPr/>
        </p:nvCxnSpPr>
        <p:spPr bwMode="auto">
          <a:xfrm>
            <a:off x="6505576" y="2951708"/>
            <a:ext cx="2076638" cy="1206599"/>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cxnSp>
        <p:nvCxnSpPr>
          <p:cNvPr id="25" name="Conector reto 24"/>
          <p:cNvCxnSpPr>
            <a:stCxn id="9" idx="2"/>
            <a:endCxn id="28" idx="0"/>
          </p:cNvCxnSpPr>
          <p:nvPr/>
        </p:nvCxnSpPr>
        <p:spPr bwMode="auto">
          <a:xfrm rot="5400000">
            <a:off x="1385281" y="5231601"/>
            <a:ext cx="1163741" cy="203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26" name="CaixaDeTexto 25"/>
          <p:cNvSpPr txBox="1"/>
          <p:nvPr/>
        </p:nvSpPr>
        <p:spPr>
          <a:xfrm>
            <a:off x="593030" y="6390555"/>
            <a:ext cx="2133918"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Model</a:t>
            </a:r>
            <a:r>
              <a:rPr lang="pt-BR" dirty="0" smtClean="0"/>
              <a:t> </a:t>
            </a:r>
            <a:r>
              <a:rPr lang="pt-BR" dirty="0" err="1" smtClean="0"/>
              <a:t>Space</a:t>
            </a:r>
            <a:endParaRPr lang="pt-BR" dirty="0"/>
          </a:p>
        </p:txBody>
      </p:sp>
      <p:sp>
        <p:nvSpPr>
          <p:cNvPr id="27" name="CaixaDeTexto 26"/>
          <p:cNvSpPr txBox="1"/>
          <p:nvPr/>
        </p:nvSpPr>
        <p:spPr>
          <a:xfrm>
            <a:off x="593030" y="6966619"/>
            <a:ext cx="2395207"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Paper</a:t>
            </a:r>
            <a:r>
              <a:rPr lang="pt-BR" dirty="0" smtClean="0"/>
              <a:t> </a:t>
            </a:r>
            <a:r>
              <a:rPr lang="pt-BR" dirty="0" err="1" smtClean="0"/>
              <a:t>Space</a:t>
            </a:r>
            <a:r>
              <a:rPr lang="pt-BR" dirty="0" smtClean="0"/>
              <a:t> 0</a:t>
            </a:r>
            <a:endParaRPr lang="pt-BR" dirty="0"/>
          </a:p>
        </p:txBody>
      </p:sp>
      <p:sp>
        <p:nvSpPr>
          <p:cNvPr id="28" name="CaixaDeTexto 27"/>
          <p:cNvSpPr txBox="1"/>
          <p:nvPr/>
        </p:nvSpPr>
        <p:spPr>
          <a:xfrm>
            <a:off x="528911" y="5814491"/>
            <a:ext cx="2874441"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BlockTableRecord</a:t>
            </a:r>
            <a:endParaRPr lang="pt-BR" dirty="0"/>
          </a:p>
        </p:txBody>
      </p:sp>
      <p:sp>
        <p:nvSpPr>
          <p:cNvPr id="29" name="CaixaDeTexto 28"/>
          <p:cNvSpPr txBox="1"/>
          <p:nvPr/>
        </p:nvSpPr>
        <p:spPr>
          <a:xfrm>
            <a:off x="593030" y="8130360"/>
            <a:ext cx="2058577" cy="49244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pt-BR" dirty="0" smtClean="0"/>
              <a:t>Other blocks</a:t>
            </a:r>
            <a:endParaRPr lang="pt-BR" dirty="0"/>
          </a:p>
        </p:txBody>
      </p:sp>
      <p:sp>
        <p:nvSpPr>
          <p:cNvPr id="33" name="CaixaDeTexto 32"/>
          <p:cNvSpPr txBox="1"/>
          <p:nvPr/>
        </p:nvSpPr>
        <p:spPr>
          <a:xfrm>
            <a:off x="3843389" y="6390555"/>
            <a:ext cx="370614"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smtClean="0"/>
              <a:t>0</a:t>
            </a:r>
          </a:p>
        </p:txBody>
      </p:sp>
      <p:sp>
        <p:nvSpPr>
          <p:cNvPr id="34" name="CaixaDeTexto 33"/>
          <p:cNvSpPr txBox="1"/>
          <p:nvPr/>
        </p:nvSpPr>
        <p:spPr>
          <a:xfrm>
            <a:off x="3780325" y="5814491"/>
            <a:ext cx="2893677"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LayerTableRecord</a:t>
            </a:r>
            <a:endParaRPr lang="pt-BR" dirty="0"/>
          </a:p>
        </p:txBody>
      </p:sp>
      <p:cxnSp>
        <p:nvCxnSpPr>
          <p:cNvPr id="37" name="Conector reto 36"/>
          <p:cNvCxnSpPr>
            <a:stCxn id="10" idx="2"/>
            <a:endCxn id="34" idx="0"/>
          </p:cNvCxnSpPr>
          <p:nvPr/>
        </p:nvCxnSpPr>
        <p:spPr bwMode="auto">
          <a:xfrm rot="5400000">
            <a:off x="4647932" y="5229983"/>
            <a:ext cx="1163741" cy="5275"/>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38" name="CaixaDeTexto 37"/>
          <p:cNvSpPr txBox="1"/>
          <p:nvPr/>
        </p:nvSpPr>
        <p:spPr>
          <a:xfrm>
            <a:off x="3843389" y="6966619"/>
            <a:ext cx="2002471" cy="49244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pt-BR" dirty="0" smtClean="0"/>
              <a:t>Other layers</a:t>
            </a:r>
            <a:endParaRPr lang="pt-BR" dirty="0"/>
          </a:p>
        </p:txBody>
      </p:sp>
      <p:sp>
        <p:nvSpPr>
          <p:cNvPr id="39" name="CaixaDeTexto 38"/>
          <p:cNvSpPr txBox="1"/>
          <p:nvPr/>
        </p:nvSpPr>
        <p:spPr>
          <a:xfrm>
            <a:off x="7225655" y="4745984"/>
            <a:ext cx="2337371"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TextStyleTable</a:t>
            </a:r>
            <a:endParaRPr lang="pt-BR" dirty="0"/>
          </a:p>
        </p:txBody>
      </p:sp>
      <p:sp>
        <p:nvSpPr>
          <p:cNvPr id="41" name="CaixaDeTexto 40"/>
          <p:cNvSpPr txBox="1"/>
          <p:nvPr/>
        </p:nvSpPr>
        <p:spPr>
          <a:xfrm>
            <a:off x="10528478" y="4158307"/>
            <a:ext cx="2130711"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DBDictionary</a:t>
            </a:r>
            <a:endParaRPr lang="pt-BR" dirty="0"/>
          </a:p>
        </p:txBody>
      </p:sp>
      <p:cxnSp>
        <p:nvCxnSpPr>
          <p:cNvPr id="43" name="Conector reto 42"/>
          <p:cNvCxnSpPr>
            <a:stCxn id="1026" idx="2"/>
            <a:endCxn id="41" idx="0"/>
          </p:cNvCxnSpPr>
          <p:nvPr/>
        </p:nvCxnSpPr>
        <p:spPr bwMode="auto">
          <a:xfrm rot="16200000" flipH="1">
            <a:off x="8446406" y="1010878"/>
            <a:ext cx="1206599" cy="508825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45" name="CaixaDeTexto 44"/>
          <p:cNvSpPr txBox="1"/>
          <p:nvPr/>
        </p:nvSpPr>
        <p:spPr>
          <a:xfrm>
            <a:off x="593030" y="7554296"/>
            <a:ext cx="2395207" cy="492443"/>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pt-BR" dirty="0" err="1" smtClean="0"/>
              <a:t>Paper</a:t>
            </a:r>
            <a:r>
              <a:rPr lang="pt-BR" dirty="0" smtClean="0"/>
              <a:t> </a:t>
            </a:r>
            <a:r>
              <a:rPr lang="pt-BR" dirty="0" err="1" smtClean="0"/>
              <a:t>Space</a:t>
            </a:r>
            <a:r>
              <a:rPr lang="pt-BR" dirty="0" smtClean="0"/>
              <a:t> 1</a:t>
            </a:r>
            <a:endParaRPr lang="pt-BR" dirty="0"/>
          </a:p>
        </p:txBody>
      </p:sp>
      <p:sp>
        <p:nvSpPr>
          <p:cNvPr id="46" name="CaixaDeTexto 45"/>
          <p:cNvSpPr txBox="1"/>
          <p:nvPr/>
        </p:nvSpPr>
        <p:spPr>
          <a:xfrm>
            <a:off x="7225655" y="5310435"/>
            <a:ext cx="2316596"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DimStyleTable</a:t>
            </a:r>
            <a:endParaRPr lang="pt-BR" dirty="0"/>
          </a:p>
        </p:txBody>
      </p:sp>
      <p:sp>
        <p:nvSpPr>
          <p:cNvPr id="47" name="CaixaDeTexto 46"/>
          <p:cNvSpPr txBox="1"/>
          <p:nvPr/>
        </p:nvSpPr>
        <p:spPr>
          <a:xfrm>
            <a:off x="7225655" y="5886499"/>
            <a:ext cx="1556773"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UcsTable</a:t>
            </a:r>
            <a:endParaRPr lang="pt-BR" dirty="0"/>
          </a:p>
        </p:txBody>
      </p:sp>
      <p:sp>
        <p:nvSpPr>
          <p:cNvPr id="48" name="CaixaDeTexto 47"/>
          <p:cNvSpPr txBox="1"/>
          <p:nvPr/>
        </p:nvSpPr>
        <p:spPr>
          <a:xfrm>
            <a:off x="10634442" y="4734371"/>
            <a:ext cx="153760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Materials</a:t>
            </a:r>
            <a:endParaRPr lang="pt-BR" dirty="0"/>
          </a:p>
        </p:txBody>
      </p:sp>
      <p:sp>
        <p:nvSpPr>
          <p:cNvPr id="50" name="CaixaDeTexto 49"/>
          <p:cNvSpPr txBox="1"/>
          <p:nvPr/>
        </p:nvSpPr>
        <p:spPr>
          <a:xfrm>
            <a:off x="10634442" y="5310435"/>
            <a:ext cx="2089418"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smtClean="0"/>
              <a:t>Visual Styles</a:t>
            </a:r>
            <a:endParaRPr lang="pt-BR" dirty="0"/>
          </a:p>
        </p:txBody>
      </p:sp>
      <p:sp>
        <p:nvSpPr>
          <p:cNvPr id="51" name="CaixaDeTexto 50"/>
          <p:cNvSpPr txBox="1"/>
          <p:nvPr/>
        </p:nvSpPr>
        <p:spPr>
          <a:xfrm>
            <a:off x="10610031" y="5886499"/>
            <a:ext cx="1186543" cy="76944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pt-BR" dirty="0" smtClean="0"/>
              <a:t>Others</a:t>
            </a:r>
            <a:br>
              <a:rPr lang="pt-BR" dirty="0" smtClean="0"/>
            </a:br>
            <a:r>
              <a:rPr lang="pt-BR" sz="1800" dirty="0" smtClean="0"/>
              <a:t>(Custom)</a:t>
            </a:r>
            <a:endParaRPr lang="pt-BR" dirty="0"/>
          </a:p>
        </p:txBody>
      </p:sp>
      <p:sp>
        <p:nvSpPr>
          <p:cNvPr id="57" name="CaixaDeTexto 56"/>
          <p:cNvSpPr txBox="1"/>
          <p:nvPr/>
        </p:nvSpPr>
        <p:spPr>
          <a:xfrm>
            <a:off x="7225655" y="6462563"/>
            <a:ext cx="2338269"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LineTypeTable</a:t>
            </a:r>
            <a:endParaRPr lang="pt-BR" dirty="0"/>
          </a:p>
        </p:txBody>
      </p:sp>
      <p:sp>
        <p:nvSpPr>
          <p:cNvPr id="58" name="CaixaDeTexto 57"/>
          <p:cNvSpPr txBox="1"/>
          <p:nvPr/>
        </p:nvSpPr>
        <p:spPr>
          <a:xfrm>
            <a:off x="7225655" y="7038627"/>
            <a:ext cx="1699824"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ViewTable</a:t>
            </a:r>
            <a:endParaRPr lang="pt-BR" dirty="0"/>
          </a:p>
        </p:txBody>
      </p:sp>
      <p:sp>
        <p:nvSpPr>
          <p:cNvPr id="59" name="CaixaDeTexto 58"/>
          <p:cNvSpPr txBox="1"/>
          <p:nvPr/>
        </p:nvSpPr>
        <p:spPr>
          <a:xfrm>
            <a:off x="7225655" y="7614691"/>
            <a:ext cx="2275303"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ViewportTable</a:t>
            </a:r>
            <a:endParaRPr lang="pt-BR" dirty="0"/>
          </a:p>
        </p:txBody>
      </p:sp>
      <p:sp>
        <p:nvSpPr>
          <p:cNvPr id="60" name="CaixaDeTexto 59"/>
          <p:cNvSpPr txBox="1"/>
          <p:nvPr/>
        </p:nvSpPr>
        <p:spPr>
          <a:xfrm>
            <a:off x="7225655" y="8190755"/>
            <a:ext cx="2189958"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RegAppTable</a:t>
            </a:r>
            <a:endParaRPr lang="pt-BR" dirty="0"/>
          </a:p>
        </p:txBody>
      </p:sp>
    </p:spTree>
    <p:extLst>
      <p:ext uri="{BB962C8B-B14F-4D97-AF65-F5344CB8AC3E}">
        <p14:creationId xmlns:p14="http://schemas.microsoft.com/office/powerpoint/2010/main" xmlns="" val="35221873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par>
                          <p:cTn id="16" fill="hold">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box(in)">
                                      <p:cBhvr>
                                        <p:cTn id="23" dur="500"/>
                                        <p:tgtEl>
                                          <p:spTgt spid="26"/>
                                        </p:tgtEl>
                                      </p:cBhvr>
                                    </p:animEffect>
                                  </p:childTnLst>
                                </p:cTn>
                              </p:par>
                            </p:childTnLst>
                          </p:cTn>
                        </p:par>
                        <p:par>
                          <p:cTn id="24" fill="hold">
                            <p:stCondLst>
                              <p:cond delay="500"/>
                            </p:stCondLst>
                            <p:childTnLst>
                              <p:par>
                                <p:cTn id="25" presetID="4"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ox(in)">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box(in)">
                                      <p:cBhvr>
                                        <p:cTn id="32" dur="5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ox(in)">
                                      <p:cBhvr>
                                        <p:cTn id="37" dur="500"/>
                                        <p:tgtEl>
                                          <p:spTgt spid="2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up)">
                                      <p:cBhvr>
                                        <p:cTn id="42" dur="500"/>
                                        <p:tgtEl>
                                          <p:spTgt spid="19"/>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up)">
                                      <p:cBhvr>
                                        <p:cTn id="50" dur="500"/>
                                        <p:tgtEl>
                                          <p:spTgt spid="37"/>
                                        </p:tgtEl>
                                      </p:cBhvr>
                                    </p:animEffect>
                                  </p:childTnLst>
                                </p:cTn>
                              </p:par>
                            </p:childTnLst>
                          </p:cTn>
                        </p:par>
                        <p:par>
                          <p:cTn id="51" fill="hold">
                            <p:stCondLst>
                              <p:cond delay="500"/>
                            </p:stCondLst>
                            <p:childTnLst>
                              <p:par>
                                <p:cTn id="52" presetID="1"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grpId="0"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box(in)">
                                      <p:cBhvr>
                                        <p:cTn id="58" dur="500"/>
                                        <p:tgtEl>
                                          <p:spTgt spid="33"/>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grpId="0" nodeType="click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box(in)">
                                      <p:cBhvr>
                                        <p:cTn id="63" dur="500"/>
                                        <p:tgtEl>
                                          <p:spTgt spid="38"/>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wipe(up)">
                                      <p:cBhvr>
                                        <p:cTn id="68" dur="500"/>
                                        <p:tgtEl>
                                          <p:spTgt spid="21"/>
                                        </p:tgtEl>
                                      </p:cBhvr>
                                    </p:animEffec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childTnLst>
                                </p:cTn>
                              </p:par>
                            </p:childTnLst>
                          </p:cTn>
                        </p:par>
                        <p:par>
                          <p:cTn id="72" fill="hold">
                            <p:stCondLst>
                              <p:cond delay="500"/>
                            </p:stCondLst>
                            <p:childTnLst>
                              <p:par>
                                <p:cTn id="73" presetID="4" presetClass="entr" presetSubtype="16"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box(in)">
                                      <p:cBhvr>
                                        <p:cTn id="75" dur="500"/>
                                        <p:tgtEl>
                                          <p:spTgt spid="39"/>
                                        </p:tgtEl>
                                      </p:cBhvr>
                                    </p:animEffect>
                                  </p:childTnLst>
                                </p:cTn>
                              </p:par>
                            </p:childTnLst>
                          </p:cTn>
                        </p:par>
                        <p:par>
                          <p:cTn id="76" fill="hold">
                            <p:stCondLst>
                              <p:cond delay="1000"/>
                            </p:stCondLst>
                            <p:childTnLst>
                              <p:par>
                                <p:cTn id="77" presetID="4" presetClass="entr" presetSubtype="16" fill="hold" grpId="0" nodeType="after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box(in)">
                                      <p:cBhvr>
                                        <p:cTn id="79" dur="500"/>
                                        <p:tgtEl>
                                          <p:spTgt spid="46"/>
                                        </p:tgtEl>
                                      </p:cBhvr>
                                    </p:animEffect>
                                  </p:childTnLst>
                                </p:cTn>
                              </p:par>
                            </p:childTnLst>
                          </p:cTn>
                        </p:par>
                        <p:par>
                          <p:cTn id="80" fill="hold">
                            <p:stCondLst>
                              <p:cond delay="1500"/>
                            </p:stCondLst>
                            <p:childTnLst>
                              <p:par>
                                <p:cTn id="81" presetID="4" presetClass="entr" presetSubtype="16" fill="hold" grpId="0" nodeType="after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box(in)">
                                      <p:cBhvr>
                                        <p:cTn id="83" dur="500"/>
                                        <p:tgtEl>
                                          <p:spTgt spid="47"/>
                                        </p:tgtEl>
                                      </p:cBhvr>
                                    </p:animEffect>
                                  </p:childTnLst>
                                </p:cTn>
                              </p:par>
                            </p:childTnLst>
                          </p:cTn>
                        </p:par>
                        <p:par>
                          <p:cTn id="84" fill="hold">
                            <p:stCondLst>
                              <p:cond delay="2000"/>
                            </p:stCondLst>
                            <p:childTnLst>
                              <p:par>
                                <p:cTn id="85" presetID="4" presetClass="entr" presetSubtype="16"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box(in)">
                                      <p:cBhvr>
                                        <p:cTn id="87" dur="500"/>
                                        <p:tgtEl>
                                          <p:spTgt spid="57"/>
                                        </p:tgtEl>
                                      </p:cBhvr>
                                    </p:animEffect>
                                  </p:childTnLst>
                                </p:cTn>
                              </p:par>
                            </p:childTnLst>
                          </p:cTn>
                        </p:par>
                        <p:par>
                          <p:cTn id="88" fill="hold">
                            <p:stCondLst>
                              <p:cond delay="2500"/>
                            </p:stCondLst>
                            <p:childTnLst>
                              <p:par>
                                <p:cTn id="89" presetID="4" presetClass="entr" presetSubtype="16"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box(in)">
                                      <p:cBhvr>
                                        <p:cTn id="91" dur="500"/>
                                        <p:tgtEl>
                                          <p:spTgt spid="58"/>
                                        </p:tgtEl>
                                      </p:cBhvr>
                                    </p:animEffect>
                                  </p:childTnLst>
                                </p:cTn>
                              </p:par>
                            </p:childTnLst>
                          </p:cTn>
                        </p:par>
                        <p:par>
                          <p:cTn id="92" fill="hold">
                            <p:stCondLst>
                              <p:cond delay="3000"/>
                            </p:stCondLst>
                            <p:childTnLst>
                              <p:par>
                                <p:cTn id="93" presetID="4" presetClass="entr" presetSubtype="1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box(in)">
                                      <p:cBhvr>
                                        <p:cTn id="95" dur="500"/>
                                        <p:tgtEl>
                                          <p:spTgt spid="59"/>
                                        </p:tgtEl>
                                      </p:cBhvr>
                                    </p:animEffect>
                                  </p:childTnLst>
                                </p:cTn>
                              </p:par>
                            </p:childTnLst>
                          </p:cTn>
                        </p:par>
                        <p:par>
                          <p:cTn id="96" fill="hold">
                            <p:stCondLst>
                              <p:cond delay="3500"/>
                            </p:stCondLst>
                            <p:childTnLst>
                              <p:par>
                                <p:cTn id="97" presetID="4" presetClass="entr" presetSubtype="16" fill="hold" grpId="0" nodeType="after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box(in)">
                                      <p:cBhvr>
                                        <p:cTn id="99" dur="500"/>
                                        <p:tgtEl>
                                          <p:spTgt spid="6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nodeType="clickEffect">
                                  <p:stCondLst>
                                    <p:cond delay="0"/>
                                  </p:stCondLst>
                                  <p:childTnLst>
                                    <p:set>
                                      <p:cBhvr>
                                        <p:cTn id="103" dur="1" fill="hold">
                                          <p:stCondLst>
                                            <p:cond delay="0"/>
                                          </p:stCondLst>
                                        </p:cTn>
                                        <p:tgtEl>
                                          <p:spTgt spid="43"/>
                                        </p:tgtEl>
                                        <p:attrNameLst>
                                          <p:attrName>style.visibility</p:attrName>
                                        </p:attrNameLst>
                                      </p:cBhvr>
                                      <p:to>
                                        <p:strVal val="visible"/>
                                      </p:to>
                                    </p:set>
                                    <p:animEffect transition="in" filter="wipe(up)">
                                      <p:cBhvr>
                                        <p:cTn id="104" dur="500"/>
                                        <p:tgtEl>
                                          <p:spTgt spid="43"/>
                                        </p:tgtEl>
                                      </p:cBhvr>
                                    </p:animEffect>
                                  </p:childTnLst>
                                </p:cTn>
                              </p:par>
                            </p:childTnLst>
                          </p:cTn>
                        </p:par>
                        <p:par>
                          <p:cTn id="105" fill="hold">
                            <p:stCondLst>
                              <p:cond delay="500"/>
                            </p:stCondLst>
                            <p:childTnLst>
                              <p:par>
                                <p:cTn id="106" presetID="1" presetClass="entr" presetSubtype="0" fill="hold" grpId="0" nodeType="afterEffect">
                                  <p:stCondLst>
                                    <p:cond delay="0"/>
                                  </p:stCondLst>
                                  <p:childTnLst>
                                    <p:set>
                                      <p:cBhvr>
                                        <p:cTn id="107" dur="1" fill="hold">
                                          <p:stCondLst>
                                            <p:cond delay="0"/>
                                          </p:stCondLst>
                                        </p:cTn>
                                        <p:tgtEl>
                                          <p:spTgt spid="41"/>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4" presetClass="entr" presetSubtype="16" fill="hold" grpId="0" nodeType="click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box(in)">
                                      <p:cBhvr>
                                        <p:cTn id="112" dur="500"/>
                                        <p:tgtEl>
                                          <p:spTgt spid="48"/>
                                        </p:tgtEl>
                                      </p:cBhvr>
                                    </p:animEffect>
                                  </p:childTnLst>
                                </p:cTn>
                              </p:par>
                            </p:childTnLst>
                          </p:cTn>
                        </p:par>
                        <p:par>
                          <p:cTn id="113" fill="hold">
                            <p:stCondLst>
                              <p:cond delay="500"/>
                            </p:stCondLst>
                            <p:childTnLst>
                              <p:par>
                                <p:cTn id="114" presetID="4" presetClass="entr" presetSubtype="16" fill="hold" grpId="0" nodeType="afterEffect">
                                  <p:stCondLst>
                                    <p:cond delay="0"/>
                                  </p:stCondLst>
                                  <p:childTnLst>
                                    <p:set>
                                      <p:cBhvr>
                                        <p:cTn id="115" dur="1" fill="hold">
                                          <p:stCondLst>
                                            <p:cond delay="0"/>
                                          </p:stCondLst>
                                        </p:cTn>
                                        <p:tgtEl>
                                          <p:spTgt spid="50"/>
                                        </p:tgtEl>
                                        <p:attrNameLst>
                                          <p:attrName>style.visibility</p:attrName>
                                        </p:attrNameLst>
                                      </p:cBhvr>
                                      <p:to>
                                        <p:strVal val="visible"/>
                                      </p:to>
                                    </p:set>
                                    <p:animEffect transition="in" filter="box(in)">
                                      <p:cBhvr>
                                        <p:cTn id="116" dur="500"/>
                                        <p:tgtEl>
                                          <p:spTgt spid="50"/>
                                        </p:tgtEl>
                                      </p:cBhvr>
                                    </p:animEffect>
                                  </p:childTnLst>
                                </p:cTn>
                              </p:par>
                            </p:childTnLst>
                          </p:cTn>
                        </p:par>
                        <p:par>
                          <p:cTn id="117" fill="hold">
                            <p:stCondLst>
                              <p:cond delay="1000"/>
                            </p:stCondLst>
                            <p:childTnLst>
                              <p:par>
                                <p:cTn id="118" presetID="4" presetClass="entr" presetSubtype="16" fill="hold" grpId="0" nodeType="after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box(in)">
                                      <p:cBhvr>
                                        <p:cTn id="12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26" grpId="0" animBg="1"/>
      <p:bldP spid="27" grpId="0" animBg="1"/>
      <p:bldP spid="28" grpId="0" animBg="1"/>
      <p:bldP spid="29" grpId="0" animBg="1"/>
      <p:bldP spid="33" grpId="0" animBg="1"/>
      <p:bldP spid="34" grpId="0" animBg="1"/>
      <p:bldP spid="38" grpId="0" animBg="1"/>
      <p:bldP spid="39" grpId="0" animBg="1"/>
      <p:bldP spid="41" grpId="0" animBg="1"/>
      <p:bldP spid="45" grpId="0" animBg="1"/>
      <p:bldP spid="46" grpId="0" animBg="1"/>
      <p:bldP spid="47" grpId="0" animBg="1"/>
      <p:bldP spid="48" grpId="0" animBg="1"/>
      <p:bldP spid="50" grpId="0" animBg="1"/>
      <p:bldP spid="51" grpId="0" animBg="1"/>
      <p:bldP spid="57" grpId="0" animBg="1"/>
      <p:bldP spid="58" grpId="0" animBg="1"/>
      <p:bldP spid="59" grpId="0" animBg="1"/>
      <p:bldP spid="6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pPr eaLnBrk="1" hangingPunct="1"/>
            <a:r>
              <a:rPr lang="en-US" dirty="0"/>
              <a:t>Snoop Tools (for AutoCAD’s database)</a:t>
            </a:r>
          </a:p>
        </p:txBody>
      </p:sp>
      <p:sp>
        <p:nvSpPr>
          <p:cNvPr id="35844" name="Rectangle 3"/>
          <p:cNvSpPr>
            <a:spLocks noGrp="1" noChangeArrowheads="1"/>
          </p:cNvSpPr>
          <p:nvPr>
            <p:ph idx="1"/>
          </p:nvPr>
        </p:nvSpPr>
        <p:spPr/>
        <p:txBody>
          <a:bodyPr/>
          <a:lstStyle/>
          <a:p>
            <a:pPr lvl="1" eaLnBrk="1" hangingPunct="1"/>
            <a:r>
              <a:rPr lang="en-US" dirty="0" err="1" smtClean="0"/>
              <a:t>ArxDbg</a:t>
            </a:r>
            <a:r>
              <a:rPr lang="en-US" dirty="0" smtClean="0"/>
              <a:t> (C++) </a:t>
            </a:r>
            <a:r>
              <a:rPr lang="en-US" sz="2700" dirty="0">
                <a:solidFill>
                  <a:schemeClr val="folHlink"/>
                </a:solidFill>
              </a:rPr>
              <a:t>ObjectARX SDK</a:t>
            </a:r>
          </a:p>
          <a:p>
            <a:pPr marL="0" indent="0" eaLnBrk="1" hangingPunct="1"/>
            <a:endParaRPr lang="en-US" dirty="0" smtClean="0"/>
          </a:p>
          <a:p>
            <a:pPr lvl="1" eaLnBrk="1" hangingPunct="1"/>
            <a:r>
              <a:rPr lang="en-US" dirty="0" err="1" smtClean="0"/>
              <a:t>MgdDbg</a:t>
            </a:r>
            <a:r>
              <a:rPr lang="en-US" dirty="0" smtClean="0"/>
              <a:t>(C#)	</a:t>
            </a:r>
            <a:r>
              <a:rPr lang="en-US" sz="2700" dirty="0">
                <a:solidFill>
                  <a:schemeClr val="folHlink"/>
                </a:solidFill>
              </a:rPr>
              <a:t>ADN</a:t>
            </a:r>
            <a:endParaRPr lang="en-US" dirty="0" smtClean="0"/>
          </a:p>
          <a:p>
            <a:pPr marL="0" indent="0" eaLnBrk="1" hangingPunct="1"/>
            <a:endParaRPr lang="en-US" dirty="0" smtClean="0"/>
          </a:p>
        </p:txBody>
      </p:sp>
      <p:pic>
        <p:nvPicPr>
          <p:cNvPr id="33793" name="Picture 1"/>
          <p:cNvPicPr>
            <a:picLocks noChangeAspect="1" noChangeArrowheads="1"/>
          </p:cNvPicPr>
          <p:nvPr/>
        </p:nvPicPr>
        <p:blipFill>
          <a:blip r:embed="rId3" cstate="print"/>
          <a:srcRect/>
          <a:stretch>
            <a:fillRect/>
          </a:stretch>
        </p:blipFill>
        <p:spPr bwMode="auto">
          <a:xfrm>
            <a:off x="5569471" y="4014291"/>
            <a:ext cx="6616407" cy="4783923"/>
          </a:xfrm>
          <a:prstGeom prst="rect">
            <a:avLst/>
          </a:prstGeom>
          <a:noFill/>
          <a:ln w="9525">
            <a:noFill/>
            <a:miter lim="800000"/>
            <a:headEnd/>
            <a:tailEnd/>
          </a:ln>
        </p:spPr>
      </p:pic>
    </p:spTree>
    <p:extLst>
      <p:ext uri="{BB962C8B-B14F-4D97-AF65-F5344CB8AC3E}">
        <p14:creationId xmlns:p14="http://schemas.microsoft.com/office/powerpoint/2010/main" xmlns="" val="38003213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Transactions: Overview</a:t>
            </a:r>
            <a:endParaRPr lang="pt-BR" dirty="0"/>
          </a:p>
        </p:txBody>
      </p:sp>
      <p:sp>
        <p:nvSpPr>
          <p:cNvPr id="4" name="Espaço Reservado para Conteúdo 3"/>
          <p:cNvSpPr>
            <a:spLocks noGrp="1"/>
          </p:cNvSpPr>
          <p:nvPr>
            <p:ph idx="1"/>
          </p:nvPr>
        </p:nvSpPr>
        <p:spPr>
          <a:xfrm>
            <a:off x="593725" y="2146300"/>
            <a:ext cx="11761788" cy="3956223"/>
          </a:xfrm>
        </p:spPr>
        <p:txBody>
          <a:bodyPr/>
          <a:lstStyle/>
          <a:p>
            <a:r>
              <a:rPr lang="pt-BR" dirty="0"/>
              <a:t>Every operation should be done inside a </a:t>
            </a:r>
            <a:r>
              <a:rPr lang="pt-BR" dirty="0" smtClean="0"/>
              <a:t>transaction, read or write</a:t>
            </a:r>
            <a:endParaRPr lang="pt-BR" dirty="0"/>
          </a:p>
          <a:p>
            <a:endParaRPr lang="en-US" dirty="0" smtClean="0"/>
          </a:p>
          <a:p>
            <a:r>
              <a:rPr lang="en-US" dirty="0" smtClean="0"/>
              <a:t>AutoCAD never return the object/entity directly, only the </a:t>
            </a:r>
            <a:r>
              <a:rPr lang="en-US" dirty="0" err="1" smtClean="0"/>
              <a:t>ObjectId</a:t>
            </a:r>
            <a:endParaRPr lang="pt-BR" dirty="0" smtClean="0"/>
          </a:p>
          <a:p>
            <a:endParaRPr lang="pt-BR" dirty="0"/>
          </a:p>
          <a:p>
            <a:r>
              <a:rPr lang="en-US" dirty="0" smtClean="0"/>
              <a:t>Use the </a:t>
            </a:r>
            <a:r>
              <a:rPr lang="en-US" dirty="0" err="1" smtClean="0"/>
              <a:t>ObjectId</a:t>
            </a:r>
            <a:r>
              <a:rPr lang="en-US" dirty="0" smtClean="0"/>
              <a:t> with a Transaction to </a:t>
            </a:r>
            <a:r>
              <a:rPr lang="en-US" dirty="0" err="1" smtClean="0"/>
              <a:t>GetObject</a:t>
            </a:r>
            <a:endParaRPr lang="en-US" dirty="0" smtClean="0"/>
          </a:p>
          <a:p>
            <a:endParaRPr lang="pt-BR" dirty="0" smtClean="0"/>
          </a:p>
          <a:p>
            <a:r>
              <a:rPr lang="pt-BR" dirty="0" smtClean="0"/>
              <a:t>Each outermost transaction represents an UNDO</a:t>
            </a:r>
          </a:p>
          <a:p>
            <a:pPr marL="0" indent="0">
              <a:buNone/>
            </a:pPr>
            <a:endParaRPr lang="pt-BR" dirty="0" smtClean="0"/>
          </a:p>
        </p:txBody>
      </p:sp>
      <p:sp>
        <p:nvSpPr>
          <p:cNvPr id="7" name="CaixaDeTexto 6"/>
          <p:cNvSpPr txBox="1"/>
          <p:nvPr/>
        </p:nvSpPr>
        <p:spPr>
          <a:xfrm>
            <a:off x="744935" y="7448422"/>
            <a:ext cx="1614545"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smtClean="0"/>
              <a:t>Database</a:t>
            </a:r>
            <a:endParaRPr lang="pt-BR"/>
          </a:p>
        </p:txBody>
      </p:sp>
      <p:sp>
        <p:nvSpPr>
          <p:cNvPr id="8" name="CaixaDeTexto 7"/>
          <p:cNvSpPr txBox="1"/>
          <p:nvPr/>
        </p:nvSpPr>
        <p:spPr>
          <a:xfrm>
            <a:off x="3841279" y="7448422"/>
            <a:ext cx="1916358"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smtClean="0"/>
              <a:t>Transaction</a:t>
            </a:r>
            <a:endParaRPr lang="pt-BR"/>
          </a:p>
        </p:txBody>
      </p:sp>
      <p:sp>
        <p:nvSpPr>
          <p:cNvPr id="9" name="Seta para a direita 8"/>
          <p:cNvSpPr/>
          <p:nvPr/>
        </p:nvSpPr>
        <p:spPr bwMode="auto">
          <a:xfrm>
            <a:off x="2617143" y="7592438"/>
            <a:ext cx="1080120" cy="288032"/>
          </a:xfrm>
          <a:prstGeom prst="righ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t-BR"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0" name="Chave esquerda 9"/>
          <p:cNvSpPr/>
          <p:nvPr/>
        </p:nvSpPr>
        <p:spPr bwMode="auto">
          <a:xfrm>
            <a:off x="5857503" y="6390555"/>
            <a:ext cx="720080" cy="2592288"/>
          </a:xfrm>
          <a:prstGeom prst="leftBrace">
            <a:avLst>
              <a:gd name="adj1" fmla="val 12335"/>
              <a:gd name="adj2" fmla="val 50500"/>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t-BR"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11" name="CaixaDeTexto 10"/>
          <p:cNvSpPr txBox="1"/>
          <p:nvPr/>
        </p:nvSpPr>
        <p:spPr>
          <a:xfrm>
            <a:off x="6721599" y="6330160"/>
            <a:ext cx="2621680" cy="492443"/>
          </a:xfrm>
          <a:prstGeom prst="rect">
            <a:avLst/>
          </a:prstGeom>
          <a:noFill/>
        </p:spPr>
        <p:txBody>
          <a:bodyPr wrap="none" rtlCol="0">
            <a:spAutoFit/>
          </a:bodyPr>
          <a:lstStyle/>
          <a:p>
            <a:r>
              <a:rPr lang="pt-BR" smtClean="0"/>
              <a:t>StartTransaction</a:t>
            </a:r>
            <a:endParaRPr lang="pt-BR"/>
          </a:p>
        </p:txBody>
      </p:sp>
      <p:sp>
        <p:nvSpPr>
          <p:cNvPr id="12" name="CaixaDeTexto 11"/>
          <p:cNvSpPr txBox="1"/>
          <p:nvPr/>
        </p:nvSpPr>
        <p:spPr>
          <a:xfrm>
            <a:off x="6721599" y="8490400"/>
            <a:ext cx="1332416" cy="492443"/>
          </a:xfrm>
          <a:prstGeom prst="rect">
            <a:avLst/>
          </a:prstGeom>
          <a:noFill/>
        </p:spPr>
        <p:txBody>
          <a:bodyPr wrap="none" rtlCol="0">
            <a:spAutoFit/>
          </a:bodyPr>
          <a:lstStyle/>
          <a:p>
            <a:r>
              <a:rPr lang="pt-BR" smtClean="0"/>
              <a:t>Commit</a:t>
            </a:r>
            <a:endParaRPr lang="pt-BR"/>
          </a:p>
        </p:txBody>
      </p:sp>
      <p:sp>
        <p:nvSpPr>
          <p:cNvPr id="13" name="CaixaDeTexto 12"/>
          <p:cNvSpPr txBox="1"/>
          <p:nvPr/>
        </p:nvSpPr>
        <p:spPr>
          <a:xfrm>
            <a:off x="7945735" y="7050240"/>
            <a:ext cx="4564070" cy="492443"/>
          </a:xfrm>
          <a:prstGeom prst="rect">
            <a:avLst/>
          </a:prstGeom>
          <a:noFill/>
        </p:spPr>
        <p:txBody>
          <a:bodyPr wrap="none" rtlCol="0">
            <a:spAutoFit/>
          </a:bodyPr>
          <a:lstStyle/>
          <a:p>
            <a:r>
              <a:rPr lang="pt-BR" dirty="0" smtClean="0"/>
              <a:t>GetObject ( Model Space ID )</a:t>
            </a:r>
            <a:endParaRPr lang="pt-BR" dirty="0"/>
          </a:p>
        </p:txBody>
      </p:sp>
      <p:sp>
        <p:nvSpPr>
          <p:cNvPr id="14" name="CaixaDeTexto 13"/>
          <p:cNvSpPr txBox="1"/>
          <p:nvPr/>
        </p:nvSpPr>
        <p:spPr>
          <a:xfrm>
            <a:off x="7945735" y="7770320"/>
            <a:ext cx="4882299" cy="492443"/>
          </a:xfrm>
          <a:prstGeom prst="rect">
            <a:avLst/>
          </a:prstGeom>
          <a:noFill/>
        </p:spPr>
        <p:txBody>
          <a:bodyPr wrap="none" rtlCol="0">
            <a:spAutoFit/>
          </a:bodyPr>
          <a:lstStyle/>
          <a:p>
            <a:r>
              <a:rPr lang="pt-BR" dirty="0" err="1" smtClean="0"/>
              <a:t>Model</a:t>
            </a:r>
            <a:r>
              <a:rPr lang="pt-BR" dirty="0" smtClean="0"/>
              <a:t> </a:t>
            </a:r>
            <a:r>
              <a:rPr lang="pt-BR" dirty="0" err="1" smtClean="0"/>
              <a:t>Space</a:t>
            </a:r>
            <a:r>
              <a:rPr lang="pt-BR" dirty="0" smtClean="0"/>
              <a:t> . </a:t>
            </a:r>
            <a:r>
              <a:rPr lang="pt-BR" dirty="0" err="1" smtClean="0"/>
              <a:t>Append</a:t>
            </a:r>
            <a:r>
              <a:rPr lang="pt-BR" dirty="0" smtClean="0"/>
              <a:t> ( </a:t>
            </a:r>
            <a:r>
              <a:rPr lang="pt-BR" dirty="0" err="1" smtClean="0"/>
              <a:t>Entity</a:t>
            </a:r>
            <a:r>
              <a:rPr lang="pt-BR" dirty="0" smtClean="0"/>
              <a:t> )</a:t>
            </a:r>
            <a:endParaRPr lang="pt-BR" dirty="0"/>
          </a:p>
        </p:txBody>
      </p:sp>
    </p:spTree>
    <p:extLst>
      <p:ext uri="{BB962C8B-B14F-4D97-AF65-F5344CB8AC3E}">
        <p14:creationId xmlns:p14="http://schemas.microsoft.com/office/powerpoint/2010/main" xmlns="" val="27719495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500"/>
                            </p:stCondLst>
                            <p:childTnLst>
                              <p:par>
                                <p:cTn id="25" presetID="1"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7" grpId="0" animBg="1"/>
      <p:bldP spid="8" grpId="0" animBg="1"/>
      <p:bldP spid="9" grpId="0" animBg="1"/>
      <p:bldP spid="10" grpId="0" animBg="1"/>
      <p:bldP spid="11" grpId="0"/>
      <p:bldP spid="12" grpId="0"/>
      <p:bldP spid="13" grpId="0"/>
      <p:bldP spid="1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Transaction.GetObject</a:t>
            </a:r>
            <a:r>
              <a:rPr lang="en-US" dirty="0" smtClean="0"/>
              <a:t> method</a:t>
            </a:r>
            <a:endParaRPr lang="pt-BR" dirty="0"/>
          </a:p>
        </p:txBody>
      </p:sp>
      <p:sp>
        <p:nvSpPr>
          <p:cNvPr id="3" name="Content Placeholder 2"/>
          <p:cNvSpPr>
            <a:spLocks noGrp="1"/>
          </p:cNvSpPr>
          <p:nvPr>
            <p:ph idx="1"/>
          </p:nvPr>
        </p:nvSpPr>
        <p:spPr/>
        <p:txBody>
          <a:bodyPr/>
          <a:lstStyle/>
          <a:p>
            <a:r>
              <a:rPr lang="en-US" dirty="0" smtClean="0"/>
              <a:t>Use </a:t>
            </a:r>
            <a:r>
              <a:rPr lang="en-US" dirty="0" err="1" smtClean="0"/>
              <a:t>GetObject</a:t>
            </a:r>
            <a:r>
              <a:rPr lang="en-US" dirty="0" smtClean="0"/>
              <a:t> to open an object</a:t>
            </a:r>
          </a:p>
          <a:p>
            <a:pPr lvl="1"/>
            <a:r>
              <a:rPr lang="en-US" dirty="0" err="1"/>
              <a:t>Transaction.GetObject</a:t>
            </a:r>
            <a:r>
              <a:rPr lang="en-US" dirty="0"/>
              <a:t>(  </a:t>
            </a:r>
            <a:r>
              <a:rPr lang="en-US" dirty="0" err="1"/>
              <a:t>ObjectId</a:t>
            </a:r>
            <a:r>
              <a:rPr lang="en-US" dirty="0"/>
              <a:t> , </a:t>
            </a:r>
            <a:r>
              <a:rPr lang="en-US" dirty="0" err="1"/>
              <a:t>OpeningMode</a:t>
            </a:r>
            <a:r>
              <a:rPr lang="en-US" dirty="0"/>
              <a:t>)</a:t>
            </a:r>
          </a:p>
          <a:p>
            <a:endParaRPr lang="en-US" dirty="0"/>
          </a:p>
          <a:p>
            <a:r>
              <a:rPr lang="en-US" dirty="0" err="1" smtClean="0"/>
              <a:t>ObjectId</a:t>
            </a:r>
            <a:r>
              <a:rPr lang="en-US" dirty="0" smtClean="0"/>
              <a:t>: obtained from different ways</a:t>
            </a:r>
          </a:p>
          <a:p>
            <a:endParaRPr lang="en-US" dirty="0" smtClean="0"/>
          </a:p>
          <a:p>
            <a:r>
              <a:rPr lang="en-US" dirty="0" smtClean="0"/>
              <a:t>Opening Mode:</a:t>
            </a:r>
          </a:p>
          <a:p>
            <a:pPr lvl="1"/>
            <a:r>
              <a:rPr lang="en-US" b="1" dirty="0" err="1" smtClean="0"/>
              <a:t>ForRead</a:t>
            </a:r>
            <a:r>
              <a:rPr lang="en-US" dirty="0" smtClean="0"/>
              <a:t>: only to read information, faster</a:t>
            </a:r>
          </a:p>
          <a:p>
            <a:pPr lvl="1"/>
            <a:r>
              <a:rPr lang="en-US" b="1" dirty="0" err="1" smtClean="0"/>
              <a:t>ForWrite</a:t>
            </a:r>
            <a:r>
              <a:rPr lang="en-US" dirty="0" smtClean="0"/>
              <a:t>: to read and write information, fill the UNDO mechanism</a:t>
            </a:r>
          </a:p>
          <a:p>
            <a:endParaRPr lang="en-US" dirty="0"/>
          </a:p>
          <a:p>
            <a:r>
              <a:rPr lang="en-US" dirty="0" smtClean="0"/>
              <a:t>Recommend procedure: </a:t>
            </a:r>
          </a:p>
          <a:p>
            <a:pPr lvl="1"/>
            <a:r>
              <a:rPr lang="en-US" dirty="0" smtClean="0"/>
              <a:t>Open </a:t>
            </a:r>
            <a:r>
              <a:rPr lang="en-US" b="1" dirty="0" err="1" smtClean="0"/>
              <a:t>ForRead</a:t>
            </a:r>
            <a:r>
              <a:rPr lang="en-US" dirty="0" smtClean="0"/>
              <a:t>, then if required, </a:t>
            </a:r>
            <a:r>
              <a:rPr lang="en-US" b="1" dirty="0" err="1" smtClean="0"/>
              <a:t>UpgradeOpen</a:t>
            </a:r>
            <a:r>
              <a:rPr lang="en-US" dirty="0" smtClean="0"/>
              <a:t> to </a:t>
            </a:r>
            <a:r>
              <a:rPr lang="en-US" b="1" dirty="0" err="1" smtClean="0"/>
              <a:t>ForWrite</a:t>
            </a:r>
            <a:endParaRPr lang="en-US" b="1" dirty="0" smtClean="0"/>
          </a:p>
          <a:p>
            <a:pPr lvl="1"/>
            <a:r>
              <a:rPr lang="en-US" dirty="0" smtClean="0"/>
              <a:t>Open </a:t>
            </a:r>
            <a:r>
              <a:rPr lang="en-US" b="1" dirty="0" err="1" smtClean="0"/>
              <a:t>ForWrite</a:t>
            </a:r>
            <a:r>
              <a:rPr lang="en-US" dirty="0" smtClean="0"/>
              <a:t> if you </a:t>
            </a:r>
            <a:r>
              <a:rPr lang="en-US" b="1" dirty="0" smtClean="0"/>
              <a:t>will</a:t>
            </a:r>
            <a:r>
              <a:rPr lang="en-US" dirty="0" smtClean="0"/>
              <a:t> write</a:t>
            </a:r>
            <a:endParaRPr lang="pt-BR" dirty="0"/>
          </a:p>
        </p:txBody>
      </p:sp>
    </p:spTree>
    <p:extLst>
      <p:ext uri="{BB962C8B-B14F-4D97-AF65-F5344CB8AC3E}">
        <p14:creationId xmlns:p14="http://schemas.microsoft.com/office/powerpoint/2010/main" xmlns="" val="22479505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Transaction to Get an Object</a:t>
            </a:r>
            <a:endParaRPr lang="pt-BR" dirty="0"/>
          </a:p>
        </p:txBody>
      </p:sp>
      <p:sp>
        <p:nvSpPr>
          <p:cNvPr id="3" name="Content Placeholder 2"/>
          <p:cNvSpPr>
            <a:spLocks noGrp="1"/>
          </p:cNvSpPr>
          <p:nvPr>
            <p:ph idx="1"/>
          </p:nvPr>
        </p:nvSpPr>
        <p:spPr/>
        <p:txBody>
          <a:bodyPr/>
          <a:lstStyle/>
          <a:p>
            <a:r>
              <a:rPr lang="en-US" dirty="0" smtClean="0"/>
              <a:t>First access the Database</a:t>
            </a:r>
          </a:p>
          <a:p>
            <a:endParaRPr lang="en-US" dirty="0"/>
          </a:p>
          <a:p>
            <a:r>
              <a:rPr lang="en-US" dirty="0" smtClean="0"/>
              <a:t>The </a:t>
            </a:r>
            <a:r>
              <a:rPr lang="en-US" b="1" dirty="0" smtClean="0"/>
              <a:t>Using</a:t>
            </a:r>
            <a:r>
              <a:rPr lang="en-US" dirty="0" smtClean="0"/>
              <a:t> keyword dispose (finish) the transaction</a:t>
            </a:r>
          </a:p>
          <a:p>
            <a:endParaRPr lang="en-US" dirty="0"/>
          </a:p>
          <a:p>
            <a:r>
              <a:rPr lang="en-US" dirty="0" smtClean="0"/>
              <a:t>Finally open the object using its </a:t>
            </a:r>
            <a:r>
              <a:rPr lang="en-US" dirty="0" err="1" smtClean="0"/>
              <a:t>objectId</a:t>
            </a:r>
            <a:endParaRPr lang="en-US" dirty="0" smtClean="0"/>
          </a:p>
        </p:txBody>
      </p:sp>
      <p:sp>
        <p:nvSpPr>
          <p:cNvPr id="4" name="TextBox 3"/>
          <p:cNvSpPr txBox="1"/>
          <p:nvPr/>
        </p:nvSpPr>
        <p:spPr>
          <a:xfrm>
            <a:off x="498550" y="5269199"/>
            <a:ext cx="12097344" cy="3785652"/>
          </a:xfrm>
          <a:prstGeom prst="rect">
            <a:avLst/>
          </a:prstGeom>
          <a:noFill/>
        </p:spPr>
        <p:txBody>
          <a:bodyPr wrap="square" rtlCol="0">
            <a:spAutoFit/>
          </a:bodyPr>
          <a:lstStyle/>
          <a:p>
            <a:r>
              <a:rPr lang="pt-BR" sz="2400" dirty="0"/>
              <a:t> </a:t>
            </a:r>
            <a:r>
              <a:rPr lang="pt-BR" sz="2400" dirty="0">
                <a:solidFill>
                  <a:srgbClr val="008000"/>
                </a:solidFill>
              </a:rPr>
              <a:t>'Acess the Database</a:t>
            </a:r>
          </a:p>
          <a:p>
            <a:r>
              <a:rPr lang="pt-BR" sz="2400" dirty="0" smtClean="0">
                <a:solidFill>
                  <a:srgbClr val="0000FF"/>
                </a:solidFill>
              </a:rPr>
              <a:t>Dim</a:t>
            </a:r>
            <a:r>
              <a:rPr lang="pt-BR" sz="2400" dirty="0" smtClean="0">
                <a:solidFill>
                  <a:prstClr val="black"/>
                </a:solidFill>
              </a:rPr>
              <a:t> </a:t>
            </a:r>
            <a:r>
              <a:rPr lang="pt-BR" sz="2400" dirty="0">
                <a:solidFill>
                  <a:prstClr val="black"/>
                </a:solidFill>
              </a:rPr>
              <a:t>db </a:t>
            </a:r>
            <a:r>
              <a:rPr lang="pt-BR" sz="2400" dirty="0">
                <a:solidFill>
                  <a:srgbClr val="0000FF"/>
                </a:solidFill>
              </a:rPr>
              <a:t>As</a:t>
            </a:r>
            <a:r>
              <a:rPr lang="pt-BR" sz="2400" dirty="0">
                <a:solidFill>
                  <a:prstClr val="black"/>
                </a:solidFill>
              </a:rPr>
              <a:t> Database = Application.DocumentManager.MdiActiveDocument.Database</a:t>
            </a:r>
          </a:p>
          <a:p>
            <a:endParaRPr lang="pt-BR" sz="2400" dirty="0">
              <a:solidFill>
                <a:prstClr val="black"/>
              </a:solidFill>
            </a:endParaRPr>
          </a:p>
          <a:p>
            <a:r>
              <a:rPr lang="pt-BR" sz="2400" dirty="0" smtClean="0">
                <a:solidFill>
                  <a:srgbClr val="008000"/>
                </a:solidFill>
              </a:rPr>
              <a:t>'Start </a:t>
            </a:r>
            <a:r>
              <a:rPr lang="pt-BR" sz="2400" dirty="0">
                <a:solidFill>
                  <a:srgbClr val="008000"/>
                </a:solidFill>
              </a:rPr>
              <a:t>a transaction</a:t>
            </a:r>
          </a:p>
          <a:p>
            <a:r>
              <a:rPr lang="pt-BR" sz="2400" dirty="0" smtClean="0">
                <a:solidFill>
                  <a:srgbClr val="0000FF"/>
                </a:solidFill>
              </a:rPr>
              <a:t>Using</a:t>
            </a:r>
            <a:r>
              <a:rPr lang="pt-BR" sz="2400" dirty="0" smtClean="0">
                <a:solidFill>
                  <a:prstClr val="black"/>
                </a:solidFill>
              </a:rPr>
              <a:t> </a:t>
            </a:r>
            <a:r>
              <a:rPr lang="pt-BR" sz="2400" dirty="0">
                <a:solidFill>
                  <a:prstClr val="black"/>
                </a:solidFill>
              </a:rPr>
              <a:t>trans </a:t>
            </a:r>
            <a:r>
              <a:rPr lang="pt-BR" sz="2400" dirty="0">
                <a:solidFill>
                  <a:srgbClr val="0000FF"/>
                </a:solidFill>
              </a:rPr>
              <a:t>As</a:t>
            </a:r>
            <a:r>
              <a:rPr lang="pt-BR" sz="2400" dirty="0">
                <a:solidFill>
                  <a:prstClr val="black"/>
                </a:solidFill>
              </a:rPr>
              <a:t> Transaction = db.TransactionManager.StartTransaction</a:t>
            </a:r>
          </a:p>
          <a:p>
            <a:endParaRPr lang="pt-BR" sz="2400" dirty="0">
              <a:solidFill>
                <a:prstClr val="black"/>
              </a:solidFill>
            </a:endParaRPr>
          </a:p>
          <a:p>
            <a:r>
              <a:rPr lang="pt-BR" sz="2400" dirty="0">
                <a:solidFill>
                  <a:prstClr val="black"/>
                </a:solidFill>
              </a:rPr>
              <a:t>    </a:t>
            </a:r>
            <a:r>
              <a:rPr lang="pt-BR" sz="2400" dirty="0" smtClean="0">
                <a:solidFill>
                  <a:srgbClr val="008000"/>
                </a:solidFill>
              </a:rPr>
              <a:t>'Get </a:t>
            </a:r>
            <a:r>
              <a:rPr lang="pt-BR" sz="2400" dirty="0">
                <a:solidFill>
                  <a:srgbClr val="008000"/>
                </a:solidFill>
              </a:rPr>
              <a:t>the BlockTable</a:t>
            </a:r>
          </a:p>
          <a:p>
            <a:r>
              <a:rPr lang="pt-BR" sz="2400" dirty="0" smtClean="0">
                <a:solidFill>
                  <a:prstClr val="black"/>
                </a:solidFill>
              </a:rPr>
              <a:t>    </a:t>
            </a:r>
            <a:r>
              <a:rPr lang="pt-BR" sz="2400" dirty="0" smtClean="0">
                <a:solidFill>
                  <a:srgbClr val="0000FF"/>
                </a:solidFill>
              </a:rPr>
              <a:t>Dim</a:t>
            </a:r>
            <a:r>
              <a:rPr lang="pt-BR" sz="2400" dirty="0" smtClean="0">
                <a:solidFill>
                  <a:prstClr val="black"/>
                </a:solidFill>
              </a:rPr>
              <a:t> </a:t>
            </a:r>
            <a:r>
              <a:rPr lang="pt-BR" sz="2400" dirty="0">
                <a:solidFill>
                  <a:prstClr val="black"/>
                </a:solidFill>
              </a:rPr>
              <a:t>bt </a:t>
            </a:r>
            <a:r>
              <a:rPr lang="pt-BR" sz="2400" dirty="0">
                <a:solidFill>
                  <a:srgbClr val="0000FF"/>
                </a:solidFill>
              </a:rPr>
              <a:t>As</a:t>
            </a:r>
            <a:r>
              <a:rPr lang="pt-BR" sz="2400" dirty="0">
                <a:solidFill>
                  <a:prstClr val="black"/>
                </a:solidFill>
              </a:rPr>
              <a:t> BlockTable = trans.GetObject(db.BlockTableId, OpenMode.ForRead)</a:t>
            </a:r>
          </a:p>
          <a:p>
            <a:endParaRPr lang="pt-BR" sz="2400" dirty="0">
              <a:solidFill>
                <a:prstClr val="black"/>
              </a:solidFill>
            </a:endParaRPr>
          </a:p>
          <a:p>
            <a:r>
              <a:rPr lang="en-US" sz="2400" dirty="0" smtClean="0">
                <a:solidFill>
                  <a:srgbClr val="0000FF"/>
                </a:solidFill>
              </a:rPr>
              <a:t>End</a:t>
            </a:r>
            <a:r>
              <a:rPr lang="en-US" sz="2400" dirty="0" smtClean="0">
                <a:solidFill>
                  <a:prstClr val="black"/>
                </a:solidFill>
              </a:rPr>
              <a:t> </a:t>
            </a:r>
            <a:r>
              <a:rPr lang="en-US" sz="2400" dirty="0">
                <a:solidFill>
                  <a:srgbClr val="0000FF"/>
                </a:solidFill>
              </a:rPr>
              <a:t>Using</a:t>
            </a:r>
            <a:r>
              <a:rPr lang="en-US" sz="2400" dirty="0">
                <a:solidFill>
                  <a:prstClr val="black"/>
                </a:solidFill>
              </a:rPr>
              <a:t> </a:t>
            </a:r>
            <a:r>
              <a:rPr lang="en-US" sz="2400" dirty="0">
                <a:solidFill>
                  <a:srgbClr val="008000"/>
                </a:solidFill>
              </a:rPr>
              <a:t>'Dispose the transaction</a:t>
            </a:r>
            <a:endParaRPr lang="pt-BR" sz="2400" dirty="0"/>
          </a:p>
        </p:txBody>
      </p:sp>
    </p:spTree>
    <p:extLst>
      <p:ext uri="{BB962C8B-B14F-4D97-AF65-F5344CB8AC3E}">
        <p14:creationId xmlns:p14="http://schemas.microsoft.com/office/powerpoint/2010/main" xmlns="" val="40556735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Transactions: Scope</a:t>
            </a:r>
            <a:endParaRPr lang="pt-BR" dirty="0"/>
          </a:p>
        </p:txBody>
      </p:sp>
      <p:sp>
        <p:nvSpPr>
          <p:cNvPr id="3" name="Content Placeholder 2"/>
          <p:cNvSpPr>
            <a:spLocks noGrp="1"/>
          </p:cNvSpPr>
          <p:nvPr>
            <p:ph idx="1"/>
          </p:nvPr>
        </p:nvSpPr>
        <p:spPr/>
        <p:txBody>
          <a:bodyPr/>
          <a:lstStyle/>
          <a:p>
            <a:r>
              <a:rPr lang="en-US" dirty="0" smtClean="0"/>
              <a:t>Can be:</a:t>
            </a:r>
          </a:p>
          <a:p>
            <a:pPr lvl="1"/>
            <a:r>
              <a:rPr lang="en-US" dirty="0" smtClean="0"/>
              <a:t>Committed: all operations are saved - </a:t>
            </a:r>
            <a:r>
              <a:rPr lang="en-US" dirty="0" err="1" smtClean="0"/>
              <a:t>Transaction.Commit</a:t>
            </a:r>
            <a:r>
              <a:rPr lang="en-US" dirty="0" smtClean="0"/>
              <a:t>()</a:t>
            </a:r>
          </a:p>
          <a:p>
            <a:pPr lvl="1"/>
            <a:r>
              <a:rPr lang="en-US" dirty="0" smtClean="0"/>
              <a:t>Aborted: all operations are discarded – </a:t>
            </a:r>
            <a:r>
              <a:rPr lang="en-US" dirty="0" err="1" smtClean="0"/>
              <a:t>Transaction.Abort</a:t>
            </a:r>
            <a:r>
              <a:rPr lang="en-US" dirty="0" smtClean="0"/>
              <a:t>()</a:t>
            </a:r>
          </a:p>
          <a:p>
            <a:endParaRPr lang="en-US" dirty="0"/>
          </a:p>
          <a:p>
            <a:r>
              <a:rPr lang="en-US" dirty="0" smtClean="0"/>
              <a:t>Can be nested</a:t>
            </a:r>
          </a:p>
          <a:p>
            <a:pPr lvl="1"/>
            <a:r>
              <a:rPr lang="en-US" dirty="0" smtClean="0"/>
              <a:t>The outermost still have control – e.g. if aborted, all nested are too</a:t>
            </a:r>
            <a:endParaRPr lang="pt-BR" dirty="0"/>
          </a:p>
        </p:txBody>
      </p:sp>
      <p:sp>
        <p:nvSpPr>
          <p:cNvPr id="86" name="Rectangle 2"/>
          <p:cNvSpPr>
            <a:spLocks noChangeArrowheads="1"/>
          </p:cNvSpPr>
          <p:nvPr/>
        </p:nvSpPr>
        <p:spPr bwMode="auto">
          <a:xfrm>
            <a:off x="5994400" y="8237785"/>
            <a:ext cx="2895600" cy="838200"/>
          </a:xfrm>
          <a:prstGeom prst="rect">
            <a:avLst/>
          </a:prstGeom>
          <a:solidFill>
            <a:srgbClr val="C0C0C0"/>
          </a:solidFill>
          <a:ln w="9525">
            <a:solidFill>
              <a:schemeClr val="tx1"/>
            </a:solidFill>
            <a:miter lim="800000"/>
            <a:headEnd/>
            <a:tailEnd/>
          </a:ln>
        </p:spPr>
        <p:txBody>
          <a:bodyPr wrap="none" anchor="ctr"/>
          <a:lstStyle/>
          <a:p>
            <a:endParaRPr lang="pt-BR"/>
          </a:p>
        </p:txBody>
      </p:sp>
      <p:grpSp>
        <p:nvGrpSpPr>
          <p:cNvPr id="87" name="Group 5"/>
          <p:cNvGrpSpPr>
            <a:grpSpLocks/>
          </p:cNvGrpSpPr>
          <p:nvPr/>
        </p:nvGrpSpPr>
        <p:grpSpPr bwMode="auto">
          <a:xfrm>
            <a:off x="2413000" y="6332785"/>
            <a:ext cx="6705600" cy="1752600"/>
            <a:chOff x="1200" y="576"/>
            <a:chExt cx="4224" cy="1104"/>
          </a:xfrm>
        </p:grpSpPr>
        <p:sp>
          <p:nvSpPr>
            <p:cNvPr id="88" name="Line 6"/>
            <p:cNvSpPr>
              <a:spLocks noChangeShapeType="1"/>
            </p:cNvSpPr>
            <p:nvPr/>
          </p:nvSpPr>
          <p:spPr bwMode="auto">
            <a:xfrm>
              <a:off x="2208" y="1440"/>
              <a:ext cx="3216" cy="0"/>
            </a:xfrm>
            <a:prstGeom prst="line">
              <a:avLst/>
            </a:prstGeom>
            <a:noFill/>
            <a:ln w="9525">
              <a:solidFill>
                <a:schemeClr val="tx1"/>
              </a:solidFill>
              <a:round/>
              <a:headEnd/>
              <a:tailEnd type="triangle" w="med" len="med"/>
            </a:ln>
          </p:spPr>
          <p:txBody>
            <a:bodyPr wrap="none" anchor="ctr"/>
            <a:lstStyle/>
            <a:p>
              <a:endParaRPr lang="en-US"/>
            </a:p>
          </p:txBody>
        </p:sp>
        <p:sp>
          <p:nvSpPr>
            <p:cNvPr id="89" name="Oval 7"/>
            <p:cNvSpPr>
              <a:spLocks noChangeArrowheads="1"/>
            </p:cNvSpPr>
            <p:nvPr/>
          </p:nvSpPr>
          <p:spPr bwMode="auto">
            <a:xfrm>
              <a:off x="2352" y="1344"/>
              <a:ext cx="336" cy="24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obj1</a:t>
              </a:r>
            </a:p>
          </p:txBody>
        </p:sp>
        <p:sp>
          <p:nvSpPr>
            <p:cNvPr id="90" name="Oval 8"/>
            <p:cNvSpPr>
              <a:spLocks noChangeArrowheads="1"/>
            </p:cNvSpPr>
            <p:nvPr/>
          </p:nvSpPr>
          <p:spPr bwMode="auto">
            <a:xfrm>
              <a:off x="2832" y="1344"/>
              <a:ext cx="336" cy="24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obj2</a:t>
              </a:r>
            </a:p>
          </p:txBody>
        </p:sp>
        <p:sp>
          <p:nvSpPr>
            <p:cNvPr id="91" name="Line 9"/>
            <p:cNvSpPr>
              <a:spLocks noChangeShapeType="1"/>
            </p:cNvSpPr>
            <p:nvPr/>
          </p:nvSpPr>
          <p:spPr bwMode="auto">
            <a:xfrm>
              <a:off x="2208" y="768"/>
              <a:ext cx="0" cy="912"/>
            </a:xfrm>
            <a:prstGeom prst="line">
              <a:avLst/>
            </a:prstGeom>
            <a:noFill/>
            <a:ln w="9525">
              <a:solidFill>
                <a:schemeClr val="tx1"/>
              </a:solidFill>
              <a:prstDash val="dash"/>
              <a:round/>
              <a:headEnd/>
              <a:tailEnd/>
            </a:ln>
          </p:spPr>
          <p:txBody>
            <a:bodyPr wrap="none" anchor="ctr"/>
            <a:lstStyle/>
            <a:p>
              <a:endParaRPr lang="en-US"/>
            </a:p>
          </p:txBody>
        </p:sp>
        <p:sp>
          <p:nvSpPr>
            <p:cNvPr id="92" name="Text Box 10"/>
            <p:cNvSpPr txBox="1">
              <a:spLocks noChangeArrowheads="1"/>
            </p:cNvSpPr>
            <p:nvPr/>
          </p:nvSpPr>
          <p:spPr bwMode="auto">
            <a:xfrm>
              <a:off x="1200" y="1296"/>
              <a:ext cx="970" cy="233"/>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1800" dirty="0">
                  <a:latin typeface="Tahoma" pitchFamily="34" charset="0"/>
                </a:rPr>
                <a:t>Transaction 1</a:t>
              </a:r>
            </a:p>
          </p:txBody>
        </p:sp>
        <p:sp>
          <p:nvSpPr>
            <p:cNvPr id="93" name="Text Box 11"/>
            <p:cNvSpPr txBox="1">
              <a:spLocks noChangeArrowheads="1"/>
            </p:cNvSpPr>
            <p:nvPr/>
          </p:nvSpPr>
          <p:spPr bwMode="auto">
            <a:xfrm>
              <a:off x="2112" y="576"/>
              <a:ext cx="212" cy="269"/>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2200">
                  <a:latin typeface="Tahoma" pitchFamily="34" charset="0"/>
                </a:rPr>
                <a:t>1</a:t>
              </a:r>
            </a:p>
          </p:txBody>
        </p:sp>
      </p:grpSp>
      <p:grpSp>
        <p:nvGrpSpPr>
          <p:cNvPr id="94" name="Group 12"/>
          <p:cNvGrpSpPr>
            <a:grpSpLocks/>
          </p:cNvGrpSpPr>
          <p:nvPr/>
        </p:nvGrpSpPr>
        <p:grpSpPr bwMode="auto">
          <a:xfrm>
            <a:off x="4241800" y="7551985"/>
            <a:ext cx="1295400" cy="381000"/>
            <a:chOff x="1584" y="1872"/>
            <a:chExt cx="816" cy="240"/>
          </a:xfrm>
        </p:grpSpPr>
        <p:sp>
          <p:nvSpPr>
            <p:cNvPr id="95" name="Oval 13"/>
            <p:cNvSpPr>
              <a:spLocks noChangeArrowheads="1"/>
            </p:cNvSpPr>
            <p:nvPr/>
          </p:nvSpPr>
          <p:spPr bwMode="auto">
            <a:xfrm>
              <a:off x="1584" y="1872"/>
              <a:ext cx="336" cy="240"/>
            </a:xfrm>
            <a:prstGeom prst="ellipse">
              <a:avLst/>
            </a:prstGeom>
            <a:solidFill>
              <a:srgbClr val="FF0000"/>
            </a:solidFill>
            <a:ln w="25400">
              <a:solidFill>
                <a:schemeClr val="tx1"/>
              </a:solidFill>
              <a:round/>
              <a:headEnd type="none" w="sm" len="sm"/>
              <a:tailEnd type="none" w="sm" len="sm"/>
            </a:ln>
          </p:spPr>
          <p:txBody>
            <a:bodyPr wrap="none" anchor="ctr"/>
            <a:lstStyle/>
            <a:p>
              <a:pPr algn="ctr"/>
              <a:r>
                <a:rPr lang="en-US" sz="1600">
                  <a:latin typeface="Tahoma" pitchFamily="34" charset="0"/>
                </a:rPr>
                <a:t>obj1</a:t>
              </a:r>
            </a:p>
          </p:txBody>
        </p:sp>
        <p:sp>
          <p:nvSpPr>
            <p:cNvPr id="96" name="Oval 14"/>
            <p:cNvSpPr>
              <a:spLocks noChangeArrowheads="1"/>
            </p:cNvSpPr>
            <p:nvPr/>
          </p:nvSpPr>
          <p:spPr bwMode="auto">
            <a:xfrm>
              <a:off x="2064" y="1872"/>
              <a:ext cx="336" cy="240"/>
            </a:xfrm>
            <a:prstGeom prst="ellipse">
              <a:avLst/>
            </a:prstGeom>
            <a:solidFill>
              <a:srgbClr val="FF0000"/>
            </a:solidFill>
            <a:ln w="25400">
              <a:solidFill>
                <a:schemeClr val="tx1"/>
              </a:solidFill>
              <a:round/>
              <a:headEnd type="none" w="sm" len="sm"/>
              <a:tailEnd type="none" w="sm" len="sm"/>
            </a:ln>
          </p:spPr>
          <p:txBody>
            <a:bodyPr wrap="none" anchor="ctr"/>
            <a:lstStyle/>
            <a:p>
              <a:pPr algn="ctr"/>
              <a:r>
                <a:rPr lang="en-US" sz="1600">
                  <a:latin typeface="Tahoma" pitchFamily="34" charset="0"/>
                </a:rPr>
                <a:t>obj2</a:t>
              </a:r>
            </a:p>
          </p:txBody>
        </p:sp>
      </p:grpSp>
      <p:sp>
        <p:nvSpPr>
          <p:cNvPr id="97" name="Oval 15"/>
          <p:cNvSpPr>
            <a:spLocks noChangeArrowheads="1"/>
          </p:cNvSpPr>
          <p:nvPr/>
        </p:nvSpPr>
        <p:spPr bwMode="auto">
          <a:xfrm>
            <a:off x="7061200" y="8313985"/>
            <a:ext cx="533400" cy="38100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obj1</a:t>
            </a:r>
          </a:p>
        </p:txBody>
      </p:sp>
      <p:sp>
        <p:nvSpPr>
          <p:cNvPr id="98" name="Oval 16"/>
          <p:cNvSpPr>
            <a:spLocks noChangeArrowheads="1"/>
          </p:cNvSpPr>
          <p:nvPr/>
        </p:nvSpPr>
        <p:spPr bwMode="auto">
          <a:xfrm>
            <a:off x="8280400" y="8313985"/>
            <a:ext cx="533400" cy="38100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obj3</a:t>
            </a:r>
          </a:p>
        </p:txBody>
      </p:sp>
      <p:sp>
        <p:nvSpPr>
          <p:cNvPr id="99" name="Oval 17"/>
          <p:cNvSpPr>
            <a:spLocks noChangeArrowheads="1"/>
          </p:cNvSpPr>
          <p:nvPr/>
        </p:nvSpPr>
        <p:spPr bwMode="auto">
          <a:xfrm>
            <a:off x="7670800" y="8618785"/>
            <a:ext cx="533400" cy="38100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obj2</a:t>
            </a:r>
          </a:p>
        </p:txBody>
      </p:sp>
      <p:grpSp>
        <p:nvGrpSpPr>
          <p:cNvPr id="100" name="Group 18"/>
          <p:cNvGrpSpPr>
            <a:grpSpLocks/>
          </p:cNvGrpSpPr>
          <p:nvPr/>
        </p:nvGrpSpPr>
        <p:grpSpPr bwMode="auto">
          <a:xfrm>
            <a:off x="7061200" y="8313985"/>
            <a:ext cx="1143000" cy="685800"/>
            <a:chOff x="4320" y="2112"/>
            <a:chExt cx="720" cy="432"/>
          </a:xfrm>
        </p:grpSpPr>
        <p:sp>
          <p:nvSpPr>
            <p:cNvPr id="101" name="Oval 19"/>
            <p:cNvSpPr>
              <a:spLocks noChangeArrowheads="1"/>
            </p:cNvSpPr>
            <p:nvPr/>
          </p:nvSpPr>
          <p:spPr bwMode="auto">
            <a:xfrm>
              <a:off x="4320" y="2112"/>
              <a:ext cx="336" cy="240"/>
            </a:xfrm>
            <a:prstGeom prst="ellipse">
              <a:avLst/>
            </a:prstGeom>
            <a:solidFill>
              <a:srgbClr val="FF0000"/>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obj1</a:t>
              </a:r>
            </a:p>
          </p:txBody>
        </p:sp>
        <p:sp>
          <p:nvSpPr>
            <p:cNvPr id="102" name="Oval 20"/>
            <p:cNvSpPr>
              <a:spLocks noChangeArrowheads="1"/>
            </p:cNvSpPr>
            <p:nvPr/>
          </p:nvSpPr>
          <p:spPr bwMode="auto">
            <a:xfrm>
              <a:off x="4704" y="2304"/>
              <a:ext cx="336" cy="240"/>
            </a:xfrm>
            <a:prstGeom prst="ellipse">
              <a:avLst/>
            </a:prstGeom>
            <a:solidFill>
              <a:srgbClr val="FF0000"/>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obj2</a:t>
              </a:r>
            </a:p>
          </p:txBody>
        </p:sp>
      </p:grpSp>
      <p:grpSp>
        <p:nvGrpSpPr>
          <p:cNvPr id="103" name="Group 21"/>
          <p:cNvGrpSpPr>
            <a:grpSpLocks/>
          </p:cNvGrpSpPr>
          <p:nvPr/>
        </p:nvGrpSpPr>
        <p:grpSpPr bwMode="auto">
          <a:xfrm>
            <a:off x="7670800" y="8313985"/>
            <a:ext cx="1143000" cy="685800"/>
            <a:chOff x="4704" y="2112"/>
            <a:chExt cx="720" cy="432"/>
          </a:xfrm>
        </p:grpSpPr>
        <p:sp>
          <p:nvSpPr>
            <p:cNvPr id="104" name="Oval 22"/>
            <p:cNvSpPr>
              <a:spLocks noChangeArrowheads="1"/>
            </p:cNvSpPr>
            <p:nvPr/>
          </p:nvSpPr>
          <p:spPr bwMode="auto">
            <a:xfrm>
              <a:off x="5088" y="2112"/>
              <a:ext cx="336" cy="240"/>
            </a:xfrm>
            <a:prstGeom prst="ellipse">
              <a:avLst/>
            </a:prstGeom>
            <a:solidFill>
              <a:srgbClr val="00FF00"/>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obj3</a:t>
              </a:r>
            </a:p>
          </p:txBody>
        </p:sp>
        <p:sp>
          <p:nvSpPr>
            <p:cNvPr id="105" name="Oval 23"/>
            <p:cNvSpPr>
              <a:spLocks noChangeArrowheads="1"/>
            </p:cNvSpPr>
            <p:nvPr/>
          </p:nvSpPr>
          <p:spPr bwMode="auto">
            <a:xfrm>
              <a:off x="4704" y="2304"/>
              <a:ext cx="336" cy="240"/>
            </a:xfrm>
            <a:prstGeom prst="ellipse">
              <a:avLst/>
            </a:prstGeom>
            <a:solidFill>
              <a:srgbClr val="00FF00"/>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obj2</a:t>
              </a:r>
            </a:p>
          </p:txBody>
        </p:sp>
      </p:grpSp>
      <p:sp>
        <p:nvSpPr>
          <p:cNvPr id="106" name="Text Box 24"/>
          <p:cNvSpPr txBox="1">
            <a:spLocks noChangeArrowheads="1"/>
          </p:cNvSpPr>
          <p:nvPr/>
        </p:nvSpPr>
        <p:spPr bwMode="auto">
          <a:xfrm>
            <a:off x="6070600" y="8771185"/>
            <a:ext cx="1600200" cy="336550"/>
          </a:xfrm>
          <a:prstGeom prst="rect">
            <a:avLst/>
          </a:prstGeom>
          <a:noFill/>
          <a:ln w="9525">
            <a:noFill/>
            <a:miter lim="800000"/>
            <a:headEnd/>
            <a:tailEnd/>
          </a:ln>
        </p:spPr>
        <p:txBody>
          <a:bodyPr>
            <a:spAutoFit/>
          </a:bodyPr>
          <a:lstStyle/>
          <a:p>
            <a:pPr eaLnBrk="0" hangingPunct="0">
              <a:spcBef>
                <a:spcPct val="50000"/>
              </a:spcBef>
              <a:buClr>
                <a:srgbClr val="FF0000"/>
              </a:buClr>
              <a:buSzPct val="80000"/>
              <a:buFont typeface="Wingdings" pitchFamily="2" charset="2"/>
              <a:buNone/>
            </a:pPr>
            <a:r>
              <a:rPr lang="en-US" sz="1600">
                <a:latin typeface="Tahoma" pitchFamily="34" charset="0"/>
              </a:rPr>
              <a:t>Database</a:t>
            </a:r>
          </a:p>
        </p:txBody>
      </p:sp>
      <p:grpSp>
        <p:nvGrpSpPr>
          <p:cNvPr id="107" name="Group 25"/>
          <p:cNvGrpSpPr>
            <a:grpSpLocks/>
          </p:cNvGrpSpPr>
          <p:nvPr/>
        </p:nvGrpSpPr>
        <p:grpSpPr bwMode="auto">
          <a:xfrm>
            <a:off x="4089400" y="6332785"/>
            <a:ext cx="3429000" cy="1752600"/>
            <a:chOff x="2256" y="576"/>
            <a:chExt cx="2160" cy="1104"/>
          </a:xfrm>
        </p:grpSpPr>
        <p:sp>
          <p:nvSpPr>
            <p:cNvPr id="108" name="Line 26"/>
            <p:cNvSpPr>
              <a:spLocks noChangeShapeType="1"/>
            </p:cNvSpPr>
            <p:nvPr/>
          </p:nvSpPr>
          <p:spPr bwMode="auto">
            <a:xfrm>
              <a:off x="3264" y="1056"/>
              <a:ext cx="1152" cy="0"/>
            </a:xfrm>
            <a:prstGeom prst="line">
              <a:avLst/>
            </a:prstGeom>
            <a:noFill/>
            <a:ln w="9525">
              <a:solidFill>
                <a:schemeClr val="tx1"/>
              </a:solidFill>
              <a:round/>
              <a:headEnd/>
              <a:tailEnd type="triangle" w="med" len="med"/>
            </a:ln>
          </p:spPr>
          <p:txBody>
            <a:bodyPr wrap="none" anchor="ctr"/>
            <a:lstStyle/>
            <a:p>
              <a:endParaRPr lang="en-US"/>
            </a:p>
          </p:txBody>
        </p:sp>
        <p:sp>
          <p:nvSpPr>
            <p:cNvPr id="109" name="Oval 27"/>
            <p:cNvSpPr>
              <a:spLocks noChangeArrowheads="1"/>
            </p:cNvSpPr>
            <p:nvPr/>
          </p:nvSpPr>
          <p:spPr bwMode="auto">
            <a:xfrm>
              <a:off x="3456" y="912"/>
              <a:ext cx="336" cy="240"/>
            </a:xfrm>
            <a:prstGeom prst="ellipse">
              <a:avLst/>
            </a:prstGeom>
            <a:solidFill>
              <a:srgbClr val="FF0000"/>
            </a:solidFill>
            <a:ln w="25400">
              <a:solidFill>
                <a:schemeClr val="tx1"/>
              </a:solidFill>
              <a:round/>
              <a:headEnd type="none" w="sm" len="sm"/>
              <a:tailEnd type="none" w="sm" len="sm"/>
            </a:ln>
          </p:spPr>
          <p:txBody>
            <a:bodyPr wrap="none" anchor="ctr"/>
            <a:lstStyle/>
            <a:p>
              <a:pPr algn="ctr"/>
              <a:r>
                <a:rPr lang="en-US" sz="1600" dirty="0">
                  <a:latin typeface="Tahoma" pitchFamily="34" charset="0"/>
                </a:rPr>
                <a:t>obj2</a:t>
              </a:r>
            </a:p>
          </p:txBody>
        </p:sp>
        <p:sp>
          <p:nvSpPr>
            <p:cNvPr id="110" name="Oval 28"/>
            <p:cNvSpPr>
              <a:spLocks noChangeArrowheads="1"/>
            </p:cNvSpPr>
            <p:nvPr/>
          </p:nvSpPr>
          <p:spPr bwMode="auto">
            <a:xfrm>
              <a:off x="3936" y="912"/>
              <a:ext cx="336" cy="240"/>
            </a:xfrm>
            <a:prstGeom prst="ellipse">
              <a:avLst/>
            </a:prstGeom>
            <a:solidFill>
              <a:srgbClr val="99CCFF"/>
            </a:solidFill>
            <a:ln w="25400">
              <a:solidFill>
                <a:schemeClr val="bg2"/>
              </a:solidFill>
              <a:round/>
              <a:headEnd type="none" w="sm" len="sm"/>
              <a:tailEnd type="none" w="sm" len="sm"/>
            </a:ln>
          </p:spPr>
          <p:txBody>
            <a:bodyPr wrap="none" anchor="ctr"/>
            <a:lstStyle/>
            <a:p>
              <a:pPr algn="ctr"/>
              <a:r>
                <a:rPr lang="en-US" sz="1600">
                  <a:solidFill>
                    <a:schemeClr val="bg2"/>
                  </a:solidFill>
                  <a:latin typeface="Tahoma" pitchFamily="34" charset="0"/>
                </a:rPr>
                <a:t>obj3</a:t>
              </a:r>
            </a:p>
          </p:txBody>
        </p:sp>
        <p:sp>
          <p:nvSpPr>
            <p:cNvPr id="111" name="Text Box 29"/>
            <p:cNvSpPr txBox="1">
              <a:spLocks noChangeArrowheads="1"/>
            </p:cNvSpPr>
            <p:nvPr/>
          </p:nvSpPr>
          <p:spPr bwMode="auto">
            <a:xfrm>
              <a:off x="2256" y="912"/>
              <a:ext cx="970" cy="233"/>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1800" dirty="0">
                  <a:latin typeface="Tahoma" pitchFamily="34" charset="0"/>
                </a:rPr>
                <a:t>Transaction 2</a:t>
              </a:r>
            </a:p>
          </p:txBody>
        </p:sp>
        <p:sp>
          <p:nvSpPr>
            <p:cNvPr id="112" name="Text Box 30"/>
            <p:cNvSpPr txBox="1">
              <a:spLocks noChangeArrowheads="1"/>
            </p:cNvSpPr>
            <p:nvPr/>
          </p:nvSpPr>
          <p:spPr bwMode="auto">
            <a:xfrm>
              <a:off x="3168" y="576"/>
              <a:ext cx="212" cy="269"/>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2200">
                  <a:latin typeface="Tahoma" pitchFamily="34" charset="0"/>
                </a:rPr>
                <a:t>2</a:t>
              </a:r>
            </a:p>
          </p:txBody>
        </p:sp>
        <p:sp>
          <p:nvSpPr>
            <p:cNvPr id="113" name="Line 31"/>
            <p:cNvSpPr>
              <a:spLocks noChangeShapeType="1"/>
            </p:cNvSpPr>
            <p:nvPr/>
          </p:nvSpPr>
          <p:spPr bwMode="auto">
            <a:xfrm>
              <a:off x="3264" y="768"/>
              <a:ext cx="0" cy="912"/>
            </a:xfrm>
            <a:prstGeom prst="line">
              <a:avLst/>
            </a:prstGeom>
            <a:noFill/>
            <a:ln w="9525">
              <a:solidFill>
                <a:schemeClr val="tx1"/>
              </a:solidFill>
              <a:prstDash val="dash"/>
              <a:round/>
              <a:headEnd/>
              <a:tailEnd/>
            </a:ln>
          </p:spPr>
          <p:txBody>
            <a:bodyPr wrap="none" anchor="ctr"/>
            <a:lstStyle/>
            <a:p>
              <a:endParaRPr lang="en-US"/>
            </a:p>
          </p:txBody>
        </p:sp>
      </p:grpSp>
      <p:grpSp>
        <p:nvGrpSpPr>
          <p:cNvPr id="114" name="Group 32"/>
          <p:cNvGrpSpPr>
            <a:grpSpLocks/>
          </p:cNvGrpSpPr>
          <p:nvPr/>
        </p:nvGrpSpPr>
        <p:grpSpPr bwMode="auto">
          <a:xfrm>
            <a:off x="7366000" y="6332785"/>
            <a:ext cx="336550" cy="1752600"/>
            <a:chOff x="4320" y="576"/>
            <a:chExt cx="212" cy="1104"/>
          </a:xfrm>
        </p:grpSpPr>
        <p:sp>
          <p:nvSpPr>
            <p:cNvPr id="115" name="Text Box 33"/>
            <p:cNvSpPr txBox="1">
              <a:spLocks noChangeArrowheads="1"/>
            </p:cNvSpPr>
            <p:nvPr/>
          </p:nvSpPr>
          <p:spPr bwMode="auto">
            <a:xfrm>
              <a:off x="4320" y="576"/>
              <a:ext cx="212" cy="269"/>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2200">
                  <a:latin typeface="Tahoma" pitchFamily="34" charset="0"/>
                </a:rPr>
                <a:t>3</a:t>
              </a:r>
            </a:p>
          </p:txBody>
        </p:sp>
        <p:sp>
          <p:nvSpPr>
            <p:cNvPr id="116" name="Line 34"/>
            <p:cNvSpPr>
              <a:spLocks noChangeShapeType="1"/>
            </p:cNvSpPr>
            <p:nvPr/>
          </p:nvSpPr>
          <p:spPr bwMode="auto">
            <a:xfrm>
              <a:off x="4416" y="768"/>
              <a:ext cx="0" cy="912"/>
            </a:xfrm>
            <a:prstGeom prst="line">
              <a:avLst/>
            </a:prstGeom>
            <a:noFill/>
            <a:ln w="9525">
              <a:solidFill>
                <a:schemeClr val="tx1"/>
              </a:solidFill>
              <a:prstDash val="dash"/>
              <a:round/>
              <a:headEnd/>
              <a:tailEnd/>
            </a:ln>
          </p:spPr>
          <p:txBody>
            <a:bodyPr wrap="none" anchor="ctr"/>
            <a:lstStyle/>
            <a:p>
              <a:endParaRPr lang="en-US"/>
            </a:p>
          </p:txBody>
        </p:sp>
      </p:grpSp>
      <p:grpSp>
        <p:nvGrpSpPr>
          <p:cNvPr id="117" name="Group 35"/>
          <p:cNvGrpSpPr>
            <a:grpSpLocks/>
          </p:cNvGrpSpPr>
          <p:nvPr/>
        </p:nvGrpSpPr>
        <p:grpSpPr bwMode="auto">
          <a:xfrm>
            <a:off x="8966200" y="6332785"/>
            <a:ext cx="336550" cy="1752600"/>
            <a:chOff x="5328" y="576"/>
            <a:chExt cx="212" cy="1104"/>
          </a:xfrm>
        </p:grpSpPr>
        <p:sp>
          <p:nvSpPr>
            <p:cNvPr id="118" name="Text Box 36"/>
            <p:cNvSpPr txBox="1">
              <a:spLocks noChangeArrowheads="1"/>
            </p:cNvSpPr>
            <p:nvPr/>
          </p:nvSpPr>
          <p:spPr bwMode="auto">
            <a:xfrm>
              <a:off x="5328" y="576"/>
              <a:ext cx="212" cy="269"/>
            </a:xfrm>
            <a:prstGeom prst="rect">
              <a:avLst/>
            </a:prstGeom>
            <a:noFill/>
            <a:ln w="9525">
              <a:noFill/>
              <a:miter lim="800000"/>
              <a:headEnd/>
              <a:tailEnd/>
            </a:ln>
          </p:spPr>
          <p:txBody>
            <a:bodyPr wrap="none">
              <a:spAutoFit/>
            </a:bodyPr>
            <a:lstStyle/>
            <a:p>
              <a:pPr eaLnBrk="0" hangingPunct="0">
                <a:spcBef>
                  <a:spcPct val="20000"/>
                </a:spcBef>
                <a:buClr>
                  <a:srgbClr val="FF0000"/>
                </a:buClr>
                <a:buSzPct val="80000"/>
                <a:buFont typeface="Wingdings" pitchFamily="2" charset="2"/>
                <a:buNone/>
              </a:pPr>
              <a:r>
                <a:rPr lang="en-US" sz="2200">
                  <a:latin typeface="Tahoma" pitchFamily="34" charset="0"/>
                </a:rPr>
                <a:t>4</a:t>
              </a:r>
            </a:p>
          </p:txBody>
        </p:sp>
        <p:sp>
          <p:nvSpPr>
            <p:cNvPr id="119" name="Line 37"/>
            <p:cNvSpPr>
              <a:spLocks noChangeShapeType="1"/>
            </p:cNvSpPr>
            <p:nvPr/>
          </p:nvSpPr>
          <p:spPr bwMode="auto">
            <a:xfrm>
              <a:off x="5424" y="768"/>
              <a:ext cx="0" cy="912"/>
            </a:xfrm>
            <a:prstGeom prst="line">
              <a:avLst/>
            </a:prstGeom>
            <a:noFill/>
            <a:ln w="9525">
              <a:solidFill>
                <a:schemeClr val="tx1"/>
              </a:solidFill>
              <a:prstDash val="dash"/>
              <a:round/>
              <a:headEnd/>
              <a:tailEnd/>
            </a:ln>
          </p:spPr>
          <p:txBody>
            <a:bodyPr wrap="none" anchor="ctr"/>
            <a:lstStyle/>
            <a:p>
              <a:endParaRPr lang="en-US"/>
            </a:p>
          </p:txBody>
        </p:sp>
      </p:grpSp>
      <p:grpSp>
        <p:nvGrpSpPr>
          <p:cNvPr id="120" name="Group 38"/>
          <p:cNvGrpSpPr>
            <a:grpSpLocks/>
          </p:cNvGrpSpPr>
          <p:nvPr/>
        </p:nvGrpSpPr>
        <p:grpSpPr bwMode="auto">
          <a:xfrm>
            <a:off x="7061200" y="8313985"/>
            <a:ext cx="1752600" cy="685800"/>
            <a:chOff x="3648" y="2016"/>
            <a:chExt cx="1104" cy="432"/>
          </a:xfrm>
        </p:grpSpPr>
        <p:sp>
          <p:nvSpPr>
            <p:cNvPr id="121" name="Oval 39"/>
            <p:cNvSpPr>
              <a:spLocks noChangeArrowheads="1"/>
            </p:cNvSpPr>
            <p:nvPr/>
          </p:nvSpPr>
          <p:spPr bwMode="auto">
            <a:xfrm>
              <a:off x="3648" y="2016"/>
              <a:ext cx="336" cy="240"/>
            </a:xfrm>
            <a:prstGeom prst="ellipse">
              <a:avLst/>
            </a:prstGeom>
            <a:solidFill>
              <a:srgbClr val="99CCFF"/>
            </a:solidFill>
            <a:ln w="25400">
              <a:solidFill>
                <a:schemeClr val="tx1"/>
              </a:solidFill>
              <a:round/>
              <a:headEnd type="none" w="sm" len="sm"/>
              <a:tailEnd type="none" w="sm" len="sm"/>
            </a:ln>
          </p:spPr>
          <p:txBody>
            <a:bodyPr wrap="none" anchor="ctr"/>
            <a:lstStyle/>
            <a:p>
              <a:pPr algn="ctr"/>
              <a:r>
                <a:rPr lang="en-US" sz="1600">
                  <a:latin typeface="Tahoma" pitchFamily="34" charset="0"/>
                </a:rPr>
                <a:t>obj1</a:t>
              </a:r>
            </a:p>
          </p:txBody>
        </p:sp>
        <p:sp>
          <p:nvSpPr>
            <p:cNvPr id="122" name="Oval 40"/>
            <p:cNvSpPr>
              <a:spLocks noChangeArrowheads="1"/>
            </p:cNvSpPr>
            <p:nvPr/>
          </p:nvSpPr>
          <p:spPr bwMode="auto">
            <a:xfrm>
              <a:off x="4416" y="2016"/>
              <a:ext cx="336" cy="240"/>
            </a:xfrm>
            <a:prstGeom prst="ellipse">
              <a:avLst/>
            </a:prstGeom>
            <a:solidFill>
              <a:srgbClr val="99CCFF"/>
            </a:solidFill>
            <a:ln w="25400">
              <a:solidFill>
                <a:schemeClr val="tx1"/>
              </a:solidFill>
              <a:round/>
              <a:headEnd type="none" w="sm" len="sm"/>
              <a:tailEnd type="none" w="sm" len="sm"/>
            </a:ln>
          </p:spPr>
          <p:txBody>
            <a:bodyPr wrap="none" anchor="ctr"/>
            <a:lstStyle/>
            <a:p>
              <a:pPr algn="ctr"/>
              <a:r>
                <a:rPr lang="en-US" sz="1600">
                  <a:latin typeface="Tahoma" pitchFamily="34" charset="0"/>
                </a:rPr>
                <a:t>obj3</a:t>
              </a:r>
            </a:p>
          </p:txBody>
        </p:sp>
        <p:sp>
          <p:nvSpPr>
            <p:cNvPr id="123" name="Oval 41"/>
            <p:cNvSpPr>
              <a:spLocks noChangeArrowheads="1"/>
            </p:cNvSpPr>
            <p:nvPr/>
          </p:nvSpPr>
          <p:spPr bwMode="auto">
            <a:xfrm>
              <a:off x="4032" y="2208"/>
              <a:ext cx="336" cy="240"/>
            </a:xfrm>
            <a:prstGeom prst="ellipse">
              <a:avLst/>
            </a:prstGeom>
            <a:solidFill>
              <a:srgbClr val="99CCFF"/>
            </a:solidFill>
            <a:ln w="25400">
              <a:solidFill>
                <a:schemeClr val="tx1"/>
              </a:solidFill>
              <a:round/>
              <a:headEnd type="none" w="sm" len="sm"/>
              <a:tailEnd type="none" w="sm" len="sm"/>
            </a:ln>
          </p:spPr>
          <p:txBody>
            <a:bodyPr wrap="none" anchor="ctr"/>
            <a:lstStyle/>
            <a:p>
              <a:pPr algn="ctr"/>
              <a:r>
                <a:rPr lang="en-US" sz="1600">
                  <a:latin typeface="Tahoma" pitchFamily="34" charset="0"/>
                </a:rPr>
                <a:t>obj2</a:t>
              </a:r>
            </a:p>
          </p:txBody>
        </p:sp>
      </p:grpSp>
      <p:grpSp>
        <p:nvGrpSpPr>
          <p:cNvPr id="124" name="Group 42"/>
          <p:cNvGrpSpPr>
            <a:grpSpLocks/>
          </p:cNvGrpSpPr>
          <p:nvPr/>
        </p:nvGrpSpPr>
        <p:grpSpPr bwMode="auto">
          <a:xfrm>
            <a:off x="5994399" y="6868281"/>
            <a:ext cx="1295400" cy="381000"/>
            <a:chOff x="2688" y="1056"/>
            <a:chExt cx="816" cy="240"/>
          </a:xfrm>
        </p:grpSpPr>
        <p:sp>
          <p:nvSpPr>
            <p:cNvPr id="125" name="Oval 43"/>
            <p:cNvSpPr>
              <a:spLocks noChangeArrowheads="1"/>
            </p:cNvSpPr>
            <p:nvPr/>
          </p:nvSpPr>
          <p:spPr bwMode="auto">
            <a:xfrm>
              <a:off x="2688" y="1056"/>
              <a:ext cx="336" cy="240"/>
            </a:xfrm>
            <a:prstGeom prst="ellipse">
              <a:avLst/>
            </a:prstGeom>
            <a:solidFill>
              <a:srgbClr val="00FF00"/>
            </a:solidFill>
            <a:ln w="25400">
              <a:solidFill>
                <a:schemeClr val="tx1"/>
              </a:solidFill>
              <a:round/>
              <a:headEnd type="none" w="sm" len="sm"/>
              <a:tailEnd type="none" w="sm" len="sm"/>
            </a:ln>
          </p:spPr>
          <p:txBody>
            <a:bodyPr wrap="none" anchor="ctr"/>
            <a:lstStyle/>
            <a:p>
              <a:pPr algn="ctr"/>
              <a:r>
                <a:rPr lang="en-US" sz="1600">
                  <a:latin typeface="Tahoma" pitchFamily="34" charset="0"/>
                </a:rPr>
                <a:t>obj2</a:t>
              </a:r>
            </a:p>
          </p:txBody>
        </p:sp>
        <p:sp>
          <p:nvSpPr>
            <p:cNvPr id="126" name="Oval 44"/>
            <p:cNvSpPr>
              <a:spLocks noChangeArrowheads="1"/>
            </p:cNvSpPr>
            <p:nvPr/>
          </p:nvSpPr>
          <p:spPr bwMode="auto">
            <a:xfrm>
              <a:off x="3168" y="1056"/>
              <a:ext cx="336" cy="240"/>
            </a:xfrm>
            <a:prstGeom prst="ellipse">
              <a:avLst/>
            </a:prstGeom>
            <a:solidFill>
              <a:srgbClr val="00FF00"/>
            </a:solidFill>
            <a:ln w="25400">
              <a:solidFill>
                <a:schemeClr val="tx1"/>
              </a:solidFill>
              <a:round/>
              <a:headEnd type="none" w="sm" len="sm"/>
              <a:tailEnd type="none" w="sm" len="sm"/>
            </a:ln>
          </p:spPr>
          <p:txBody>
            <a:bodyPr wrap="none" anchor="ctr"/>
            <a:lstStyle/>
            <a:p>
              <a:pPr algn="ctr"/>
              <a:r>
                <a:rPr lang="en-US" sz="1600">
                  <a:latin typeface="Tahoma" pitchFamily="34" charset="0"/>
                </a:rPr>
                <a:t>obj3</a:t>
              </a:r>
            </a:p>
          </p:txBody>
        </p:sp>
      </p:grpSp>
    </p:spTree>
    <p:extLst>
      <p:ext uri="{BB962C8B-B14F-4D97-AF65-F5344CB8AC3E}">
        <p14:creationId xmlns:p14="http://schemas.microsoft.com/office/powerpoint/2010/main" xmlns="" val="29285659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dissolve">
                                      <p:cBhvr>
                                        <p:cTn id="11" dur="500"/>
                                        <p:tgtEl>
                                          <p:spTgt spid="94"/>
                                        </p:tgtEl>
                                      </p:cBhvr>
                                    </p:animEffect>
                                  </p:childTnLst>
                                </p:cTn>
                              </p:par>
                            </p:childTnLst>
                          </p:cTn>
                        </p:par>
                        <p:par>
                          <p:cTn id="12" fill="hold">
                            <p:stCondLst>
                              <p:cond delay="500"/>
                            </p:stCondLst>
                            <p:childTnLst>
                              <p:par>
                                <p:cTn id="13" presetID="9" presetClass="entr" presetSubtype="0"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dissolve">
                                      <p:cBhvr>
                                        <p:cTn id="15" dur="500"/>
                                        <p:tgtEl>
                                          <p:spTgt spid="10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499"/>
                                          </p:stCondLst>
                                        </p:cTn>
                                        <p:tgtEl>
                                          <p:spTgt spid="10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24"/>
                                        </p:tgtEl>
                                        <p:attrNameLst>
                                          <p:attrName>style.visibility</p:attrName>
                                        </p:attrNameLst>
                                      </p:cBhvr>
                                      <p:to>
                                        <p:strVal val="visible"/>
                                      </p:to>
                                    </p:set>
                                    <p:animEffect transition="in" filter="dissolve">
                                      <p:cBhvr>
                                        <p:cTn id="24" dur="500"/>
                                        <p:tgtEl>
                                          <p:spTgt spid="124"/>
                                        </p:tgtEl>
                                      </p:cBhvr>
                                    </p:animEffect>
                                  </p:childTnLst>
                                </p:cTn>
                              </p:par>
                            </p:childTnLst>
                          </p:cTn>
                        </p:par>
                        <p:par>
                          <p:cTn id="25" fill="hold">
                            <p:stCondLst>
                              <p:cond delay="500"/>
                            </p:stCondLst>
                            <p:childTnLst>
                              <p:par>
                                <p:cTn id="26" presetID="9" presetClass="entr" presetSubtype="0" fill="hold" nodeType="afterEffect">
                                  <p:stCondLst>
                                    <p:cond delay="0"/>
                                  </p:stCondLst>
                                  <p:childTnLst>
                                    <p:set>
                                      <p:cBhvr>
                                        <p:cTn id="27" dur="1" fill="hold">
                                          <p:stCondLst>
                                            <p:cond delay="0"/>
                                          </p:stCondLst>
                                        </p:cTn>
                                        <p:tgtEl>
                                          <p:spTgt spid="103"/>
                                        </p:tgtEl>
                                        <p:attrNameLst>
                                          <p:attrName>style.visibility</p:attrName>
                                        </p:attrNameLst>
                                      </p:cBhvr>
                                      <p:to>
                                        <p:strVal val="visible"/>
                                      </p:to>
                                    </p:set>
                                    <p:animEffect transition="in" filter="dissolve">
                                      <p:cBhvr>
                                        <p:cTn id="28" dur="500"/>
                                        <p:tgtEl>
                                          <p:spTgt spid="10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499"/>
                                          </p:stCondLst>
                                        </p:cTn>
                                        <p:tgtEl>
                                          <p:spTgt spid="1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499"/>
                                          </p:stCondLst>
                                        </p:cTn>
                                        <p:tgtEl>
                                          <p:spTgt spid="1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dissolve">
                                      <p:cBhvr>
                                        <p:cTn id="41"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we using .NET?</a:t>
            </a:r>
            <a:endParaRPr lang="pt-BR" dirty="0"/>
          </a:p>
        </p:txBody>
      </p:sp>
      <p:sp>
        <p:nvSpPr>
          <p:cNvPr id="3" name="Content Placeholder 2"/>
          <p:cNvSpPr>
            <a:spLocks noGrp="1"/>
          </p:cNvSpPr>
          <p:nvPr>
            <p:ph idx="1"/>
          </p:nvPr>
        </p:nvSpPr>
        <p:spPr/>
        <p:txBody>
          <a:bodyPr>
            <a:normAutofit/>
          </a:bodyPr>
          <a:lstStyle/>
          <a:p>
            <a:r>
              <a:rPr lang="en-US" smtClean="0"/>
              <a:t>The Microsoft </a:t>
            </a:r>
            <a:r>
              <a:rPr lang="en-US" dirty="0" smtClean="0"/>
              <a:t>standard development tool</a:t>
            </a:r>
          </a:p>
          <a:p>
            <a:endParaRPr lang="en-US" dirty="0"/>
          </a:p>
          <a:p>
            <a:r>
              <a:rPr lang="en-US" dirty="0" smtClean="0"/>
              <a:t>Autodesk use .NET as 3</a:t>
            </a:r>
            <a:r>
              <a:rPr lang="en-US" baseline="30000" dirty="0" smtClean="0"/>
              <a:t>rd</a:t>
            </a:r>
            <a:r>
              <a:rPr lang="en-US" dirty="0" smtClean="0"/>
              <a:t> party development platform for almost all products</a:t>
            </a:r>
          </a:p>
          <a:p>
            <a:endParaRPr lang="en-US" dirty="0"/>
          </a:p>
          <a:p>
            <a:r>
              <a:rPr lang="en-US" dirty="0" smtClean="0"/>
              <a:t>We can </a:t>
            </a:r>
            <a:r>
              <a:rPr lang="en-US" dirty="0"/>
              <a:t>use the same </a:t>
            </a:r>
            <a:r>
              <a:rPr lang="en-US" dirty="0" smtClean="0"/>
              <a:t>programming skills </a:t>
            </a:r>
            <a:r>
              <a:rPr lang="en-US" dirty="0"/>
              <a:t>across multiple </a:t>
            </a:r>
            <a:r>
              <a:rPr lang="en-US" dirty="0" smtClean="0"/>
              <a:t>Autodesk products</a:t>
            </a:r>
          </a:p>
        </p:txBody>
      </p:sp>
    </p:spTree>
    <p:extLst>
      <p:ext uri="{BB962C8B-B14F-4D97-AF65-F5344CB8AC3E}">
        <p14:creationId xmlns:p14="http://schemas.microsoft.com/office/powerpoint/2010/main" xmlns="" val="210998385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pPr eaLnBrk="1" hangingPunct="1"/>
            <a:r>
              <a:rPr lang="en-US" dirty="0" smtClean="0"/>
              <a:t>Database Components: Symbol Tables</a:t>
            </a:r>
          </a:p>
        </p:txBody>
      </p:sp>
      <p:sp>
        <p:nvSpPr>
          <p:cNvPr id="107523" name="Rectangle 3"/>
          <p:cNvSpPr>
            <a:spLocks noGrp="1" noChangeArrowheads="1"/>
          </p:cNvSpPr>
          <p:nvPr>
            <p:ph idx="1"/>
          </p:nvPr>
        </p:nvSpPr>
        <p:spPr/>
        <p:txBody>
          <a:bodyPr/>
          <a:lstStyle/>
          <a:p>
            <a:pPr eaLnBrk="1" hangingPunct="1"/>
            <a:r>
              <a:rPr lang="en-US" dirty="0" err="1" smtClean="0"/>
              <a:t>SymbolTables</a:t>
            </a:r>
            <a:r>
              <a:rPr lang="en-US" dirty="0" smtClean="0"/>
              <a:t>: </a:t>
            </a:r>
            <a:r>
              <a:rPr lang="en-US" dirty="0" err="1" smtClean="0"/>
              <a:t>BlockTable</a:t>
            </a:r>
            <a:r>
              <a:rPr lang="en-US" dirty="0" smtClean="0"/>
              <a:t>, </a:t>
            </a:r>
            <a:r>
              <a:rPr lang="en-US" dirty="0" err="1" smtClean="0"/>
              <a:t>LayerTable</a:t>
            </a:r>
            <a:r>
              <a:rPr lang="en-US" dirty="0" smtClean="0"/>
              <a:t> and others</a:t>
            </a:r>
          </a:p>
          <a:p>
            <a:pPr eaLnBrk="1" hangingPunct="1"/>
            <a:endParaRPr lang="en-US" dirty="0" smtClean="0"/>
          </a:p>
          <a:p>
            <a:pPr eaLnBrk="1" hangingPunct="1"/>
            <a:r>
              <a:rPr lang="en-US" dirty="0" smtClean="0"/>
              <a:t>Symbol Tables</a:t>
            </a:r>
          </a:p>
          <a:p>
            <a:pPr lvl="1" eaLnBrk="1" hangingPunct="1"/>
            <a:r>
              <a:rPr lang="en-US" dirty="0" smtClean="0"/>
              <a:t>Containers to store Symbol Table </a:t>
            </a:r>
            <a:r>
              <a:rPr lang="en-US" i="1" dirty="0" smtClean="0"/>
              <a:t>Records</a:t>
            </a:r>
          </a:p>
          <a:p>
            <a:pPr lvl="1" eaLnBrk="1" hangingPunct="1"/>
            <a:r>
              <a:rPr lang="en-US" dirty="0" smtClean="0"/>
              <a:t>Example </a:t>
            </a:r>
            <a:r>
              <a:rPr lang="en-US" b="1" dirty="0" err="1" smtClean="0"/>
              <a:t>BlockTable</a:t>
            </a:r>
            <a:r>
              <a:rPr lang="en-US" b="1" i="1" dirty="0" err="1" smtClean="0"/>
              <a:t>Record</a:t>
            </a:r>
            <a:r>
              <a:rPr lang="en-US" dirty="0" smtClean="0"/>
              <a:t>, </a:t>
            </a:r>
            <a:r>
              <a:rPr lang="en-US" b="1" dirty="0" err="1" smtClean="0"/>
              <a:t>LayerTable</a:t>
            </a:r>
            <a:r>
              <a:rPr lang="en-US" b="1" i="1" dirty="0" err="1" smtClean="0"/>
              <a:t>Record</a:t>
            </a:r>
            <a:endParaRPr lang="en-US" b="1" dirty="0" smtClean="0"/>
          </a:p>
          <a:p>
            <a:pPr lvl="2" eaLnBrk="1" hangingPunct="1"/>
            <a:endParaRPr lang="en-US" b="1" dirty="0" smtClean="0"/>
          </a:p>
          <a:p>
            <a:pPr eaLnBrk="1" hangingPunct="1"/>
            <a:r>
              <a:rPr lang="en-US" dirty="0" smtClean="0"/>
              <a:t>All Symbol Tables have common methods of a container such as</a:t>
            </a:r>
          </a:p>
          <a:p>
            <a:pPr lvl="1" eaLnBrk="1" hangingPunct="1"/>
            <a:r>
              <a:rPr lang="en-US" b="1" dirty="0" smtClean="0"/>
              <a:t>Add</a:t>
            </a:r>
            <a:r>
              <a:rPr lang="en-US" dirty="0" smtClean="0"/>
              <a:t> – to add a record </a:t>
            </a:r>
          </a:p>
          <a:p>
            <a:pPr lvl="1" eaLnBrk="1" hangingPunct="1"/>
            <a:r>
              <a:rPr lang="en-US" b="1" dirty="0" smtClean="0"/>
              <a:t>Item</a:t>
            </a:r>
            <a:r>
              <a:rPr lang="en-US" dirty="0" smtClean="0"/>
              <a:t> – to lookup an entry with a search string</a:t>
            </a:r>
          </a:p>
          <a:p>
            <a:pPr lvl="1" eaLnBrk="1" hangingPunct="1"/>
            <a:r>
              <a:rPr lang="en-US" b="1" dirty="0" smtClean="0"/>
              <a:t>Has</a:t>
            </a:r>
            <a:r>
              <a:rPr lang="en-US" dirty="0" smtClean="0"/>
              <a:t> – To know if an entry exists</a:t>
            </a:r>
          </a:p>
          <a:p>
            <a:pPr eaLnBrk="1" hangingPunct="1"/>
            <a:endParaRPr lang="en-US" dirty="0" smtClean="0"/>
          </a:p>
          <a:p>
            <a:pPr eaLnBrk="1" hangingPunct="1"/>
            <a:r>
              <a:rPr lang="en-US" dirty="0" smtClean="0"/>
              <a:t>Is enumerable – Iterate with ‘For Each’</a:t>
            </a:r>
          </a:p>
          <a:p>
            <a:pPr lvl="2" eaLnBrk="1" hangingPunct="1"/>
            <a:endParaRPr lang="en-US" dirty="0" smtClean="0"/>
          </a:p>
        </p:txBody>
      </p:sp>
    </p:spTree>
    <p:extLst>
      <p:ext uri="{BB962C8B-B14F-4D97-AF65-F5344CB8AC3E}">
        <p14:creationId xmlns:p14="http://schemas.microsoft.com/office/powerpoint/2010/main" xmlns="" val="6331961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wipe(down)">
                                      <p:cBhvr>
                                        <p:cTn id="7" dur="500"/>
                                        <p:tgtEl>
                                          <p:spTgt spid="107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7523">
                                            <p:txEl>
                                              <p:pRg st="2" end="2"/>
                                            </p:txEl>
                                          </p:spTgt>
                                        </p:tgtEl>
                                        <p:attrNameLst>
                                          <p:attrName>style.visibility</p:attrName>
                                        </p:attrNameLst>
                                      </p:cBhvr>
                                      <p:to>
                                        <p:strVal val="visible"/>
                                      </p:to>
                                    </p:set>
                                    <p:animEffect transition="in" filter="wipe(down)">
                                      <p:cBhvr>
                                        <p:cTn id="12" dur="500"/>
                                        <p:tgtEl>
                                          <p:spTgt spid="107523">
                                            <p:txEl>
                                              <p:pRg st="2" end="2"/>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7523">
                                            <p:txEl>
                                              <p:pRg st="3" end="3"/>
                                            </p:txEl>
                                          </p:spTgt>
                                        </p:tgtEl>
                                        <p:attrNameLst>
                                          <p:attrName>style.visibility</p:attrName>
                                        </p:attrNameLst>
                                      </p:cBhvr>
                                      <p:to>
                                        <p:strVal val="visible"/>
                                      </p:to>
                                    </p:set>
                                    <p:animEffect transition="in" filter="wipe(down)">
                                      <p:cBhvr>
                                        <p:cTn id="15" dur="500"/>
                                        <p:tgtEl>
                                          <p:spTgt spid="107523">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7523">
                                            <p:txEl>
                                              <p:pRg st="4" end="4"/>
                                            </p:txEl>
                                          </p:spTgt>
                                        </p:tgtEl>
                                        <p:attrNameLst>
                                          <p:attrName>style.visibility</p:attrName>
                                        </p:attrNameLst>
                                      </p:cBhvr>
                                      <p:to>
                                        <p:strVal val="visible"/>
                                      </p:to>
                                    </p:set>
                                    <p:animEffect transition="in" filter="wipe(down)">
                                      <p:cBhvr>
                                        <p:cTn id="18" dur="500"/>
                                        <p:tgtEl>
                                          <p:spTgt spid="10752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07523">
                                            <p:txEl>
                                              <p:pRg st="6" end="6"/>
                                            </p:txEl>
                                          </p:spTgt>
                                        </p:tgtEl>
                                        <p:attrNameLst>
                                          <p:attrName>style.visibility</p:attrName>
                                        </p:attrNameLst>
                                      </p:cBhvr>
                                      <p:to>
                                        <p:strVal val="visible"/>
                                      </p:to>
                                    </p:set>
                                    <p:animEffect transition="in" filter="wipe(down)">
                                      <p:cBhvr>
                                        <p:cTn id="23" dur="500"/>
                                        <p:tgtEl>
                                          <p:spTgt spid="107523">
                                            <p:txEl>
                                              <p:pRg st="6" end="6"/>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07523">
                                            <p:txEl>
                                              <p:pRg st="7" end="7"/>
                                            </p:txEl>
                                          </p:spTgt>
                                        </p:tgtEl>
                                        <p:attrNameLst>
                                          <p:attrName>style.visibility</p:attrName>
                                        </p:attrNameLst>
                                      </p:cBhvr>
                                      <p:to>
                                        <p:strVal val="visible"/>
                                      </p:to>
                                    </p:set>
                                    <p:animEffect transition="in" filter="wipe(down)">
                                      <p:cBhvr>
                                        <p:cTn id="26" dur="500"/>
                                        <p:tgtEl>
                                          <p:spTgt spid="107523">
                                            <p:txEl>
                                              <p:pRg st="7" end="7"/>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07523">
                                            <p:txEl>
                                              <p:pRg st="8" end="8"/>
                                            </p:txEl>
                                          </p:spTgt>
                                        </p:tgtEl>
                                        <p:attrNameLst>
                                          <p:attrName>style.visibility</p:attrName>
                                        </p:attrNameLst>
                                      </p:cBhvr>
                                      <p:to>
                                        <p:strVal val="visible"/>
                                      </p:to>
                                    </p:set>
                                    <p:animEffect transition="in" filter="wipe(down)">
                                      <p:cBhvr>
                                        <p:cTn id="29" dur="500"/>
                                        <p:tgtEl>
                                          <p:spTgt spid="107523">
                                            <p:txEl>
                                              <p:pRg st="8" end="8"/>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07523">
                                            <p:txEl>
                                              <p:pRg st="9" end="9"/>
                                            </p:txEl>
                                          </p:spTgt>
                                        </p:tgtEl>
                                        <p:attrNameLst>
                                          <p:attrName>style.visibility</p:attrName>
                                        </p:attrNameLst>
                                      </p:cBhvr>
                                      <p:to>
                                        <p:strVal val="visible"/>
                                      </p:to>
                                    </p:set>
                                    <p:animEffect transition="in" filter="wipe(down)">
                                      <p:cBhvr>
                                        <p:cTn id="32" dur="500"/>
                                        <p:tgtEl>
                                          <p:spTgt spid="107523">
                                            <p:txEl>
                                              <p:pRg st="9" end="9"/>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7523">
                                            <p:txEl>
                                              <p:pRg st="11" end="11"/>
                                            </p:txEl>
                                          </p:spTgt>
                                        </p:tgtEl>
                                        <p:attrNameLst>
                                          <p:attrName>style.visibility</p:attrName>
                                        </p:attrNameLst>
                                      </p:cBhvr>
                                      <p:to>
                                        <p:strVal val="visible"/>
                                      </p:to>
                                    </p:set>
                                    <p:animEffect transition="in" filter="wipe(down)">
                                      <p:cBhvr>
                                        <p:cTn id="37" dur="500"/>
                                        <p:tgtEl>
                                          <p:spTgt spid="10752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Transaction: new block definition</a:t>
            </a:r>
            <a:endParaRPr lang="pt-BR" dirty="0"/>
          </a:p>
        </p:txBody>
      </p:sp>
      <p:sp>
        <p:nvSpPr>
          <p:cNvPr id="4" name="TextBox 3"/>
          <p:cNvSpPr txBox="1"/>
          <p:nvPr/>
        </p:nvSpPr>
        <p:spPr>
          <a:xfrm>
            <a:off x="0" y="1802357"/>
            <a:ext cx="12022507" cy="7540526"/>
          </a:xfrm>
          <a:prstGeom prst="rect">
            <a:avLst/>
          </a:prstGeom>
          <a:noFill/>
        </p:spPr>
        <p:txBody>
          <a:bodyPr wrap="square" rtlCol="0">
            <a:spAutoFit/>
          </a:bodyPr>
          <a:lstStyle/>
          <a:p>
            <a:r>
              <a:rPr lang="pt-BR" sz="2200" dirty="0" smtClean="0"/>
              <a:t>        </a:t>
            </a:r>
            <a:r>
              <a:rPr lang="pt-BR" sz="2200" dirty="0">
                <a:solidFill>
                  <a:srgbClr val="0000FF"/>
                </a:solidFill>
              </a:rPr>
              <a:t>Dim</a:t>
            </a:r>
            <a:r>
              <a:rPr lang="pt-BR" sz="2200" dirty="0">
                <a:solidFill>
                  <a:prstClr val="black"/>
                </a:solidFill>
              </a:rPr>
              <a:t> db </a:t>
            </a:r>
            <a:r>
              <a:rPr lang="pt-BR" sz="2200" dirty="0">
                <a:solidFill>
                  <a:srgbClr val="0000FF"/>
                </a:solidFill>
              </a:rPr>
              <a:t>As</a:t>
            </a:r>
            <a:r>
              <a:rPr lang="pt-BR" sz="2200" dirty="0">
                <a:solidFill>
                  <a:prstClr val="black"/>
                </a:solidFill>
              </a:rPr>
              <a:t> Database = Application.DocumentManager.MdiActiveDocument.Database</a:t>
            </a:r>
          </a:p>
          <a:p>
            <a:r>
              <a:rPr lang="pt-BR" sz="2200" dirty="0">
                <a:solidFill>
                  <a:prstClr val="black"/>
                </a:solidFill>
              </a:rPr>
              <a:t>        </a:t>
            </a:r>
            <a:r>
              <a:rPr lang="pt-BR" sz="2200" dirty="0">
                <a:solidFill>
                  <a:srgbClr val="0000FF"/>
                </a:solidFill>
              </a:rPr>
              <a:t>Using</a:t>
            </a:r>
            <a:r>
              <a:rPr lang="pt-BR" sz="2200" dirty="0">
                <a:solidFill>
                  <a:prstClr val="black"/>
                </a:solidFill>
              </a:rPr>
              <a:t> trans </a:t>
            </a:r>
            <a:r>
              <a:rPr lang="pt-BR" sz="2200" dirty="0">
                <a:solidFill>
                  <a:srgbClr val="0000FF"/>
                </a:solidFill>
              </a:rPr>
              <a:t>As</a:t>
            </a:r>
            <a:r>
              <a:rPr lang="pt-BR" sz="2200" dirty="0">
                <a:solidFill>
                  <a:prstClr val="black"/>
                </a:solidFill>
              </a:rPr>
              <a:t> Transaction = db.TransactionManager.StartTransaction</a:t>
            </a:r>
          </a:p>
          <a:p>
            <a:r>
              <a:rPr lang="pt-BR" sz="2200" dirty="0">
                <a:solidFill>
                  <a:prstClr val="black"/>
                </a:solidFill>
              </a:rPr>
              <a:t>            </a:t>
            </a:r>
            <a:r>
              <a:rPr lang="pt-BR" sz="2200" dirty="0">
                <a:solidFill>
                  <a:srgbClr val="0000FF"/>
                </a:solidFill>
              </a:rPr>
              <a:t>Dim</a:t>
            </a:r>
            <a:r>
              <a:rPr lang="pt-BR" sz="2200" dirty="0">
                <a:solidFill>
                  <a:prstClr val="black"/>
                </a:solidFill>
              </a:rPr>
              <a:t> bt </a:t>
            </a:r>
            <a:r>
              <a:rPr lang="pt-BR" sz="2200" dirty="0">
                <a:solidFill>
                  <a:srgbClr val="0000FF"/>
                </a:solidFill>
              </a:rPr>
              <a:t>As</a:t>
            </a:r>
            <a:r>
              <a:rPr lang="pt-BR" sz="2200" dirty="0">
                <a:solidFill>
                  <a:prstClr val="black"/>
                </a:solidFill>
              </a:rPr>
              <a:t> BlockTable = trans.GetObject(db.BlockTableId, OpenMode.ForRead)</a:t>
            </a:r>
          </a:p>
          <a:p>
            <a:endParaRPr lang="pt-BR" sz="2200" dirty="0">
              <a:solidFill>
                <a:prstClr val="black"/>
              </a:solidFill>
            </a:endParaRPr>
          </a:p>
          <a:p>
            <a:r>
              <a:rPr lang="pt-BR" sz="2200" dirty="0">
                <a:solidFill>
                  <a:prstClr val="black"/>
                </a:solidFill>
              </a:rPr>
              <a:t>            </a:t>
            </a:r>
            <a:r>
              <a:rPr lang="pt-BR" sz="2200" dirty="0">
                <a:solidFill>
                  <a:srgbClr val="008000"/>
                </a:solidFill>
              </a:rPr>
              <a:t>'Check if contains 'myBlock'</a:t>
            </a:r>
          </a:p>
          <a:p>
            <a:r>
              <a:rPr lang="en-US" sz="2200" dirty="0">
                <a:solidFill>
                  <a:prstClr val="black"/>
                </a:solidFill>
              </a:rPr>
              <a:t>            </a:t>
            </a:r>
            <a:r>
              <a:rPr lang="en-US" sz="2200" dirty="0">
                <a:solidFill>
                  <a:srgbClr val="0000FF"/>
                </a:solidFill>
              </a:rPr>
              <a:t>If</a:t>
            </a:r>
            <a:r>
              <a:rPr lang="en-US" sz="2200" dirty="0">
                <a:solidFill>
                  <a:prstClr val="black"/>
                </a:solidFill>
              </a:rPr>
              <a:t> </a:t>
            </a:r>
            <a:r>
              <a:rPr lang="en-US" sz="2200" dirty="0">
                <a:solidFill>
                  <a:srgbClr val="0000FF"/>
                </a:solidFill>
              </a:rPr>
              <a:t>Not</a:t>
            </a:r>
            <a:r>
              <a:rPr lang="en-US" sz="2200" dirty="0">
                <a:solidFill>
                  <a:prstClr val="black"/>
                </a:solidFill>
              </a:rPr>
              <a:t> (</a:t>
            </a:r>
            <a:r>
              <a:rPr lang="en-US" sz="2200" dirty="0" err="1">
                <a:solidFill>
                  <a:prstClr val="black"/>
                </a:solidFill>
              </a:rPr>
              <a:t>bt.Has</a:t>
            </a:r>
            <a:r>
              <a:rPr lang="en-US" sz="2200" dirty="0">
                <a:solidFill>
                  <a:prstClr val="black"/>
                </a:solidFill>
              </a:rPr>
              <a:t>(</a:t>
            </a:r>
            <a:r>
              <a:rPr lang="en-US" sz="2200" dirty="0">
                <a:solidFill>
                  <a:srgbClr val="A31515"/>
                </a:solidFill>
              </a:rPr>
              <a:t>"</a:t>
            </a:r>
            <a:r>
              <a:rPr lang="en-US" sz="2200" dirty="0" err="1">
                <a:solidFill>
                  <a:srgbClr val="A31515"/>
                </a:solidFill>
              </a:rPr>
              <a:t>myBlock</a:t>
            </a:r>
            <a:r>
              <a:rPr lang="en-US" sz="2200" dirty="0">
                <a:solidFill>
                  <a:srgbClr val="A31515"/>
                </a:solidFill>
              </a:rPr>
              <a:t>"</a:t>
            </a:r>
            <a:r>
              <a:rPr lang="en-US" sz="2200" dirty="0">
                <a:solidFill>
                  <a:prstClr val="black"/>
                </a:solidFill>
              </a:rPr>
              <a:t>)) </a:t>
            </a:r>
            <a:r>
              <a:rPr lang="en-US" sz="2200" dirty="0">
                <a:solidFill>
                  <a:srgbClr val="0000FF"/>
                </a:solidFill>
              </a:rPr>
              <a:t>Then</a:t>
            </a:r>
          </a:p>
          <a:p>
            <a:endParaRPr lang="pt-BR" sz="2200" dirty="0" smtClean="0">
              <a:solidFill>
                <a:prstClr val="black"/>
              </a:solidFill>
            </a:endParaRPr>
          </a:p>
          <a:p>
            <a:r>
              <a:rPr lang="pt-BR" sz="2200" dirty="0" smtClean="0">
                <a:solidFill>
                  <a:prstClr val="black"/>
                </a:solidFill>
              </a:rPr>
              <a:t>                </a:t>
            </a:r>
            <a:r>
              <a:rPr lang="pt-BR" sz="2200" dirty="0">
                <a:solidFill>
                  <a:srgbClr val="008000"/>
                </a:solidFill>
              </a:rPr>
              <a:t>'Create a new block</a:t>
            </a:r>
          </a:p>
          <a:p>
            <a:r>
              <a:rPr lang="en-US" sz="2200" dirty="0">
                <a:solidFill>
                  <a:prstClr val="black"/>
                </a:solidFill>
              </a:rPr>
              <a:t>                </a:t>
            </a:r>
            <a:r>
              <a:rPr lang="en-US" sz="2200" dirty="0">
                <a:solidFill>
                  <a:srgbClr val="0000FF"/>
                </a:solidFill>
              </a:rPr>
              <a:t>Dim</a:t>
            </a:r>
            <a:r>
              <a:rPr lang="en-US" sz="2200" dirty="0">
                <a:solidFill>
                  <a:prstClr val="black"/>
                </a:solidFill>
              </a:rPr>
              <a:t> </a:t>
            </a:r>
            <a:r>
              <a:rPr lang="en-US" sz="2200" dirty="0" err="1">
                <a:solidFill>
                  <a:prstClr val="black"/>
                </a:solidFill>
              </a:rPr>
              <a:t>myBlock</a:t>
            </a:r>
            <a:r>
              <a:rPr lang="en-US" sz="2200" dirty="0">
                <a:solidFill>
                  <a:prstClr val="black"/>
                </a:solidFill>
              </a:rPr>
              <a:t> </a:t>
            </a:r>
            <a:r>
              <a:rPr lang="en-US" sz="2200" dirty="0">
                <a:solidFill>
                  <a:srgbClr val="0000FF"/>
                </a:solidFill>
              </a:rPr>
              <a:t>As</a:t>
            </a:r>
            <a:r>
              <a:rPr lang="en-US" sz="2200" dirty="0">
                <a:solidFill>
                  <a:prstClr val="black"/>
                </a:solidFill>
              </a:rPr>
              <a:t> </a:t>
            </a:r>
            <a:r>
              <a:rPr lang="en-US" sz="2200" dirty="0">
                <a:solidFill>
                  <a:srgbClr val="0000FF"/>
                </a:solidFill>
              </a:rPr>
              <a:t>New</a:t>
            </a:r>
            <a:r>
              <a:rPr lang="en-US" sz="2200" dirty="0">
                <a:solidFill>
                  <a:prstClr val="black"/>
                </a:solidFill>
              </a:rPr>
              <a:t> </a:t>
            </a:r>
            <a:r>
              <a:rPr lang="en-US" sz="2200" dirty="0" err="1">
                <a:solidFill>
                  <a:prstClr val="black"/>
                </a:solidFill>
              </a:rPr>
              <a:t>BlockTableRecord</a:t>
            </a:r>
            <a:endParaRPr lang="en-US" sz="2200" dirty="0">
              <a:solidFill>
                <a:prstClr val="black"/>
              </a:solidFill>
            </a:endParaRPr>
          </a:p>
          <a:p>
            <a:r>
              <a:rPr lang="pt-BR" sz="2200" dirty="0">
                <a:solidFill>
                  <a:prstClr val="black"/>
                </a:solidFill>
              </a:rPr>
              <a:t>                myBlock.Name = </a:t>
            </a:r>
            <a:r>
              <a:rPr lang="pt-BR" sz="2200" dirty="0">
                <a:solidFill>
                  <a:srgbClr val="A31515"/>
                </a:solidFill>
              </a:rPr>
              <a:t>"myBlock"</a:t>
            </a:r>
          </a:p>
          <a:p>
            <a:endParaRPr lang="pt-BR" sz="2200" dirty="0">
              <a:solidFill>
                <a:srgbClr val="A31515"/>
              </a:solidFill>
            </a:endParaRPr>
          </a:p>
          <a:p>
            <a:r>
              <a:rPr lang="en-US" sz="2200" dirty="0">
                <a:solidFill>
                  <a:prstClr val="black"/>
                </a:solidFill>
              </a:rPr>
              <a:t>                </a:t>
            </a:r>
            <a:r>
              <a:rPr lang="en-US" sz="2200" dirty="0">
                <a:solidFill>
                  <a:srgbClr val="008000"/>
                </a:solidFill>
              </a:rPr>
              <a:t>'Change the </a:t>
            </a:r>
            <a:r>
              <a:rPr lang="en-US" sz="2200" dirty="0" err="1">
                <a:solidFill>
                  <a:srgbClr val="008000"/>
                </a:solidFill>
              </a:rPr>
              <a:t>bt</a:t>
            </a:r>
            <a:r>
              <a:rPr lang="en-US" sz="2200" dirty="0">
                <a:solidFill>
                  <a:srgbClr val="008000"/>
                </a:solidFill>
              </a:rPr>
              <a:t> (</a:t>
            </a:r>
            <a:r>
              <a:rPr lang="en-US" sz="2200" dirty="0" err="1">
                <a:solidFill>
                  <a:srgbClr val="008000"/>
                </a:solidFill>
              </a:rPr>
              <a:t>BlockTable</a:t>
            </a:r>
            <a:r>
              <a:rPr lang="en-US" sz="2200" dirty="0">
                <a:solidFill>
                  <a:srgbClr val="008000"/>
                </a:solidFill>
              </a:rPr>
              <a:t>) to </a:t>
            </a:r>
            <a:r>
              <a:rPr lang="en-US" sz="2200" dirty="0" err="1">
                <a:solidFill>
                  <a:srgbClr val="008000"/>
                </a:solidFill>
              </a:rPr>
              <a:t>ForWrite</a:t>
            </a:r>
            <a:endParaRPr lang="en-US" sz="2200" dirty="0">
              <a:solidFill>
                <a:srgbClr val="008000"/>
              </a:solidFill>
            </a:endParaRPr>
          </a:p>
          <a:p>
            <a:r>
              <a:rPr lang="pt-BR" sz="2200" dirty="0">
                <a:solidFill>
                  <a:prstClr val="black"/>
                </a:solidFill>
              </a:rPr>
              <a:t>                bt.UpgradeOpen()</a:t>
            </a:r>
          </a:p>
          <a:p>
            <a:endParaRPr lang="pt-BR" sz="2200" dirty="0">
              <a:solidFill>
                <a:prstClr val="black"/>
              </a:solidFill>
            </a:endParaRPr>
          </a:p>
          <a:p>
            <a:r>
              <a:rPr lang="en-US" sz="2200" dirty="0">
                <a:solidFill>
                  <a:prstClr val="black"/>
                </a:solidFill>
              </a:rPr>
              <a:t>                </a:t>
            </a:r>
            <a:r>
              <a:rPr lang="en-US" sz="2200" dirty="0">
                <a:solidFill>
                  <a:srgbClr val="008000"/>
                </a:solidFill>
              </a:rPr>
              <a:t>'Add the new block to the </a:t>
            </a:r>
            <a:r>
              <a:rPr lang="en-US" sz="2200" dirty="0" err="1">
                <a:solidFill>
                  <a:srgbClr val="008000"/>
                </a:solidFill>
              </a:rPr>
              <a:t>BlockTable</a:t>
            </a:r>
            <a:endParaRPr lang="en-US" sz="2200" dirty="0">
              <a:solidFill>
                <a:srgbClr val="008000"/>
              </a:solidFill>
            </a:endParaRPr>
          </a:p>
          <a:p>
            <a:r>
              <a:rPr lang="pt-BR" sz="2200" dirty="0">
                <a:solidFill>
                  <a:prstClr val="black"/>
                </a:solidFill>
              </a:rPr>
              <a:t>                bt.Add(myBlock</a:t>
            </a:r>
            <a:r>
              <a:rPr lang="pt-BR" sz="2200" dirty="0" smtClean="0">
                <a:solidFill>
                  <a:prstClr val="black"/>
                </a:solidFill>
              </a:rPr>
              <a:t>)</a:t>
            </a:r>
          </a:p>
          <a:p>
            <a:r>
              <a:rPr lang="en-US" sz="2200" dirty="0" smtClean="0">
                <a:solidFill>
                  <a:prstClr val="black"/>
                </a:solidFill>
              </a:rPr>
              <a:t>                </a:t>
            </a:r>
            <a:r>
              <a:rPr lang="en-US" sz="2200" dirty="0">
                <a:solidFill>
                  <a:srgbClr val="008000"/>
                </a:solidFill>
              </a:rPr>
              <a:t>‘Inform the transaction about new objects</a:t>
            </a:r>
          </a:p>
          <a:p>
            <a:r>
              <a:rPr lang="en-US" sz="2200" dirty="0">
                <a:solidFill>
                  <a:prstClr val="black"/>
                </a:solidFill>
              </a:rPr>
              <a:t>	trans. </a:t>
            </a:r>
            <a:r>
              <a:rPr lang="en-US" sz="2200" dirty="0" err="1" smtClean="0">
                <a:solidFill>
                  <a:prstClr val="black"/>
                </a:solidFill>
              </a:rPr>
              <a:t>AddNewlyCreatedDBObject</a:t>
            </a:r>
            <a:r>
              <a:rPr lang="en-US" sz="2200" dirty="0" smtClean="0">
                <a:solidFill>
                  <a:prstClr val="black"/>
                </a:solidFill>
              </a:rPr>
              <a:t>(</a:t>
            </a:r>
            <a:r>
              <a:rPr lang="en-US" sz="2200" dirty="0" err="1" smtClean="0">
                <a:solidFill>
                  <a:prstClr val="black"/>
                </a:solidFill>
              </a:rPr>
              <a:t>myBlock</a:t>
            </a:r>
            <a:r>
              <a:rPr lang="en-US" sz="2200" dirty="0" smtClean="0">
                <a:solidFill>
                  <a:prstClr val="black"/>
                </a:solidFill>
              </a:rPr>
              <a:t>, </a:t>
            </a:r>
            <a:r>
              <a:rPr lang="en-US" sz="2200" dirty="0" smtClean="0">
                <a:solidFill>
                  <a:srgbClr val="0000FF"/>
                </a:solidFill>
              </a:rPr>
              <a:t>True</a:t>
            </a:r>
            <a:r>
              <a:rPr lang="en-US" sz="2200" dirty="0" smtClean="0">
                <a:solidFill>
                  <a:prstClr val="black"/>
                </a:solidFill>
              </a:rPr>
              <a:t>)</a:t>
            </a:r>
            <a:endParaRPr lang="pt-BR" sz="2200" dirty="0">
              <a:solidFill>
                <a:prstClr val="black"/>
              </a:solidFill>
            </a:endParaRPr>
          </a:p>
          <a:p>
            <a:r>
              <a:rPr lang="pt-BR" sz="2200" dirty="0" smtClean="0">
                <a:solidFill>
                  <a:prstClr val="black"/>
                </a:solidFill>
              </a:rPr>
              <a:t>            </a:t>
            </a:r>
            <a:r>
              <a:rPr lang="pt-BR" sz="2200" dirty="0">
                <a:solidFill>
                  <a:srgbClr val="0000FF"/>
                </a:solidFill>
              </a:rPr>
              <a:t>End</a:t>
            </a:r>
            <a:r>
              <a:rPr lang="pt-BR" sz="2200" dirty="0">
                <a:solidFill>
                  <a:prstClr val="black"/>
                </a:solidFill>
              </a:rPr>
              <a:t> </a:t>
            </a:r>
            <a:r>
              <a:rPr lang="pt-BR" sz="2200" dirty="0" smtClean="0">
                <a:solidFill>
                  <a:srgbClr val="0000FF"/>
                </a:solidFill>
              </a:rPr>
              <a:t>If</a:t>
            </a:r>
          </a:p>
          <a:p>
            <a:r>
              <a:rPr lang="en-US" sz="2200" dirty="0" smtClean="0">
                <a:solidFill>
                  <a:srgbClr val="008000"/>
                </a:solidFill>
              </a:rPr>
              <a:t>            'Save </a:t>
            </a:r>
            <a:r>
              <a:rPr lang="en-US" sz="2200" dirty="0">
                <a:solidFill>
                  <a:srgbClr val="008000"/>
                </a:solidFill>
              </a:rPr>
              <a:t>changes to the Database</a:t>
            </a:r>
          </a:p>
          <a:p>
            <a:r>
              <a:rPr lang="pt-BR" sz="2200" dirty="0" smtClean="0">
                <a:solidFill>
                  <a:prstClr val="black"/>
                </a:solidFill>
              </a:rPr>
              <a:t>            </a:t>
            </a:r>
            <a:r>
              <a:rPr lang="pt-BR" sz="2200" dirty="0">
                <a:solidFill>
                  <a:prstClr val="black"/>
                </a:solidFill>
              </a:rPr>
              <a:t>trans.Commit</a:t>
            </a:r>
            <a:r>
              <a:rPr lang="pt-BR" sz="2200" dirty="0" smtClean="0">
                <a:solidFill>
                  <a:prstClr val="black"/>
                </a:solidFill>
              </a:rPr>
              <a:t>()</a:t>
            </a:r>
          </a:p>
          <a:p>
            <a:r>
              <a:rPr lang="pt-BR" sz="2200" dirty="0">
                <a:solidFill>
                  <a:prstClr val="black"/>
                </a:solidFill>
              </a:rPr>
              <a:t> </a:t>
            </a:r>
            <a:r>
              <a:rPr lang="pt-BR" sz="2200" dirty="0" smtClean="0">
                <a:solidFill>
                  <a:prstClr val="black"/>
                </a:solidFill>
              </a:rPr>
              <a:t>     </a:t>
            </a:r>
            <a:r>
              <a:rPr lang="en-US" sz="2200" dirty="0" smtClean="0">
                <a:solidFill>
                  <a:srgbClr val="0000FF"/>
                </a:solidFill>
              </a:rPr>
              <a:t>End</a:t>
            </a:r>
            <a:r>
              <a:rPr lang="en-US" sz="2200" dirty="0" smtClean="0">
                <a:solidFill>
                  <a:prstClr val="black"/>
                </a:solidFill>
              </a:rPr>
              <a:t> </a:t>
            </a:r>
            <a:r>
              <a:rPr lang="en-US" sz="2200" dirty="0">
                <a:solidFill>
                  <a:srgbClr val="0000FF"/>
                </a:solidFill>
              </a:rPr>
              <a:t>Using</a:t>
            </a:r>
            <a:r>
              <a:rPr lang="en-US" sz="2200" dirty="0">
                <a:solidFill>
                  <a:prstClr val="black"/>
                </a:solidFill>
              </a:rPr>
              <a:t> </a:t>
            </a:r>
            <a:r>
              <a:rPr lang="en-US" sz="2200" dirty="0">
                <a:solidFill>
                  <a:srgbClr val="008000"/>
                </a:solidFill>
              </a:rPr>
              <a:t>'Dispose the transaction</a:t>
            </a:r>
            <a:endParaRPr lang="pt-BR" sz="2200" dirty="0"/>
          </a:p>
        </p:txBody>
      </p:sp>
      <p:sp>
        <p:nvSpPr>
          <p:cNvPr id="6" name="Rectangle 5"/>
          <p:cNvSpPr/>
          <p:nvPr/>
        </p:nvSpPr>
        <p:spPr bwMode="auto">
          <a:xfrm>
            <a:off x="600919" y="1802357"/>
            <a:ext cx="11017224" cy="1203822"/>
          </a:xfrm>
          <a:prstGeom prst="rect">
            <a:avLst/>
          </a:prstGeom>
          <a:noFill/>
          <a:ln w="38100">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t-BR"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7" name="TextBox 6"/>
          <p:cNvSpPr txBox="1"/>
          <p:nvPr/>
        </p:nvSpPr>
        <p:spPr>
          <a:xfrm>
            <a:off x="7982211" y="3059628"/>
            <a:ext cx="3635932"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smtClean="0"/>
              <a:t>Same as previous slide</a:t>
            </a:r>
            <a:endParaRPr lang="pt-BR" dirty="0"/>
          </a:p>
        </p:txBody>
      </p:sp>
      <p:sp>
        <p:nvSpPr>
          <p:cNvPr id="8" name="Left Arrow 7"/>
          <p:cNvSpPr/>
          <p:nvPr/>
        </p:nvSpPr>
        <p:spPr bwMode="auto">
          <a:xfrm>
            <a:off x="5209431" y="3150195"/>
            <a:ext cx="5976664" cy="1022965"/>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rPr>
              <a:t>Check if the block</a:t>
            </a:r>
            <a:r>
              <a:rPr kumimoji="0" lang="en-US" b="0" i="0" u="none" strike="noStrike" cap="none" normalizeH="0" dirty="0" smtClean="0">
                <a:ln>
                  <a:noFill/>
                </a:ln>
                <a:solidFill>
                  <a:schemeClr val="bg1"/>
                </a:solidFill>
                <a:effectLst/>
                <a:latin typeface="Gill Sans" charset="0"/>
                <a:ea typeface="ヒラギノ角ゴ Pro W3" charset="0"/>
                <a:cs typeface="ヒラギノ角ゴ Pro W3" charset="0"/>
                <a:sym typeface="Gill Sans" charset="0"/>
              </a:rPr>
              <a:t> already exist</a:t>
            </a:r>
            <a:endParaRPr kumimoji="0" lang="pt-BR"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endParaRPr>
          </a:p>
        </p:txBody>
      </p:sp>
      <p:sp>
        <p:nvSpPr>
          <p:cNvPr id="9" name="Left Arrow 8"/>
          <p:cNvSpPr/>
          <p:nvPr/>
        </p:nvSpPr>
        <p:spPr bwMode="auto">
          <a:xfrm>
            <a:off x="6433567" y="4328814"/>
            <a:ext cx="5588940" cy="1004858"/>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rPr>
              <a:t>C</a:t>
            </a:r>
            <a:r>
              <a:rPr kumimoji="0" lang="en-US" b="0" i="0" u="none" strike="noStrike" cap="none" normalizeH="0" dirty="0" smtClean="0">
                <a:ln>
                  <a:noFill/>
                </a:ln>
                <a:solidFill>
                  <a:schemeClr val="bg1"/>
                </a:solidFill>
                <a:effectLst/>
                <a:latin typeface="Gill Sans" charset="0"/>
                <a:ea typeface="ヒラギノ角ゴ Pro W3" charset="0"/>
                <a:cs typeface="ヒラギノ角ゴ Pro W3" charset="0"/>
                <a:sym typeface="Gill Sans" charset="0"/>
              </a:rPr>
              <a:t>reate a new block (in memory)</a:t>
            </a:r>
            <a:endParaRPr kumimoji="0" lang="pt-BR"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endParaRPr>
          </a:p>
        </p:txBody>
      </p:sp>
      <p:sp>
        <p:nvSpPr>
          <p:cNvPr id="10" name="Left Arrow 9"/>
          <p:cNvSpPr/>
          <p:nvPr/>
        </p:nvSpPr>
        <p:spPr bwMode="auto">
          <a:xfrm>
            <a:off x="6433567" y="5333671"/>
            <a:ext cx="5976664" cy="1056883"/>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a:r>
              <a:rPr lang="en-US" dirty="0">
                <a:solidFill>
                  <a:schemeClr val="bg1"/>
                </a:solidFill>
                <a:latin typeface="Gill Sans" charset="0"/>
                <a:ea typeface="ヒラギノ角ゴ Pro W3" charset="0"/>
                <a:cs typeface="ヒラギノ角ゴ Pro W3" charset="0"/>
                <a:sym typeface="Gill Sans" charset="0"/>
              </a:rPr>
              <a:t>Change the block table to </a:t>
            </a:r>
            <a:r>
              <a:rPr lang="en-US" dirty="0" err="1">
                <a:solidFill>
                  <a:schemeClr val="bg1"/>
                </a:solidFill>
                <a:latin typeface="Gill Sans" charset="0"/>
                <a:ea typeface="ヒラギノ角ゴ Pro W3" charset="0"/>
                <a:cs typeface="ヒラギノ角ゴ Pro W3" charset="0"/>
                <a:sym typeface="Gill Sans" charset="0"/>
              </a:rPr>
              <a:t>ForWrite</a:t>
            </a:r>
            <a:endParaRPr lang="pt-BR" dirty="0">
              <a:solidFill>
                <a:schemeClr val="bg1"/>
              </a:solidFill>
              <a:latin typeface="Gill Sans" charset="0"/>
              <a:ea typeface="ヒラギノ角ゴ Pro W3" charset="0"/>
              <a:cs typeface="ヒラギノ角ゴ Pro W3" charset="0"/>
              <a:sym typeface="Gill Sans" charset="0"/>
            </a:endParaRPr>
          </a:p>
        </p:txBody>
      </p:sp>
      <p:sp>
        <p:nvSpPr>
          <p:cNvPr id="11" name="Left Arrow 10"/>
          <p:cNvSpPr/>
          <p:nvPr/>
        </p:nvSpPr>
        <p:spPr bwMode="auto">
          <a:xfrm>
            <a:off x="6153894" y="6030515"/>
            <a:ext cx="5976664" cy="1800200"/>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a:r>
              <a:rPr lang="en-US" dirty="0" smtClean="0">
                <a:solidFill>
                  <a:schemeClr val="bg1"/>
                </a:solidFill>
                <a:latin typeface="Gill Sans" charset="0"/>
                <a:ea typeface="ヒラギノ角ゴ Pro W3" charset="0"/>
                <a:cs typeface="ヒラギノ角ゴ Pro W3" charset="0"/>
                <a:sym typeface="Gill Sans" charset="0"/>
              </a:rPr>
              <a:t>Append the new block to block table Now it is database resident</a:t>
            </a:r>
            <a:endParaRPr lang="pt-BR" dirty="0">
              <a:solidFill>
                <a:schemeClr val="bg1"/>
              </a:solidFill>
              <a:latin typeface="Gill Sans" charset="0"/>
              <a:ea typeface="ヒラギノ角ゴ Pro W3" charset="0"/>
              <a:cs typeface="ヒラギノ角ゴ Pro W3" charset="0"/>
              <a:sym typeface="Gill Sans" charset="0"/>
            </a:endParaRPr>
          </a:p>
        </p:txBody>
      </p:sp>
      <p:sp>
        <p:nvSpPr>
          <p:cNvPr id="12" name="Left Arrow 11"/>
          <p:cNvSpPr/>
          <p:nvPr/>
        </p:nvSpPr>
        <p:spPr bwMode="auto">
          <a:xfrm>
            <a:off x="5101419" y="7830715"/>
            <a:ext cx="6192688" cy="1652930"/>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rPr>
              <a:t>Save changes</a:t>
            </a:r>
            <a:br>
              <a:rPr kumimoji="0" lang="en-US"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rPr>
            </a:br>
            <a:r>
              <a:rPr kumimoji="0" lang="en-US"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rPr>
              <a:t>Tip:</a:t>
            </a:r>
            <a:r>
              <a:rPr kumimoji="0" lang="en-US" b="0" i="0" u="none" strike="noStrike" cap="none" normalizeH="0" dirty="0" smtClean="0">
                <a:ln>
                  <a:noFill/>
                </a:ln>
                <a:solidFill>
                  <a:schemeClr val="bg1"/>
                </a:solidFill>
                <a:effectLst/>
                <a:latin typeface="Gill Sans" charset="0"/>
                <a:ea typeface="ヒラギノ角ゴ Pro W3" charset="0"/>
                <a:cs typeface="ヒラギノ角ゴ Pro W3" charset="0"/>
                <a:sym typeface="Gill Sans" charset="0"/>
              </a:rPr>
              <a:t> Commit  is faster than Abort</a:t>
            </a:r>
            <a:endParaRPr kumimoji="0" lang="pt-BR" b="0" i="0" u="none" strike="noStrike" cap="none" normalizeH="0" baseline="0" dirty="0" smtClean="0">
              <a:ln>
                <a:noFill/>
              </a:ln>
              <a:solidFill>
                <a:schemeClr val="bg1"/>
              </a:solidFill>
              <a:effectLst/>
              <a:latin typeface="Gill Sans" charset="0"/>
              <a:ea typeface="ヒラギノ角ゴ Pro W3" charset="0"/>
              <a:cs typeface="ヒラギノ角ゴ Pro W3" charset="0"/>
              <a:sym typeface="Gill Sans" charset="0"/>
            </a:endParaRPr>
          </a:p>
        </p:txBody>
      </p:sp>
      <p:sp>
        <p:nvSpPr>
          <p:cNvPr id="13" name="Left Arrow 12"/>
          <p:cNvSpPr/>
          <p:nvPr/>
        </p:nvSpPr>
        <p:spPr bwMode="auto">
          <a:xfrm>
            <a:off x="7657703" y="7302273"/>
            <a:ext cx="5112568" cy="1056883"/>
          </a:xfrm>
          <a:prstGeom prst="leftArrow">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defTabSz="914400"/>
            <a:r>
              <a:rPr lang="en-US" dirty="0" smtClean="0">
                <a:solidFill>
                  <a:schemeClr val="bg1"/>
                </a:solidFill>
                <a:latin typeface="Gill Sans" charset="0"/>
                <a:ea typeface="ヒラギノ角ゴ Pro W3" charset="0"/>
                <a:cs typeface="ヒラギノ角ゴ Pro W3" charset="0"/>
                <a:sym typeface="Gill Sans" charset="0"/>
              </a:rPr>
              <a:t>ALWAYS inform the transaction</a:t>
            </a:r>
            <a:endParaRPr lang="pt-BR" dirty="0">
              <a:solidFill>
                <a:schemeClr val="bg1"/>
              </a:solidFill>
              <a:latin typeface="Gill Sans" charset="0"/>
              <a:ea typeface="ヒラギノ角ゴ Pro W3" charset="0"/>
              <a:cs typeface="ヒラギノ角ゴ Pro W3" charset="0"/>
              <a:sym typeface="Gill Sans" charset="0"/>
            </a:endParaRPr>
          </a:p>
        </p:txBody>
      </p:sp>
    </p:spTree>
    <p:extLst>
      <p:ext uri="{BB962C8B-B14F-4D97-AF65-F5344CB8AC3E}">
        <p14:creationId xmlns:p14="http://schemas.microsoft.com/office/powerpoint/2010/main" xmlns="" val="729084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6"/>
                                        </p:tgtEl>
                                        <p:attrNameLst>
                                          <p:attrName>style.visibility</p:attrName>
                                        </p:attrNameLst>
                                      </p:cBhvr>
                                      <p:to>
                                        <p:strVal val="hidden"/>
                                      </p:to>
                                    </p:set>
                                  </p:childTnLst>
                                </p:cTn>
                              </p:par>
                            </p:childTnLst>
                          </p:cTn>
                        </p:par>
                        <p:par>
                          <p:cTn id="17" fill="hold">
                            <p:stCondLst>
                              <p:cond delay="0"/>
                            </p:stCondLst>
                            <p:childTnLst>
                              <p:par>
                                <p:cTn id="18" presetID="22" presetClass="entr" presetSubtype="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righ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8"/>
                                        </p:tgtEl>
                                        <p:attrNameLst>
                                          <p:attrName>style.visibility</p:attrName>
                                        </p:attrNameLst>
                                      </p:cBhvr>
                                      <p:to>
                                        <p:strVal val="hidden"/>
                                      </p:to>
                                    </p:set>
                                  </p:childTnLst>
                                </p:cTn>
                              </p:par>
                            </p:childTnLst>
                          </p:cTn>
                        </p:par>
                        <p:par>
                          <p:cTn id="25" fill="hold">
                            <p:stCondLst>
                              <p:cond delay="0"/>
                            </p:stCondLst>
                            <p:childTnLst>
                              <p:par>
                                <p:cTn id="26" presetID="22" presetClass="entr" presetSubtype="2"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1" nodeType="clickEffect">
                                  <p:stCondLst>
                                    <p:cond delay="0"/>
                                  </p:stCondLst>
                                  <p:childTnLst>
                                    <p:set>
                                      <p:cBhvr>
                                        <p:cTn id="32" dur="1" fill="hold">
                                          <p:stCondLst>
                                            <p:cond delay="0"/>
                                          </p:stCondLst>
                                        </p:cTn>
                                        <p:tgtEl>
                                          <p:spTgt spid="9"/>
                                        </p:tgtEl>
                                        <p:attrNameLst>
                                          <p:attrName>style.visibility</p:attrName>
                                        </p:attrNameLst>
                                      </p:cBhvr>
                                      <p:to>
                                        <p:strVal val="hidden"/>
                                      </p:to>
                                    </p:set>
                                  </p:childTnLst>
                                </p:cTn>
                              </p:par>
                            </p:childTnLst>
                          </p:cTn>
                        </p:par>
                        <p:par>
                          <p:cTn id="33" fill="hold">
                            <p:stCondLst>
                              <p:cond delay="0"/>
                            </p:stCondLst>
                            <p:childTnLst>
                              <p:par>
                                <p:cTn id="34" presetID="22" presetClass="entr" presetSubtype="2"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right)">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0"/>
                                        </p:tgtEl>
                                        <p:attrNameLst>
                                          <p:attrName>style.visibility</p:attrName>
                                        </p:attrNameLst>
                                      </p:cBhvr>
                                      <p:to>
                                        <p:strVal val="hidden"/>
                                      </p:to>
                                    </p:set>
                                  </p:childTnLst>
                                </p:cTn>
                              </p:par>
                            </p:childTnLst>
                          </p:cTn>
                        </p:par>
                        <p:par>
                          <p:cTn id="41" fill="hold">
                            <p:stCondLst>
                              <p:cond delay="0"/>
                            </p:stCondLst>
                            <p:childTnLst>
                              <p:par>
                                <p:cTn id="42" presetID="22" presetClass="entr" presetSubtype="2"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righ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grpId="1" nodeType="clickEffect">
                                  <p:stCondLst>
                                    <p:cond delay="0"/>
                                  </p:stCondLst>
                                  <p:childTnLst>
                                    <p:set>
                                      <p:cBhvr>
                                        <p:cTn id="48" dur="1" fill="hold">
                                          <p:stCondLst>
                                            <p:cond delay="0"/>
                                          </p:stCondLst>
                                        </p:cTn>
                                        <p:tgtEl>
                                          <p:spTgt spid="11"/>
                                        </p:tgtEl>
                                        <p:attrNameLst>
                                          <p:attrName>style.visibility</p:attrName>
                                        </p:attrNameLst>
                                      </p:cBhvr>
                                      <p:to>
                                        <p:strVal val="hidden"/>
                                      </p:to>
                                    </p:set>
                                  </p:childTnLst>
                                </p:cTn>
                              </p:par>
                            </p:childTnLst>
                          </p:cTn>
                        </p:par>
                        <p:par>
                          <p:cTn id="49" fill="hold">
                            <p:stCondLst>
                              <p:cond delay="0"/>
                            </p:stCondLst>
                            <p:childTnLst>
                              <p:par>
                                <p:cTn id="50" presetID="22" presetClass="entr" presetSubtype="2"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right)">
                                      <p:cBhvr>
                                        <p:cTn id="52" dur="500"/>
                                        <p:tgtEl>
                                          <p:spTgt spid="13"/>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xit" presetSubtype="0" fill="hold" grpId="1" nodeType="clickEffect">
                                  <p:stCondLst>
                                    <p:cond delay="0"/>
                                  </p:stCondLst>
                                  <p:childTnLst>
                                    <p:set>
                                      <p:cBhvr>
                                        <p:cTn id="56" dur="1" fill="hold">
                                          <p:stCondLst>
                                            <p:cond delay="0"/>
                                          </p:stCondLst>
                                        </p:cTn>
                                        <p:tgtEl>
                                          <p:spTgt spid="13"/>
                                        </p:tgtEl>
                                        <p:attrNameLst>
                                          <p:attrName>style.visibility</p:attrName>
                                        </p:attrNameLst>
                                      </p:cBhvr>
                                      <p:to>
                                        <p:strVal val="hidden"/>
                                      </p:to>
                                    </p:set>
                                  </p:childTnLst>
                                </p:cTn>
                              </p:par>
                            </p:childTnLst>
                          </p:cTn>
                        </p:par>
                        <p:par>
                          <p:cTn id="57" fill="hold">
                            <p:stCondLst>
                              <p:cond delay="0"/>
                            </p:stCondLst>
                            <p:childTnLst>
                              <p:par>
                                <p:cTn id="58" presetID="22" presetClass="entr" presetSubtype="2"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3" grpId="0" animBg="1"/>
      <p:bldP spid="13"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Transaction: list all block table records</a:t>
            </a:r>
            <a:endParaRPr lang="pt-BR" dirty="0"/>
          </a:p>
        </p:txBody>
      </p:sp>
      <p:sp>
        <p:nvSpPr>
          <p:cNvPr id="3" name="Content Placeholder 2"/>
          <p:cNvSpPr>
            <a:spLocks noGrp="1"/>
          </p:cNvSpPr>
          <p:nvPr>
            <p:ph idx="1"/>
          </p:nvPr>
        </p:nvSpPr>
        <p:spPr/>
        <p:txBody>
          <a:bodyPr/>
          <a:lstStyle/>
          <a:p>
            <a:r>
              <a:rPr lang="en-US" dirty="0" smtClean="0"/>
              <a:t>This will list all BTRs, </a:t>
            </a:r>
            <a:r>
              <a:rPr lang="en-US" dirty="0" err="1" smtClean="0"/>
              <a:t>includins</a:t>
            </a:r>
            <a:r>
              <a:rPr lang="en-US" dirty="0" smtClean="0"/>
              <a:t> Model Space, all Paper Spaces, and any other block (internal or user-defined)</a:t>
            </a:r>
            <a:endParaRPr lang="pt-BR" dirty="0"/>
          </a:p>
        </p:txBody>
      </p:sp>
      <p:sp>
        <p:nvSpPr>
          <p:cNvPr id="4" name="TextBox 3"/>
          <p:cNvSpPr txBox="1"/>
          <p:nvPr/>
        </p:nvSpPr>
        <p:spPr>
          <a:xfrm>
            <a:off x="-119161" y="4007896"/>
            <a:ext cx="12430326" cy="5262979"/>
          </a:xfrm>
          <a:prstGeom prst="rect">
            <a:avLst/>
          </a:prstGeom>
          <a:noFill/>
        </p:spPr>
        <p:txBody>
          <a:bodyPr wrap="none" rtlCol="0">
            <a:spAutoFit/>
          </a:bodyPr>
          <a:lstStyle/>
          <a:p>
            <a:r>
              <a:rPr lang="pt-BR" sz="2400" dirty="0" smtClean="0"/>
              <a:t>        </a:t>
            </a:r>
            <a:r>
              <a:rPr lang="pt-BR" sz="2400" dirty="0">
                <a:solidFill>
                  <a:srgbClr val="0000FF"/>
                </a:solidFill>
              </a:rPr>
              <a:t>Dim</a:t>
            </a:r>
            <a:r>
              <a:rPr lang="pt-BR" sz="2400" dirty="0">
                <a:solidFill>
                  <a:prstClr val="black"/>
                </a:solidFill>
              </a:rPr>
              <a:t> db </a:t>
            </a:r>
            <a:r>
              <a:rPr lang="pt-BR" sz="2400" dirty="0">
                <a:solidFill>
                  <a:srgbClr val="0000FF"/>
                </a:solidFill>
              </a:rPr>
              <a:t>As</a:t>
            </a:r>
            <a:r>
              <a:rPr lang="pt-BR" sz="2400" dirty="0">
                <a:solidFill>
                  <a:prstClr val="black"/>
                </a:solidFill>
              </a:rPr>
              <a:t> Database = Application.DocumentManager.MdiActiveDocument.Database</a:t>
            </a:r>
          </a:p>
          <a:p>
            <a:r>
              <a:rPr lang="pt-BR" sz="2400" dirty="0">
                <a:solidFill>
                  <a:prstClr val="black"/>
                </a:solidFill>
              </a:rPr>
              <a:t>        </a:t>
            </a:r>
            <a:r>
              <a:rPr lang="pt-BR" sz="2400" dirty="0">
                <a:solidFill>
                  <a:srgbClr val="0000FF"/>
                </a:solidFill>
              </a:rPr>
              <a:t>Using</a:t>
            </a:r>
            <a:r>
              <a:rPr lang="pt-BR" sz="2400" dirty="0">
                <a:solidFill>
                  <a:prstClr val="black"/>
                </a:solidFill>
              </a:rPr>
              <a:t> trans </a:t>
            </a:r>
            <a:r>
              <a:rPr lang="pt-BR" sz="2400" dirty="0">
                <a:solidFill>
                  <a:srgbClr val="0000FF"/>
                </a:solidFill>
              </a:rPr>
              <a:t>As</a:t>
            </a:r>
            <a:r>
              <a:rPr lang="pt-BR" sz="2400" dirty="0">
                <a:solidFill>
                  <a:prstClr val="black"/>
                </a:solidFill>
              </a:rPr>
              <a:t> Transaction = db.TransactionManager.StartTransaction</a:t>
            </a:r>
          </a:p>
          <a:p>
            <a:r>
              <a:rPr lang="pt-BR" sz="2400" dirty="0">
                <a:solidFill>
                  <a:prstClr val="black"/>
                </a:solidFill>
              </a:rPr>
              <a:t>            </a:t>
            </a:r>
            <a:r>
              <a:rPr lang="pt-BR" sz="2400" dirty="0">
                <a:solidFill>
                  <a:srgbClr val="0000FF"/>
                </a:solidFill>
              </a:rPr>
              <a:t>Dim</a:t>
            </a:r>
            <a:r>
              <a:rPr lang="pt-BR" sz="2400" dirty="0">
                <a:solidFill>
                  <a:prstClr val="black"/>
                </a:solidFill>
              </a:rPr>
              <a:t> bt </a:t>
            </a:r>
            <a:r>
              <a:rPr lang="pt-BR" sz="2400" dirty="0">
                <a:solidFill>
                  <a:srgbClr val="0000FF"/>
                </a:solidFill>
              </a:rPr>
              <a:t>As</a:t>
            </a:r>
            <a:r>
              <a:rPr lang="pt-BR" sz="2400" dirty="0">
                <a:solidFill>
                  <a:prstClr val="black"/>
                </a:solidFill>
              </a:rPr>
              <a:t> BlockTable = trans.GetObject(db.BlockTableId, OpenMode.ForRead)</a:t>
            </a:r>
          </a:p>
          <a:p>
            <a:endParaRPr lang="pt-BR" sz="2400" dirty="0">
              <a:solidFill>
                <a:prstClr val="black"/>
              </a:solidFill>
            </a:endParaRPr>
          </a:p>
          <a:p>
            <a:r>
              <a:rPr lang="en-US" sz="2400" dirty="0">
                <a:solidFill>
                  <a:prstClr val="black"/>
                </a:solidFill>
              </a:rPr>
              <a:t>            </a:t>
            </a:r>
            <a:r>
              <a:rPr lang="en-US" sz="2400" dirty="0">
                <a:solidFill>
                  <a:srgbClr val="008000"/>
                </a:solidFill>
              </a:rPr>
              <a:t>'Iterate through the collection of BTRs</a:t>
            </a:r>
          </a:p>
          <a:p>
            <a:r>
              <a:rPr lang="en-US" sz="2400" dirty="0">
                <a:solidFill>
                  <a:prstClr val="black"/>
                </a:solidFill>
              </a:rPr>
              <a:t>            </a:t>
            </a:r>
            <a:r>
              <a:rPr lang="en-US" sz="2400" dirty="0">
                <a:solidFill>
                  <a:srgbClr val="0000FF"/>
                </a:solidFill>
              </a:rPr>
              <a:t>For</a:t>
            </a:r>
            <a:r>
              <a:rPr lang="en-US" sz="2400" dirty="0">
                <a:solidFill>
                  <a:prstClr val="black"/>
                </a:solidFill>
              </a:rPr>
              <a:t> </a:t>
            </a:r>
            <a:r>
              <a:rPr lang="en-US" sz="2400" dirty="0">
                <a:solidFill>
                  <a:srgbClr val="0000FF"/>
                </a:solidFill>
              </a:rPr>
              <a:t>Each</a:t>
            </a:r>
            <a:r>
              <a:rPr lang="en-US" sz="2400" dirty="0">
                <a:solidFill>
                  <a:prstClr val="black"/>
                </a:solidFill>
              </a:rPr>
              <a:t> </a:t>
            </a:r>
            <a:r>
              <a:rPr lang="en-US" sz="2400" dirty="0" err="1">
                <a:solidFill>
                  <a:prstClr val="black"/>
                </a:solidFill>
              </a:rPr>
              <a:t>btrId</a:t>
            </a:r>
            <a:r>
              <a:rPr lang="en-US" sz="2400" dirty="0">
                <a:solidFill>
                  <a:prstClr val="black"/>
                </a:solidFill>
              </a:rPr>
              <a:t> </a:t>
            </a:r>
            <a:r>
              <a:rPr lang="en-US" sz="2400" dirty="0">
                <a:solidFill>
                  <a:srgbClr val="0000FF"/>
                </a:solidFill>
              </a:rPr>
              <a:t>As</a:t>
            </a:r>
            <a:r>
              <a:rPr lang="en-US" sz="2400" dirty="0">
                <a:solidFill>
                  <a:prstClr val="black"/>
                </a:solidFill>
              </a:rPr>
              <a:t> </a:t>
            </a:r>
            <a:r>
              <a:rPr lang="en-US" sz="2400" dirty="0" err="1">
                <a:solidFill>
                  <a:prstClr val="black"/>
                </a:solidFill>
              </a:rPr>
              <a:t>ObjectId</a:t>
            </a:r>
            <a:r>
              <a:rPr lang="en-US" sz="2400" dirty="0">
                <a:solidFill>
                  <a:prstClr val="black"/>
                </a:solidFill>
              </a:rPr>
              <a:t> </a:t>
            </a:r>
            <a:r>
              <a:rPr lang="en-US" sz="2400" dirty="0">
                <a:solidFill>
                  <a:srgbClr val="0000FF"/>
                </a:solidFill>
              </a:rPr>
              <a:t>In</a:t>
            </a:r>
            <a:r>
              <a:rPr lang="en-US" sz="2400" dirty="0">
                <a:solidFill>
                  <a:prstClr val="black"/>
                </a:solidFill>
              </a:rPr>
              <a:t> </a:t>
            </a:r>
            <a:r>
              <a:rPr lang="en-US" sz="2400" dirty="0" err="1">
                <a:solidFill>
                  <a:prstClr val="black"/>
                </a:solidFill>
              </a:rPr>
              <a:t>bt</a:t>
            </a:r>
            <a:endParaRPr lang="en-US" sz="2400" dirty="0">
              <a:solidFill>
                <a:prstClr val="black"/>
              </a:solidFill>
            </a:endParaRPr>
          </a:p>
          <a:p>
            <a:endParaRPr lang="pt-BR" sz="2400" dirty="0">
              <a:solidFill>
                <a:prstClr val="black"/>
              </a:solidFill>
            </a:endParaRPr>
          </a:p>
          <a:p>
            <a:r>
              <a:rPr lang="pt-BR" sz="2400" dirty="0">
                <a:solidFill>
                  <a:prstClr val="black"/>
                </a:solidFill>
              </a:rPr>
              <a:t>                </a:t>
            </a:r>
            <a:r>
              <a:rPr lang="pt-BR" sz="2400" dirty="0">
                <a:solidFill>
                  <a:srgbClr val="008000"/>
                </a:solidFill>
              </a:rPr>
              <a:t>'open each BTR</a:t>
            </a:r>
          </a:p>
          <a:p>
            <a:r>
              <a:rPr lang="pt-BR" sz="2400" dirty="0">
                <a:solidFill>
                  <a:prstClr val="black"/>
                </a:solidFill>
              </a:rPr>
              <a:t>                </a:t>
            </a:r>
            <a:r>
              <a:rPr lang="pt-BR" sz="2400" dirty="0">
                <a:solidFill>
                  <a:srgbClr val="0000FF"/>
                </a:solidFill>
              </a:rPr>
              <a:t>Dim</a:t>
            </a:r>
            <a:r>
              <a:rPr lang="pt-BR" sz="2400" dirty="0">
                <a:solidFill>
                  <a:prstClr val="black"/>
                </a:solidFill>
              </a:rPr>
              <a:t> btr </a:t>
            </a:r>
            <a:r>
              <a:rPr lang="pt-BR" sz="2400" dirty="0">
                <a:solidFill>
                  <a:srgbClr val="0000FF"/>
                </a:solidFill>
              </a:rPr>
              <a:t>As</a:t>
            </a:r>
            <a:r>
              <a:rPr lang="pt-BR" sz="2400" dirty="0">
                <a:solidFill>
                  <a:prstClr val="black"/>
                </a:solidFill>
              </a:rPr>
              <a:t> BlockTableRecord = trans.GetObject(btrId, OpenMode.ForRead)</a:t>
            </a:r>
          </a:p>
          <a:p>
            <a:endParaRPr lang="pt-BR" sz="2400" dirty="0">
              <a:solidFill>
                <a:prstClr val="black"/>
              </a:solidFill>
            </a:endParaRPr>
          </a:p>
          <a:p>
            <a:r>
              <a:rPr lang="en-US" sz="2400" dirty="0">
                <a:solidFill>
                  <a:prstClr val="black"/>
                </a:solidFill>
              </a:rPr>
              <a:t>                </a:t>
            </a:r>
            <a:r>
              <a:rPr lang="en-US" sz="2400" dirty="0">
                <a:solidFill>
                  <a:srgbClr val="008000"/>
                </a:solidFill>
              </a:rPr>
              <a:t>'Write the block table record name</a:t>
            </a:r>
          </a:p>
          <a:p>
            <a:r>
              <a:rPr lang="pt-BR" sz="2400" dirty="0">
                <a:solidFill>
                  <a:prstClr val="black"/>
                </a:solidFill>
              </a:rPr>
              <a:t>                ed.WriteMessage(btr.Name</a:t>
            </a:r>
            <a:r>
              <a:rPr lang="pt-BR" sz="2400" dirty="0" smtClean="0">
                <a:solidFill>
                  <a:prstClr val="black"/>
                </a:solidFill>
              </a:rPr>
              <a:t>)</a:t>
            </a:r>
            <a:endParaRPr lang="pt-BR" sz="2400" dirty="0">
              <a:solidFill>
                <a:prstClr val="black"/>
              </a:solidFill>
            </a:endParaRPr>
          </a:p>
          <a:p>
            <a:r>
              <a:rPr lang="pt-BR" sz="2400" dirty="0">
                <a:solidFill>
                  <a:prstClr val="black"/>
                </a:solidFill>
              </a:rPr>
              <a:t>            </a:t>
            </a:r>
            <a:r>
              <a:rPr lang="pt-BR" sz="2400" dirty="0">
                <a:solidFill>
                  <a:srgbClr val="0000FF"/>
                </a:solidFill>
              </a:rPr>
              <a:t>Next</a:t>
            </a:r>
          </a:p>
          <a:p>
            <a:r>
              <a:rPr lang="pt-BR" sz="2400" dirty="0" smtClean="0">
                <a:solidFill>
                  <a:prstClr val="black"/>
                </a:solidFill>
              </a:rPr>
              <a:t>        </a:t>
            </a:r>
            <a:r>
              <a:rPr lang="pt-BR" sz="2400" dirty="0">
                <a:solidFill>
                  <a:srgbClr val="0000FF"/>
                </a:solidFill>
              </a:rPr>
              <a:t>End</a:t>
            </a:r>
            <a:r>
              <a:rPr lang="pt-BR" sz="2400" dirty="0">
                <a:solidFill>
                  <a:prstClr val="black"/>
                </a:solidFill>
              </a:rPr>
              <a:t> </a:t>
            </a:r>
            <a:r>
              <a:rPr lang="pt-BR" sz="2400" dirty="0">
                <a:solidFill>
                  <a:srgbClr val="0000FF"/>
                </a:solidFill>
              </a:rPr>
              <a:t>Using</a:t>
            </a:r>
            <a:endParaRPr lang="pt-BR" sz="2400" dirty="0"/>
          </a:p>
        </p:txBody>
      </p:sp>
    </p:spTree>
    <p:extLst>
      <p:ext uri="{BB962C8B-B14F-4D97-AF65-F5344CB8AC3E}">
        <p14:creationId xmlns:p14="http://schemas.microsoft.com/office/powerpoint/2010/main" xmlns="" val="36766307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smtClean="0"/>
              <a:t>Database Structure: Model Space</a:t>
            </a:r>
            <a:endParaRPr lang="pt-BR" dirty="0"/>
          </a:p>
        </p:txBody>
      </p:sp>
      <p:sp>
        <p:nvSpPr>
          <p:cNvPr id="72" name="Espaço Reservado para Conteúdo 71"/>
          <p:cNvSpPr>
            <a:spLocks noGrp="1"/>
          </p:cNvSpPr>
          <p:nvPr>
            <p:ph idx="1"/>
          </p:nvPr>
        </p:nvSpPr>
        <p:spPr>
          <a:xfrm>
            <a:off x="593725" y="2146300"/>
            <a:ext cx="7928074" cy="6699250"/>
          </a:xfrm>
        </p:spPr>
        <p:txBody>
          <a:bodyPr/>
          <a:lstStyle/>
          <a:p>
            <a:r>
              <a:rPr lang="en-US" dirty="0" smtClean="0"/>
              <a:t>Under </a:t>
            </a:r>
            <a:r>
              <a:rPr lang="en-US" dirty="0" err="1" smtClean="0"/>
              <a:t>BlockTable</a:t>
            </a:r>
            <a:endParaRPr lang="pt-BR" dirty="0" smtClean="0"/>
          </a:p>
          <a:p>
            <a:endParaRPr lang="pt-BR" dirty="0"/>
          </a:p>
          <a:p>
            <a:r>
              <a:rPr lang="pt-BR" dirty="0" smtClean="0"/>
              <a:t>Model Space is a BlockTableRecord (BTR)</a:t>
            </a:r>
          </a:p>
          <a:p>
            <a:pPr lvl="1"/>
            <a:r>
              <a:rPr lang="pt-BR" dirty="0" smtClean="0"/>
              <a:t>This concept also applies to Paper Spaces and other internal and user-defined blocks</a:t>
            </a:r>
          </a:p>
          <a:p>
            <a:pPr lvl="1"/>
            <a:endParaRPr lang="pt-BR" dirty="0" smtClean="0"/>
          </a:p>
          <a:p>
            <a:r>
              <a:rPr lang="pt-BR" dirty="0" smtClean="0"/>
              <a:t>Each BTR contains Entities</a:t>
            </a:r>
          </a:p>
          <a:p>
            <a:endParaRPr lang="pt-BR" dirty="0" smtClean="0"/>
          </a:p>
          <a:p>
            <a:r>
              <a:rPr lang="pt-BR" dirty="0" smtClean="0"/>
              <a:t>One type of entity for each geometric type</a:t>
            </a:r>
          </a:p>
          <a:p>
            <a:endParaRPr lang="en-US" dirty="0"/>
          </a:p>
          <a:p>
            <a:r>
              <a:rPr lang="en-US" dirty="0" smtClean="0"/>
              <a:t>Is enumerable – Iterate with ‘For Each’</a:t>
            </a:r>
            <a:endParaRPr lang="pt-BR" dirty="0" smtClean="0"/>
          </a:p>
        </p:txBody>
      </p:sp>
      <p:pic>
        <p:nvPicPr>
          <p:cNvPr id="1026" name="Picture 2"/>
          <p:cNvPicPr>
            <a:picLocks noChangeAspect="1" noChangeArrowheads="1"/>
          </p:cNvPicPr>
          <p:nvPr/>
        </p:nvPicPr>
        <p:blipFill>
          <a:blip r:embed="rId2" cstate="print"/>
          <a:srcRect/>
          <a:stretch>
            <a:fillRect/>
          </a:stretch>
        </p:blipFill>
        <p:spPr bwMode="auto">
          <a:xfrm>
            <a:off x="9808331" y="1998067"/>
            <a:ext cx="733425" cy="809625"/>
          </a:xfrm>
          <a:prstGeom prst="rect">
            <a:avLst/>
          </a:prstGeom>
          <a:noFill/>
          <a:ln w="9525">
            <a:noFill/>
            <a:miter lim="800000"/>
            <a:headEnd/>
            <a:tailEnd/>
          </a:ln>
        </p:spPr>
      </p:pic>
      <p:sp>
        <p:nvSpPr>
          <p:cNvPr id="5" name="CaixaDeTexto 4"/>
          <p:cNvSpPr txBox="1"/>
          <p:nvPr/>
        </p:nvSpPr>
        <p:spPr>
          <a:xfrm>
            <a:off x="10507654" y="2214091"/>
            <a:ext cx="1614545" cy="492443"/>
          </a:xfrm>
          <a:prstGeom prst="rect">
            <a:avLst/>
          </a:prstGeom>
          <a:noFill/>
        </p:spPr>
        <p:txBody>
          <a:bodyPr wrap="none" rtlCol="0">
            <a:spAutoFit/>
          </a:bodyPr>
          <a:lstStyle/>
          <a:p>
            <a:r>
              <a:rPr lang="pt-BR" dirty="0" smtClean="0"/>
              <a:t>Database</a:t>
            </a:r>
            <a:endParaRPr lang="pt-BR" dirty="0"/>
          </a:p>
        </p:txBody>
      </p:sp>
      <p:cxnSp>
        <p:nvCxnSpPr>
          <p:cNvPr id="7" name="Conector reto 6"/>
          <p:cNvCxnSpPr/>
          <p:nvPr/>
        </p:nvCxnSpPr>
        <p:spPr bwMode="auto">
          <a:xfrm rot="5400000">
            <a:off x="9751764" y="3230971"/>
            <a:ext cx="846559" cy="1"/>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9" name="CaixaDeTexto 8"/>
          <p:cNvSpPr txBox="1"/>
          <p:nvPr/>
        </p:nvSpPr>
        <p:spPr>
          <a:xfrm>
            <a:off x="8915043" y="3150195"/>
            <a:ext cx="2520000"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pt-BR" dirty="0" err="1" smtClean="0"/>
              <a:t>BlockTable</a:t>
            </a:r>
            <a:endParaRPr lang="pt-BR" dirty="0"/>
          </a:p>
        </p:txBody>
      </p:sp>
      <p:cxnSp>
        <p:nvCxnSpPr>
          <p:cNvPr id="25" name="Conector reto 24"/>
          <p:cNvCxnSpPr/>
          <p:nvPr/>
        </p:nvCxnSpPr>
        <p:spPr bwMode="auto">
          <a:xfrm rot="16200000" flipH="1">
            <a:off x="9911402" y="3906278"/>
            <a:ext cx="527282" cy="1"/>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26" name="CaixaDeTexto 25"/>
          <p:cNvSpPr txBox="1"/>
          <p:nvPr/>
        </p:nvSpPr>
        <p:spPr>
          <a:xfrm>
            <a:off x="9108084" y="4578742"/>
            <a:ext cx="2133918"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Model</a:t>
            </a:r>
            <a:r>
              <a:rPr lang="pt-BR" dirty="0" smtClean="0"/>
              <a:t> </a:t>
            </a:r>
            <a:r>
              <a:rPr lang="pt-BR" dirty="0" err="1" smtClean="0"/>
              <a:t>Space</a:t>
            </a:r>
            <a:endParaRPr lang="pt-BR" dirty="0"/>
          </a:p>
        </p:txBody>
      </p:sp>
      <p:sp>
        <p:nvSpPr>
          <p:cNvPr id="28" name="CaixaDeTexto 27"/>
          <p:cNvSpPr txBox="1"/>
          <p:nvPr/>
        </p:nvSpPr>
        <p:spPr>
          <a:xfrm>
            <a:off x="8737823" y="4014291"/>
            <a:ext cx="2874441"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BlockTableRecord</a:t>
            </a:r>
            <a:endParaRPr lang="pt-BR" dirty="0"/>
          </a:p>
        </p:txBody>
      </p:sp>
      <p:cxnSp>
        <p:nvCxnSpPr>
          <p:cNvPr id="36" name="Conector reto 35"/>
          <p:cNvCxnSpPr/>
          <p:nvPr/>
        </p:nvCxnSpPr>
        <p:spPr bwMode="auto">
          <a:xfrm rot="16200000" flipH="1">
            <a:off x="9917209" y="5324619"/>
            <a:ext cx="515669" cy="8800"/>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52" name="CaixaDeTexto 51"/>
          <p:cNvSpPr txBox="1"/>
          <p:nvPr/>
        </p:nvSpPr>
        <p:spPr>
          <a:xfrm>
            <a:off x="9665128" y="5442838"/>
            <a:ext cx="1019831"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r>
              <a:rPr lang="pt-BR" dirty="0" err="1" smtClean="0"/>
              <a:t>Entity</a:t>
            </a:r>
            <a:endParaRPr lang="pt-BR" dirty="0"/>
          </a:p>
        </p:txBody>
      </p:sp>
      <p:sp>
        <p:nvSpPr>
          <p:cNvPr id="55" name="CaixaDeTexto 54"/>
          <p:cNvSpPr txBox="1"/>
          <p:nvPr/>
        </p:nvSpPr>
        <p:spPr>
          <a:xfrm>
            <a:off x="9745935" y="6018902"/>
            <a:ext cx="816249"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Line</a:t>
            </a:r>
            <a:endParaRPr lang="pt-BR" dirty="0"/>
          </a:p>
        </p:txBody>
      </p:sp>
      <p:sp>
        <p:nvSpPr>
          <p:cNvPr id="56" name="CaixaDeTexto 55"/>
          <p:cNvSpPr txBox="1"/>
          <p:nvPr/>
        </p:nvSpPr>
        <p:spPr>
          <a:xfrm>
            <a:off x="9745935" y="7747094"/>
            <a:ext cx="1035861"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Circle</a:t>
            </a:r>
            <a:endParaRPr lang="pt-BR" dirty="0"/>
          </a:p>
        </p:txBody>
      </p:sp>
      <p:sp>
        <p:nvSpPr>
          <p:cNvPr id="61" name="CaixaDeTexto 60"/>
          <p:cNvSpPr txBox="1"/>
          <p:nvPr/>
        </p:nvSpPr>
        <p:spPr>
          <a:xfrm>
            <a:off x="9745935" y="7171030"/>
            <a:ext cx="1074268"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MText</a:t>
            </a:r>
            <a:endParaRPr lang="pt-BR" dirty="0"/>
          </a:p>
        </p:txBody>
      </p:sp>
      <p:sp>
        <p:nvSpPr>
          <p:cNvPr id="69" name="CaixaDeTexto 68"/>
          <p:cNvSpPr txBox="1"/>
          <p:nvPr/>
        </p:nvSpPr>
        <p:spPr>
          <a:xfrm>
            <a:off x="9745935" y="6594966"/>
            <a:ext cx="1353256"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err="1" smtClean="0"/>
              <a:t>Polyline</a:t>
            </a:r>
            <a:endParaRPr lang="pt-BR" dirty="0"/>
          </a:p>
        </p:txBody>
      </p:sp>
      <p:sp>
        <p:nvSpPr>
          <p:cNvPr id="80" name="CaixaDeTexto 79"/>
          <p:cNvSpPr txBox="1"/>
          <p:nvPr/>
        </p:nvSpPr>
        <p:spPr>
          <a:xfrm>
            <a:off x="9745935" y="8346384"/>
            <a:ext cx="230063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pt-BR" dirty="0" smtClean="0"/>
              <a:t>Many others...</a:t>
            </a:r>
            <a:endParaRPr lang="pt-BR" dirty="0"/>
          </a:p>
        </p:txBody>
      </p:sp>
    </p:spTree>
    <p:extLst>
      <p:ext uri="{BB962C8B-B14F-4D97-AF65-F5344CB8AC3E}">
        <p14:creationId xmlns:p14="http://schemas.microsoft.com/office/powerpoint/2010/main" xmlns="" val="226961430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up)">
                                      <p:cBhvr>
                                        <p:cTn id="11" dur="500"/>
                                        <p:tgtEl>
                                          <p:spTgt spid="36"/>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box(in)">
                                      <p:cBhvr>
                                        <p:cTn id="23" dur="500"/>
                                        <p:tgtEl>
                                          <p:spTgt spid="55"/>
                                        </p:tgtEl>
                                      </p:cBhvr>
                                    </p:animEffect>
                                  </p:childTnLst>
                                </p:cTn>
                              </p:par>
                            </p:childTnLst>
                          </p:cTn>
                        </p:par>
                        <p:par>
                          <p:cTn id="24" fill="hold">
                            <p:stCondLst>
                              <p:cond delay="500"/>
                            </p:stCondLst>
                            <p:childTnLst>
                              <p:par>
                                <p:cTn id="25" presetID="4" presetClass="entr" presetSubtype="16"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box(in)">
                                      <p:cBhvr>
                                        <p:cTn id="27" dur="500"/>
                                        <p:tgtEl>
                                          <p:spTgt spid="69"/>
                                        </p:tgtEl>
                                      </p:cBhvr>
                                    </p:animEffect>
                                  </p:childTnLst>
                                </p:cTn>
                              </p:par>
                            </p:childTnLst>
                          </p:cTn>
                        </p:par>
                        <p:par>
                          <p:cTn id="28" fill="hold">
                            <p:stCondLst>
                              <p:cond delay="1000"/>
                            </p:stCondLst>
                            <p:childTnLst>
                              <p:par>
                                <p:cTn id="29" presetID="4" presetClass="entr" presetSubtype="16"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box(in)">
                                      <p:cBhvr>
                                        <p:cTn id="31" dur="500"/>
                                        <p:tgtEl>
                                          <p:spTgt spid="61"/>
                                        </p:tgtEl>
                                      </p:cBhvr>
                                    </p:animEffect>
                                  </p:childTnLst>
                                </p:cTn>
                              </p:par>
                            </p:childTnLst>
                          </p:cTn>
                        </p:par>
                        <p:par>
                          <p:cTn id="32" fill="hold">
                            <p:stCondLst>
                              <p:cond delay="1500"/>
                            </p:stCondLst>
                            <p:childTnLst>
                              <p:par>
                                <p:cTn id="33" presetID="4" presetClass="entr" presetSubtype="16" fill="hold" grpId="0"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box(in)">
                                      <p:cBhvr>
                                        <p:cTn id="35" dur="500"/>
                                        <p:tgtEl>
                                          <p:spTgt spid="56"/>
                                        </p:tgtEl>
                                      </p:cBhvr>
                                    </p:animEffect>
                                  </p:childTnLst>
                                </p:cTn>
                              </p:par>
                            </p:childTnLst>
                          </p:cTn>
                        </p:par>
                        <p:par>
                          <p:cTn id="36" fill="hold">
                            <p:stCondLst>
                              <p:cond delay="2000"/>
                            </p:stCondLst>
                            <p:childTnLst>
                              <p:par>
                                <p:cTn id="37" presetID="4" presetClass="entr" presetSubtype="16"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box(in)">
                                      <p:cBhvr>
                                        <p:cTn id="39" dur="500"/>
                                        <p:tgtEl>
                                          <p:spTgt spid="80"/>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7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uiExpand="1" build="p"/>
      <p:bldP spid="52" grpId="0" uiExpand="1" animBg="1"/>
      <p:bldP spid="55" grpId="0" animBg="1"/>
      <p:bldP spid="56" grpId="0" animBg="1"/>
      <p:bldP spid="61" grpId="0" animBg="1"/>
      <p:bldP spid="69" grpId="0" animBg="1"/>
      <p:bldP spid="8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 an Entity to Model Space</a:t>
            </a:r>
            <a:endParaRPr lang="pt-BR" dirty="0"/>
          </a:p>
        </p:txBody>
      </p:sp>
      <p:sp>
        <p:nvSpPr>
          <p:cNvPr id="4" name="TextBox 3"/>
          <p:cNvSpPr txBox="1"/>
          <p:nvPr/>
        </p:nvSpPr>
        <p:spPr>
          <a:xfrm>
            <a:off x="-191169" y="2142083"/>
            <a:ext cx="12430326" cy="7109639"/>
          </a:xfrm>
          <a:prstGeom prst="rect">
            <a:avLst/>
          </a:prstGeom>
          <a:noFill/>
        </p:spPr>
        <p:txBody>
          <a:bodyPr wrap="none" rtlCol="0">
            <a:spAutoFit/>
          </a:bodyPr>
          <a:lstStyle/>
          <a:p>
            <a:r>
              <a:rPr lang="pt-BR" sz="2400" dirty="0" smtClean="0"/>
              <a:t>        </a:t>
            </a:r>
            <a:r>
              <a:rPr lang="pt-BR" sz="2400" dirty="0">
                <a:solidFill>
                  <a:srgbClr val="0000FF"/>
                </a:solidFill>
              </a:rPr>
              <a:t>Dim</a:t>
            </a:r>
            <a:r>
              <a:rPr lang="pt-BR" sz="2400" dirty="0">
                <a:solidFill>
                  <a:prstClr val="black"/>
                </a:solidFill>
              </a:rPr>
              <a:t> db </a:t>
            </a:r>
            <a:r>
              <a:rPr lang="pt-BR" sz="2400" dirty="0">
                <a:solidFill>
                  <a:srgbClr val="0000FF"/>
                </a:solidFill>
              </a:rPr>
              <a:t>As</a:t>
            </a:r>
            <a:r>
              <a:rPr lang="pt-BR" sz="2400" dirty="0">
                <a:solidFill>
                  <a:prstClr val="black"/>
                </a:solidFill>
              </a:rPr>
              <a:t> Database = Application.DocumentManager.MdiActiveDocument.Database</a:t>
            </a:r>
          </a:p>
          <a:p>
            <a:r>
              <a:rPr lang="pt-BR" sz="2400" dirty="0">
                <a:solidFill>
                  <a:prstClr val="black"/>
                </a:solidFill>
              </a:rPr>
              <a:t>        </a:t>
            </a:r>
            <a:r>
              <a:rPr lang="pt-BR" sz="2400" dirty="0">
                <a:solidFill>
                  <a:srgbClr val="0000FF"/>
                </a:solidFill>
              </a:rPr>
              <a:t>Using</a:t>
            </a:r>
            <a:r>
              <a:rPr lang="pt-BR" sz="2400" dirty="0">
                <a:solidFill>
                  <a:prstClr val="black"/>
                </a:solidFill>
              </a:rPr>
              <a:t> trans </a:t>
            </a:r>
            <a:r>
              <a:rPr lang="pt-BR" sz="2400" dirty="0">
                <a:solidFill>
                  <a:srgbClr val="0000FF"/>
                </a:solidFill>
              </a:rPr>
              <a:t>As</a:t>
            </a:r>
            <a:r>
              <a:rPr lang="pt-BR" sz="2400" dirty="0">
                <a:solidFill>
                  <a:prstClr val="black"/>
                </a:solidFill>
              </a:rPr>
              <a:t> Transaction = db.TransactionManager.StartTransaction</a:t>
            </a:r>
          </a:p>
          <a:p>
            <a:endParaRPr lang="pt-BR" sz="2400" dirty="0">
              <a:solidFill>
                <a:prstClr val="black"/>
              </a:solidFill>
            </a:endParaRPr>
          </a:p>
          <a:p>
            <a:r>
              <a:rPr lang="en-US" sz="2400" dirty="0">
                <a:solidFill>
                  <a:prstClr val="black"/>
                </a:solidFill>
              </a:rPr>
              <a:t>            </a:t>
            </a:r>
            <a:r>
              <a:rPr lang="en-US" sz="2400" dirty="0">
                <a:solidFill>
                  <a:srgbClr val="008000"/>
                </a:solidFill>
              </a:rPr>
              <a:t>'open the current space (can be any BTR, usually model space)</a:t>
            </a:r>
          </a:p>
          <a:p>
            <a:r>
              <a:rPr lang="pt-BR" sz="2400" dirty="0">
                <a:solidFill>
                  <a:prstClr val="black"/>
                </a:solidFill>
              </a:rPr>
              <a:t>            </a:t>
            </a:r>
            <a:r>
              <a:rPr lang="pt-BR" sz="2400" dirty="0">
                <a:solidFill>
                  <a:srgbClr val="0000FF"/>
                </a:solidFill>
              </a:rPr>
              <a:t>Dim</a:t>
            </a:r>
            <a:r>
              <a:rPr lang="pt-BR" sz="2400" dirty="0">
                <a:solidFill>
                  <a:prstClr val="black"/>
                </a:solidFill>
              </a:rPr>
              <a:t> mSpace </a:t>
            </a:r>
            <a:r>
              <a:rPr lang="pt-BR" sz="2400" dirty="0">
                <a:solidFill>
                  <a:srgbClr val="0000FF"/>
                </a:solidFill>
              </a:rPr>
              <a:t>As</a:t>
            </a:r>
            <a:r>
              <a:rPr lang="pt-BR" sz="2400" dirty="0">
                <a:solidFill>
                  <a:prstClr val="black"/>
                </a:solidFill>
              </a:rPr>
              <a:t> BlockTableRecord = trans.GetObject(db.CurrentSpaceId, _</a:t>
            </a:r>
          </a:p>
          <a:p>
            <a:r>
              <a:rPr lang="pt-BR" sz="2400" dirty="0">
                <a:solidFill>
                  <a:prstClr val="black"/>
                </a:solidFill>
              </a:rPr>
              <a:t>                                                             OpenMode.ForWrite)</a:t>
            </a:r>
          </a:p>
          <a:p>
            <a:endParaRPr lang="en-US" sz="2400" dirty="0" smtClean="0">
              <a:solidFill>
                <a:prstClr val="black"/>
              </a:solidFill>
            </a:endParaRPr>
          </a:p>
          <a:p>
            <a:r>
              <a:rPr lang="en-US" sz="2400" dirty="0" smtClean="0">
                <a:solidFill>
                  <a:prstClr val="black"/>
                </a:solidFill>
              </a:rPr>
              <a:t>            </a:t>
            </a:r>
            <a:r>
              <a:rPr lang="en-US" sz="2400" dirty="0">
                <a:solidFill>
                  <a:srgbClr val="008000"/>
                </a:solidFill>
              </a:rPr>
              <a:t>'Create and configure a new line</a:t>
            </a:r>
          </a:p>
          <a:p>
            <a:r>
              <a:rPr lang="en-US" sz="2400" dirty="0">
                <a:solidFill>
                  <a:prstClr val="black"/>
                </a:solidFill>
              </a:rPr>
              <a:t>            </a:t>
            </a:r>
            <a:r>
              <a:rPr lang="en-US" sz="2400" dirty="0">
                <a:solidFill>
                  <a:srgbClr val="0000FF"/>
                </a:solidFill>
              </a:rPr>
              <a:t>Dim</a:t>
            </a:r>
            <a:r>
              <a:rPr lang="en-US" sz="2400" dirty="0">
                <a:solidFill>
                  <a:prstClr val="black"/>
                </a:solidFill>
              </a:rPr>
              <a:t> </a:t>
            </a:r>
            <a:r>
              <a:rPr lang="en-US" sz="2400" dirty="0" err="1">
                <a:solidFill>
                  <a:prstClr val="black"/>
                </a:solidFill>
              </a:rPr>
              <a:t>newLine</a:t>
            </a:r>
            <a:r>
              <a:rPr lang="en-US" sz="2400" dirty="0">
                <a:solidFill>
                  <a:prstClr val="black"/>
                </a:solidFill>
              </a:rPr>
              <a:t> </a:t>
            </a:r>
            <a:r>
              <a:rPr lang="en-US" sz="2400" dirty="0">
                <a:solidFill>
                  <a:srgbClr val="0000FF"/>
                </a:solidFill>
              </a:rPr>
              <a:t>As</a:t>
            </a:r>
            <a:r>
              <a:rPr lang="en-US" sz="2400" dirty="0">
                <a:solidFill>
                  <a:prstClr val="black"/>
                </a:solidFill>
              </a:rPr>
              <a:t> </a:t>
            </a:r>
            <a:r>
              <a:rPr lang="en-US" sz="2400" dirty="0">
                <a:solidFill>
                  <a:srgbClr val="0000FF"/>
                </a:solidFill>
              </a:rPr>
              <a:t>New</a:t>
            </a:r>
            <a:r>
              <a:rPr lang="en-US" sz="2400" dirty="0">
                <a:solidFill>
                  <a:prstClr val="black"/>
                </a:solidFill>
              </a:rPr>
              <a:t> Line</a:t>
            </a:r>
          </a:p>
          <a:p>
            <a:r>
              <a:rPr lang="en-US" sz="2400" dirty="0">
                <a:solidFill>
                  <a:prstClr val="black"/>
                </a:solidFill>
              </a:rPr>
              <a:t>            </a:t>
            </a:r>
            <a:r>
              <a:rPr lang="en-US" sz="2400" dirty="0" err="1">
                <a:solidFill>
                  <a:prstClr val="black"/>
                </a:solidFill>
              </a:rPr>
              <a:t>newLine.StartPoint</a:t>
            </a:r>
            <a:r>
              <a:rPr lang="en-US" sz="2400" dirty="0">
                <a:solidFill>
                  <a:prstClr val="black"/>
                </a:solidFill>
              </a:rPr>
              <a:t> = </a:t>
            </a:r>
            <a:r>
              <a:rPr lang="en-US" sz="2400" dirty="0">
                <a:solidFill>
                  <a:srgbClr val="0000FF"/>
                </a:solidFill>
              </a:rPr>
              <a:t>New</a:t>
            </a:r>
            <a:r>
              <a:rPr lang="en-US" sz="2400" dirty="0">
                <a:solidFill>
                  <a:prstClr val="black"/>
                </a:solidFill>
              </a:rPr>
              <a:t> Point3d(0, 0, 0)</a:t>
            </a:r>
          </a:p>
          <a:p>
            <a:r>
              <a:rPr lang="en-US" sz="2400" dirty="0">
                <a:solidFill>
                  <a:prstClr val="black"/>
                </a:solidFill>
              </a:rPr>
              <a:t>            </a:t>
            </a:r>
            <a:r>
              <a:rPr lang="en-US" sz="2400" dirty="0" err="1">
                <a:solidFill>
                  <a:prstClr val="black"/>
                </a:solidFill>
              </a:rPr>
              <a:t>newLine.EndPoint</a:t>
            </a:r>
            <a:r>
              <a:rPr lang="en-US" sz="2400" dirty="0">
                <a:solidFill>
                  <a:prstClr val="black"/>
                </a:solidFill>
              </a:rPr>
              <a:t> = </a:t>
            </a:r>
            <a:r>
              <a:rPr lang="en-US" sz="2400" dirty="0">
                <a:solidFill>
                  <a:srgbClr val="0000FF"/>
                </a:solidFill>
              </a:rPr>
              <a:t>New</a:t>
            </a:r>
            <a:r>
              <a:rPr lang="en-US" sz="2400" dirty="0">
                <a:solidFill>
                  <a:prstClr val="black"/>
                </a:solidFill>
              </a:rPr>
              <a:t> Point3d(10, 10, 0)</a:t>
            </a:r>
          </a:p>
          <a:p>
            <a:endParaRPr lang="pt-BR" sz="2400" dirty="0">
              <a:solidFill>
                <a:prstClr val="black"/>
              </a:solidFill>
            </a:endParaRPr>
          </a:p>
          <a:p>
            <a:r>
              <a:rPr lang="pt-BR" sz="2400" dirty="0">
                <a:solidFill>
                  <a:prstClr val="black"/>
                </a:solidFill>
              </a:rPr>
              <a:t>            </a:t>
            </a:r>
            <a:r>
              <a:rPr lang="pt-BR" sz="2400" dirty="0">
                <a:solidFill>
                  <a:srgbClr val="008000"/>
                </a:solidFill>
              </a:rPr>
              <a:t>'Append to model space</a:t>
            </a:r>
          </a:p>
          <a:p>
            <a:r>
              <a:rPr lang="pt-BR" sz="2400" dirty="0">
                <a:solidFill>
                  <a:prstClr val="black"/>
                </a:solidFill>
              </a:rPr>
              <a:t>            mSpace.AppendEntity(newLine)</a:t>
            </a:r>
          </a:p>
          <a:p>
            <a:endParaRPr lang="pt-BR" sz="2400" dirty="0">
              <a:solidFill>
                <a:prstClr val="black"/>
              </a:solidFill>
            </a:endParaRPr>
          </a:p>
          <a:p>
            <a:r>
              <a:rPr lang="pt-BR" sz="2400" dirty="0">
                <a:solidFill>
                  <a:prstClr val="black"/>
                </a:solidFill>
              </a:rPr>
              <a:t>            </a:t>
            </a:r>
            <a:r>
              <a:rPr lang="pt-BR" sz="2400" dirty="0">
                <a:solidFill>
                  <a:srgbClr val="008000"/>
                </a:solidFill>
              </a:rPr>
              <a:t>'Inform the transaction</a:t>
            </a:r>
          </a:p>
          <a:p>
            <a:r>
              <a:rPr lang="pt-BR" sz="2400" dirty="0">
                <a:solidFill>
                  <a:prstClr val="black"/>
                </a:solidFill>
              </a:rPr>
              <a:t>            trans.AddNewlyCreatedDBObject(newLine, </a:t>
            </a:r>
            <a:r>
              <a:rPr lang="pt-BR" sz="2400" dirty="0">
                <a:solidFill>
                  <a:srgbClr val="0000FF"/>
                </a:solidFill>
              </a:rPr>
              <a:t>True</a:t>
            </a:r>
            <a:r>
              <a:rPr lang="pt-BR" sz="2400" dirty="0">
                <a:solidFill>
                  <a:prstClr val="black"/>
                </a:solidFill>
              </a:rPr>
              <a:t>)</a:t>
            </a:r>
          </a:p>
          <a:p>
            <a:endParaRPr lang="pt-BR" sz="2400" dirty="0">
              <a:solidFill>
                <a:prstClr val="black"/>
              </a:solidFill>
            </a:endParaRPr>
          </a:p>
          <a:p>
            <a:r>
              <a:rPr lang="en-US" sz="2400" dirty="0">
                <a:solidFill>
                  <a:prstClr val="black"/>
                </a:solidFill>
              </a:rPr>
              <a:t>        </a:t>
            </a:r>
            <a:r>
              <a:rPr lang="en-US" sz="2400" dirty="0">
                <a:solidFill>
                  <a:srgbClr val="0000FF"/>
                </a:solidFill>
              </a:rPr>
              <a:t>End</a:t>
            </a:r>
            <a:r>
              <a:rPr lang="en-US" sz="2400" dirty="0">
                <a:solidFill>
                  <a:prstClr val="black"/>
                </a:solidFill>
              </a:rPr>
              <a:t> </a:t>
            </a:r>
            <a:r>
              <a:rPr lang="en-US" sz="2400" dirty="0">
                <a:solidFill>
                  <a:srgbClr val="0000FF"/>
                </a:solidFill>
              </a:rPr>
              <a:t>Using</a:t>
            </a:r>
            <a:r>
              <a:rPr lang="en-US" sz="2400" dirty="0">
                <a:solidFill>
                  <a:prstClr val="black"/>
                </a:solidFill>
              </a:rPr>
              <a:t> </a:t>
            </a:r>
            <a:r>
              <a:rPr lang="en-US" sz="2400" dirty="0">
                <a:solidFill>
                  <a:srgbClr val="008000"/>
                </a:solidFill>
              </a:rPr>
              <a:t>'Dispose the transaction</a:t>
            </a:r>
            <a:endParaRPr lang="pt-BR" sz="2400" dirty="0"/>
          </a:p>
        </p:txBody>
      </p:sp>
      <p:sp>
        <p:nvSpPr>
          <p:cNvPr id="5" name="Rectangle 4"/>
          <p:cNvSpPr/>
          <p:nvPr/>
        </p:nvSpPr>
        <p:spPr bwMode="auto">
          <a:xfrm>
            <a:off x="672927" y="3150195"/>
            <a:ext cx="10657184" cy="1440160"/>
          </a:xfrm>
          <a:prstGeom prst="rect">
            <a:avLst/>
          </a:prstGeom>
          <a:noFill/>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t-BR"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6" name="TextBox 5"/>
          <p:cNvSpPr txBox="1"/>
          <p:nvPr/>
        </p:nvSpPr>
        <p:spPr>
          <a:xfrm>
            <a:off x="6505575" y="4633907"/>
            <a:ext cx="4824537" cy="8925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dirty="0" smtClean="0"/>
              <a:t>Open the current space for write. Can be any other BTR.</a:t>
            </a:r>
            <a:endParaRPr lang="pt-BR" dirty="0"/>
          </a:p>
        </p:txBody>
      </p:sp>
      <p:sp>
        <p:nvSpPr>
          <p:cNvPr id="7" name="Rectangle 6"/>
          <p:cNvSpPr/>
          <p:nvPr/>
        </p:nvSpPr>
        <p:spPr bwMode="auto">
          <a:xfrm>
            <a:off x="672927" y="4633907"/>
            <a:ext cx="6336704" cy="1756648"/>
          </a:xfrm>
          <a:prstGeom prst="rect">
            <a:avLst/>
          </a:prstGeom>
          <a:noFill/>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endParaRPr lang="pt-BR" sz="3200">
              <a:solidFill>
                <a:srgbClr val="000000"/>
              </a:solidFill>
              <a:latin typeface="Gill Sans" charset="0"/>
              <a:ea typeface="ヒラギノ角ゴ Pro W3" charset="0"/>
              <a:cs typeface="ヒラギノ角ゴ Pro W3" charset="0"/>
              <a:sym typeface="Gill Sans" charset="0"/>
            </a:endParaRPr>
          </a:p>
        </p:txBody>
      </p:sp>
      <p:sp>
        <p:nvSpPr>
          <p:cNvPr id="8" name="TextBox 7"/>
          <p:cNvSpPr txBox="1"/>
          <p:nvPr/>
        </p:nvSpPr>
        <p:spPr>
          <a:xfrm>
            <a:off x="7081639" y="5498003"/>
            <a:ext cx="3816424" cy="8925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dirty="0" smtClean="0"/>
              <a:t>Create and configure a new line (in-memory)</a:t>
            </a:r>
            <a:endParaRPr lang="pt-BR" dirty="0"/>
          </a:p>
        </p:txBody>
      </p:sp>
      <p:sp>
        <p:nvSpPr>
          <p:cNvPr id="9" name="Rectangle 8"/>
          <p:cNvSpPr/>
          <p:nvPr/>
        </p:nvSpPr>
        <p:spPr bwMode="auto">
          <a:xfrm>
            <a:off x="672927" y="6513546"/>
            <a:ext cx="5040560" cy="946958"/>
          </a:xfrm>
          <a:prstGeom prst="rect">
            <a:avLst/>
          </a:prstGeom>
          <a:noFill/>
          <a:ln w="38100">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endParaRPr lang="pt-BR" sz="3200">
              <a:solidFill>
                <a:srgbClr val="000000"/>
              </a:solidFill>
              <a:latin typeface="Gill Sans" charset="0"/>
              <a:ea typeface="ヒラギノ角ゴ Pro W3" charset="0"/>
              <a:cs typeface="ヒラギノ角ゴ Pro W3" charset="0"/>
              <a:sym typeface="Gill Sans" charset="0"/>
            </a:endParaRPr>
          </a:p>
        </p:txBody>
      </p:sp>
      <p:sp>
        <p:nvSpPr>
          <p:cNvPr id="10" name="TextBox 9"/>
          <p:cNvSpPr txBox="1"/>
          <p:nvPr/>
        </p:nvSpPr>
        <p:spPr>
          <a:xfrm>
            <a:off x="5785495" y="6567952"/>
            <a:ext cx="5544616" cy="8925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dirty="0" smtClean="0"/>
              <a:t>Append to the current space, now the line it is database resident</a:t>
            </a:r>
            <a:endParaRPr lang="pt-BR" dirty="0"/>
          </a:p>
        </p:txBody>
      </p:sp>
    </p:spTree>
    <p:extLst>
      <p:ext uri="{BB962C8B-B14F-4D97-AF65-F5344CB8AC3E}">
        <p14:creationId xmlns:p14="http://schemas.microsoft.com/office/powerpoint/2010/main" xmlns="" val="9290495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6"/>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5"/>
                                        </p:tgtEl>
                                        <p:attrNameLst>
                                          <p:attrName>style.visibility</p:attrName>
                                        </p:attrNameLst>
                                      </p:cBhvr>
                                      <p:to>
                                        <p:strVal val="hidden"/>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par>
                          <p:cTn id="20" fill="hold">
                            <p:stCondLst>
                              <p:cond delay="0"/>
                            </p:stCondLst>
                            <p:childTnLst>
                              <p:par>
                                <p:cTn id="21" presetID="22" presetClass="entr" presetSubtype="2"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right)">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xit" presetSubtype="0" fill="hold" grpId="1" nodeType="clickEffect">
                                  <p:stCondLst>
                                    <p:cond delay="0"/>
                                  </p:stCondLst>
                                  <p:childTnLst>
                                    <p:set>
                                      <p:cBhvr>
                                        <p:cTn id="27" dur="1" fill="hold">
                                          <p:stCondLst>
                                            <p:cond delay="0"/>
                                          </p:stCondLst>
                                        </p:cTn>
                                        <p:tgtEl>
                                          <p:spTgt spid="8"/>
                                        </p:tgtEl>
                                        <p:attrNameLst>
                                          <p:attrName>style.visibility</p:attrName>
                                        </p:attrNameLst>
                                      </p:cBhvr>
                                      <p:to>
                                        <p:strVal val="hidden"/>
                                      </p:to>
                                    </p:set>
                                  </p:childTnLst>
                                </p:cTn>
                              </p:par>
                              <p:par>
                                <p:cTn id="28" presetID="1" presetClass="exit" presetSubtype="0" fill="hold" grpId="1" nodeType="withEffect">
                                  <p:stCondLst>
                                    <p:cond delay="0"/>
                                  </p:stCondLst>
                                  <p:childTnLst>
                                    <p:set>
                                      <p:cBhvr>
                                        <p:cTn id="29" dur="1" fill="hold">
                                          <p:stCondLst>
                                            <p:cond delay="0"/>
                                          </p:stCondLst>
                                        </p:cTn>
                                        <p:tgtEl>
                                          <p:spTgt spid="7"/>
                                        </p:tgtEl>
                                        <p:attrNameLst>
                                          <p:attrName>style.visibility</p:attrName>
                                        </p:attrNameLst>
                                      </p:cBhvr>
                                      <p:to>
                                        <p:strVal val="hidden"/>
                                      </p:to>
                                    </p:set>
                                  </p:childTnLst>
                                </p:cTn>
                              </p:par>
                            </p:childTnLst>
                          </p:cTn>
                        </p:par>
                        <p:par>
                          <p:cTn id="30" fill="hold">
                            <p:stCondLst>
                              <p:cond delay="0"/>
                            </p:stCondLst>
                            <p:childTnLst>
                              <p:par>
                                <p:cTn id="31" presetID="1"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childTnLst>
                          </p:cTn>
                        </p:par>
                        <p:par>
                          <p:cTn id="33" fill="hold">
                            <p:stCondLst>
                              <p:cond delay="0"/>
                            </p:stCondLst>
                            <p:childTnLst>
                              <p:par>
                                <p:cTn id="34" presetID="22" presetClass="entr" presetSubtype="2"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1" nodeType="clickEffect">
                                  <p:stCondLst>
                                    <p:cond delay="0"/>
                                  </p:stCondLst>
                                  <p:childTnLst>
                                    <p:set>
                                      <p:cBhvr>
                                        <p:cTn id="40" dur="1" fill="hold">
                                          <p:stCondLst>
                                            <p:cond delay="0"/>
                                          </p:stCondLst>
                                        </p:cTn>
                                        <p:tgtEl>
                                          <p:spTgt spid="10"/>
                                        </p:tgtEl>
                                        <p:attrNameLst>
                                          <p:attrName>style.visibility</p:attrName>
                                        </p:attrNameLst>
                                      </p:cBhvr>
                                      <p:to>
                                        <p:strVal val="hidden"/>
                                      </p:to>
                                    </p:set>
                                  </p:childTnLst>
                                </p:cTn>
                              </p:par>
                              <p:par>
                                <p:cTn id="41" presetID="1" presetClass="exit" presetSubtype="0" fill="hold" grpId="1" nodeType="withEffect">
                                  <p:stCondLst>
                                    <p:cond delay="0"/>
                                  </p:stCondLst>
                                  <p:childTnLst>
                                    <p:set>
                                      <p:cBhvr>
                                        <p:cTn id="4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pPr eaLnBrk="1" hangingPunct="1"/>
            <a:r>
              <a:rPr lang="en-US" dirty="0" smtClean="0"/>
              <a:t>Database Components: Class Map</a:t>
            </a:r>
          </a:p>
        </p:txBody>
      </p:sp>
      <p:pic>
        <p:nvPicPr>
          <p:cNvPr id="3076" name="Picture 4"/>
          <p:cNvPicPr>
            <a:picLocks noChangeAspect="1" noChangeArrowheads="1"/>
          </p:cNvPicPr>
          <p:nvPr/>
        </p:nvPicPr>
        <p:blipFill>
          <a:blip r:embed="rId3" cstate="print"/>
          <a:srcRect/>
          <a:stretch>
            <a:fillRect/>
          </a:stretch>
        </p:blipFill>
        <p:spPr bwMode="auto">
          <a:xfrm>
            <a:off x="2401119" y="1727624"/>
            <a:ext cx="7081590" cy="3186762"/>
          </a:xfrm>
          <a:prstGeom prst="rect">
            <a:avLst/>
          </a:prstGeom>
          <a:noFill/>
          <a:ln w="9525">
            <a:noFill/>
            <a:miter lim="800000"/>
            <a:headEnd/>
            <a:tailEnd/>
          </a:ln>
        </p:spPr>
      </p:pic>
      <p:pic>
        <p:nvPicPr>
          <p:cNvPr id="3077" name="Picture 5"/>
          <p:cNvPicPr>
            <a:picLocks noChangeAspect="1" noChangeArrowheads="1"/>
          </p:cNvPicPr>
          <p:nvPr/>
        </p:nvPicPr>
        <p:blipFill>
          <a:blip r:embed="rId4" cstate="print"/>
          <a:srcRect/>
          <a:stretch>
            <a:fillRect/>
          </a:stretch>
        </p:blipFill>
        <p:spPr bwMode="auto">
          <a:xfrm>
            <a:off x="410059" y="4878387"/>
            <a:ext cx="11942084" cy="4464070"/>
          </a:xfrm>
          <a:prstGeom prst="rect">
            <a:avLst/>
          </a:prstGeom>
          <a:noFill/>
          <a:ln w="9525">
            <a:noFill/>
            <a:miter lim="800000"/>
            <a:headEnd/>
            <a:tailEnd/>
          </a:ln>
        </p:spPr>
      </p:pic>
    </p:spTree>
    <p:extLst>
      <p:ext uri="{BB962C8B-B14F-4D97-AF65-F5344CB8AC3E}">
        <p14:creationId xmlns:p14="http://schemas.microsoft.com/office/powerpoint/2010/main" xmlns="" val="34555243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ChangeArrowheads="1"/>
          </p:cNvSpPr>
          <p:nvPr>
            <p:ph type="title"/>
          </p:nvPr>
        </p:nvSpPr>
        <p:spPr/>
        <p:txBody>
          <a:bodyPr/>
          <a:lstStyle/>
          <a:p>
            <a:pPr eaLnBrk="1" hangingPunct="1"/>
            <a:r>
              <a:rPr lang="en-US" dirty="0" smtClean="0"/>
              <a:t>Object memory management</a:t>
            </a:r>
          </a:p>
        </p:txBody>
      </p:sp>
      <p:sp>
        <p:nvSpPr>
          <p:cNvPr id="132099" name="Rectangle 3"/>
          <p:cNvSpPr>
            <a:spLocks noGrp="1" noChangeArrowheads="1"/>
          </p:cNvSpPr>
          <p:nvPr>
            <p:ph idx="1"/>
          </p:nvPr>
        </p:nvSpPr>
        <p:spPr>
          <a:xfrm>
            <a:off x="593725" y="2146300"/>
            <a:ext cx="12104538" cy="6699250"/>
          </a:xfrm>
        </p:spPr>
        <p:txBody>
          <a:bodyPr/>
          <a:lstStyle/>
          <a:p>
            <a:pPr eaLnBrk="1" hangingPunct="1">
              <a:lnSpc>
                <a:spcPct val="90000"/>
              </a:lnSpc>
            </a:pPr>
            <a:r>
              <a:rPr lang="en-US" dirty="0" smtClean="0"/>
              <a:t>Note managed objects </a:t>
            </a:r>
            <a:r>
              <a:rPr lang="en-US" i="1" dirty="0" smtClean="0"/>
              <a:t>wrap</a:t>
            </a:r>
            <a:r>
              <a:rPr lang="en-US" dirty="0" smtClean="0"/>
              <a:t> an unmanaged C++ object!</a:t>
            </a:r>
          </a:p>
          <a:p>
            <a:pPr lvl="1" eaLnBrk="1" hangingPunct="1">
              <a:lnSpc>
                <a:spcPct val="90000"/>
              </a:lnSpc>
            </a:pPr>
            <a:endParaRPr lang="en-US" dirty="0" smtClean="0"/>
          </a:p>
          <a:p>
            <a:pPr eaLnBrk="1" hangingPunct="1">
              <a:lnSpc>
                <a:spcPct val="90000"/>
              </a:lnSpc>
            </a:pPr>
            <a:r>
              <a:rPr lang="en-US" dirty="0" smtClean="0"/>
              <a:t>So we create them with New, Do they need to be disposed?</a:t>
            </a:r>
          </a:p>
          <a:p>
            <a:pPr lvl="1" eaLnBrk="1" hangingPunct="1">
              <a:lnSpc>
                <a:spcPct val="90000"/>
              </a:lnSpc>
            </a:pPr>
            <a:endParaRPr lang="en-US" dirty="0" smtClean="0"/>
          </a:p>
          <a:p>
            <a:pPr lvl="1" eaLnBrk="1" hangingPunct="1">
              <a:lnSpc>
                <a:spcPct val="90000"/>
              </a:lnSpc>
            </a:pPr>
            <a:r>
              <a:rPr lang="en-US" dirty="0" smtClean="0"/>
              <a:t>No - garbage collection disposes the object when it wants to reclaim memory</a:t>
            </a:r>
          </a:p>
          <a:p>
            <a:pPr lvl="1" eaLnBrk="1" hangingPunct="1">
              <a:lnSpc>
                <a:spcPct val="90000"/>
              </a:lnSpc>
            </a:pPr>
            <a:endParaRPr lang="en-US" dirty="0" smtClean="0"/>
          </a:p>
          <a:p>
            <a:pPr lvl="2" eaLnBrk="1" hangingPunct="1">
              <a:lnSpc>
                <a:spcPct val="90000"/>
              </a:lnSpc>
            </a:pPr>
            <a:r>
              <a:rPr lang="en-US" dirty="0" smtClean="0"/>
              <a:t>If the object is not in the database –– this </a:t>
            </a:r>
            <a:r>
              <a:rPr lang="en-US" i="1" dirty="0" smtClean="0"/>
              <a:t>deletes</a:t>
            </a:r>
            <a:r>
              <a:rPr lang="en-US" dirty="0" smtClean="0"/>
              <a:t> the underlying unmanaged object</a:t>
            </a:r>
          </a:p>
          <a:p>
            <a:pPr lvl="2" eaLnBrk="1" hangingPunct="1">
              <a:lnSpc>
                <a:spcPct val="90000"/>
              </a:lnSpc>
            </a:pPr>
            <a:r>
              <a:rPr lang="en-US" dirty="0" smtClean="0"/>
              <a:t>If the object is in the database – this </a:t>
            </a:r>
            <a:r>
              <a:rPr lang="en-US" i="1" dirty="0" smtClean="0"/>
              <a:t>Closes</a:t>
            </a:r>
            <a:r>
              <a:rPr lang="en-US" dirty="0" smtClean="0"/>
              <a:t> the underlying unmanaged object</a:t>
            </a:r>
          </a:p>
          <a:p>
            <a:pPr lvl="2" eaLnBrk="1" hangingPunct="1">
              <a:lnSpc>
                <a:spcPct val="90000"/>
              </a:lnSpc>
            </a:pPr>
            <a:endParaRPr lang="en-US" dirty="0" smtClean="0"/>
          </a:p>
          <a:p>
            <a:pPr eaLnBrk="1" hangingPunct="1">
              <a:lnSpc>
                <a:spcPct val="90000"/>
              </a:lnSpc>
            </a:pPr>
            <a:r>
              <a:rPr lang="en-US" dirty="0" smtClean="0"/>
              <a:t>If opened in a transaction, disposing  or committing the transaction closes it automatically! – Clean memory management.</a:t>
            </a:r>
          </a:p>
          <a:p>
            <a:pPr eaLnBrk="1" hangingPunct="1">
              <a:lnSpc>
                <a:spcPct val="90000"/>
              </a:lnSpc>
            </a:pPr>
            <a:endParaRPr lang="en-US" dirty="0"/>
          </a:p>
          <a:p>
            <a:pPr eaLnBrk="1" hangingPunct="1">
              <a:lnSpc>
                <a:spcPct val="90000"/>
              </a:lnSpc>
            </a:pPr>
            <a:r>
              <a:rPr lang="en-US" dirty="0" smtClean="0"/>
              <a:t>Manual Dispose is required in a few cases, e.g. Transaction (Using)</a:t>
            </a:r>
          </a:p>
          <a:p>
            <a:pPr lvl="1" eaLnBrk="1" hangingPunct="1">
              <a:lnSpc>
                <a:spcPct val="90000"/>
              </a:lnSpc>
            </a:pPr>
            <a:endParaRPr lang="en-US" dirty="0" smtClean="0"/>
          </a:p>
          <a:p>
            <a:pPr lvl="1" eaLnBrk="1" hangingPunct="1">
              <a:lnSpc>
                <a:spcPct val="90000"/>
              </a:lnSpc>
            </a:pPr>
            <a:endParaRPr lang="en-US" dirty="0" smtClean="0"/>
          </a:p>
          <a:p>
            <a:pPr lvl="1" eaLnBrk="1" hangingPunct="1">
              <a:lnSpc>
                <a:spcPct val="90000"/>
              </a:lnSpc>
            </a:pPr>
            <a:endParaRPr lang="en-US" dirty="0" smtClean="0"/>
          </a:p>
          <a:p>
            <a:pPr lvl="2" eaLnBrk="1" hangingPunct="1">
              <a:lnSpc>
                <a:spcPct val="90000"/>
              </a:lnSpc>
            </a:pPr>
            <a:endParaRPr lang="en-US" dirty="0" smtClean="0"/>
          </a:p>
          <a:p>
            <a:pPr lvl="2" eaLnBrk="1" hangingPunct="1">
              <a:lnSpc>
                <a:spcPct val="90000"/>
              </a:lnSpc>
            </a:pPr>
            <a:endParaRPr lang="en-US" dirty="0" smtClean="0"/>
          </a:p>
          <a:p>
            <a:pPr lvl="2" eaLnBrk="1" hangingPunct="1">
              <a:lnSpc>
                <a:spcPct val="90000"/>
              </a:lnSpc>
            </a:pPr>
            <a:endParaRPr lang="en-US" dirty="0" smtClean="0"/>
          </a:p>
        </p:txBody>
      </p:sp>
    </p:spTree>
    <p:extLst>
      <p:ext uri="{BB962C8B-B14F-4D97-AF65-F5344CB8AC3E}">
        <p14:creationId xmlns:p14="http://schemas.microsoft.com/office/powerpoint/2010/main" xmlns="" val="19424109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or Exception</a:t>
            </a:r>
            <a:endParaRPr lang="pt-BR" dirty="0"/>
          </a:p>
        </p:txBody>
      </p:sp>
      <p:sp>
        <p:nvSpPr>
          <p:cNvPr id="3" name="Content Placeholder 2"/>
          <p:cNvSpPr>
            <a:spLocks noGrp="1"/>
          </p:cNvSpPr>
          <p:nvPr>
            <p:ph idx="1"/>
          </p:nvPr>
        </p:nvSpPr>
        <p:spPr>
          <a:xfrm>
            <a:off x="650558" y="2276581"/>
            <a:ext cx="11710035" cy="7480194"/>
          </a:xfrm>
        </p:spPr>
        <p:txBody>
          <a:bodyPr>
            <a:normAutofit/>
          </a:bodyPr>
          <a:lstStyle/>
          <a:p>
            <a:r>
              <a:rPr lang="en-US" dirty="0" smtClean="0"/>
              <a:t>The runtime throw an error/exception when cannot execute one line of code</a:t>
            </a:r>
          </a:p>
          <a:p>
            <a:endParaRPr lang="en-US" dirty="0" smtClean="0"/>
          </a:p>
          <a:p>
            <a:r>
              <a:rPr lang="en-US" dirty="0" smtClean="0"/>
              <a:t>Several different reasons, sometimes unpredictable</a:t>
            </a:r>
          </a:p>
          <a:p>
            <a:endParaRPr lang="en-US" dirty="0" smtClean="0"/>
          </a:p>
          <a:p>
            <a:r>
              <a:rPr lang="en-US" dirty="0" smtClean="0"/>
              <a:t>Autodesk host application usually throw treatable exceptions</a:t>
            </a:r>
          </a:p>
          <a:p>
            <a:pPr lvl="1"/>
            <a:r>
              <a:rPr lang="en-US" dirty="0" smtClean="0"/>
              <a:t>e.g. invalid variable, data or context</a:t>
            </a:r>
          </a:p>
        </p:txBody>
      </p:sp>
    </p:spTree>
    <p:extLst>
      <p:ext uri="{BB962C8B-B14F-4D97-AF65-F5344CB8AC3E}">
        <p14:creationId xmlns:p14="http://schemas.microsoft.com/office/powerpoint/2010/main" xmlns="" val="20374722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exceptions</a:t>
            </a:r>
            <a:endParaRPr lang="pt-BR" dirty="0"/>
          </a:p>
        </p:txBody>
      </p:sp>
      <p:sp>
        <p:nvSpPr>
          <p:cNvPr id="3" name="Content Placeholder 2"/>
          <p:cNvSpPr>
            <a:spLocks noGrp="1"/>
          </p:cNvSpPr>
          <p:nvPr>
            <p:ph idx="1"/>
          </p:nvPr>
        </p:nvSpPr>
        <p:spPr>
          <a:xfrm>
            <a:off x="650558" y="2276581"/>
            <a:ext cx="11710035" cy="7263377"/>
          </a:xfrm>
        </p:spPr>
        <p:txBody>
          <a:bodyPr/>
          <a:lstStyle/>
          <a:p>
            <a:r>
              <a:rPr lang="en-US" dirty="0" smtClean="0"/>
              <a:t>A .NET add-in code cannot treat ALL exceptions</a:t>
            </a:r>
          </a:p>
          <a:p>
            <a:pPr lvl="1"/>
            <a:r>
              <a:rPr lang="en-US" dirty="0" smtClean="0"/>
              <a:t>Specially when occur at the host application</a:t>
            </a:r>
          </a:p>
          <a:p>
            <a:endParaRPr lang="en-US" dirty="0" smtClean="0"/>
          </a:p>
          <a:p>
            <a:r>
              <a:rPr lang="en-US" dirty="0" smtClean="0"/>
              <a:t>Usually we can treat add-in level exception</a:t>
            </a:r>
          </a:p>
          <a:p>
            <a:endParaRPr lang="en-US" dirty="0" smtClean="0"/>
          </a:p>
          <a:p>
            <a:r>
              <a:rPr lang="en-US" dirty="0" smtClean="0"/>
              <a:t>Good mechanism to try something we are not sure if will work fine – often used on our trainings</a:t>
            </a:r>
          </a:p>
        </p:txBody>
      </p:sp>
    </p:spTree>
    <p:extLst>
      <p:ext uri="{BB962C8B-B14F-4D97-AF65-F5344CB8AC3E}">
        <p14:creationId xmlns:p14="http://schemas.microsoft.com/office/powerpoint/2010/main" xmlns="" val="9194513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Be fearless: Try</a:t>
            </a:r>
            <a:endParaRPr lang="pt-BR" dirty="0"/>
          </a:p>
        </p:txBody>
      </p:sp>
      <p:sp>
        <p:nvSpPr>
          <p:cNvPr id="11" name="Content Placeholder 10"/>
          <p:cNvSpPr>
            <a:spLocks noGrp="1"/>
          </p:cNvSpPr>
          <p:nvPr>
            <p:ph idx="1"/>
          </p:nvPr>
        </p:nvSpPr>
        <p:spPr/>
        <p:txBody>
          <a:bodyPr/>
          <a:lstStyle/>
          <a:p>
            <a:r>
              <a:rPr lang="en-US" dirty="0" smtClean="0"/>
              <a:t>VB.NET</a:t>
            </a:r>
            <a:endParaRPr lang="pt-BR" dirty="0"/>
          </a:p>
        </p:txBody>
      </p:sp>
      <p:sp>
        <p:nvSpPr>
          <p:cNvPr id="13" name="TextBox 12"/>
          <p:cNvSpPr txBox="1"/>
          <p:nvPr/>
        </p:nvSpPr>
        <p:spPr>
          <a:xfrm>
            <a:off x="650558" y="2927811"/>
            <a:ext cx="5299078" cy="2320707"/>
          </a:xfrm>
          <a:prstGeom prst="rect">
            <a:avLst/>
          </a:prstGeom>
          <a:noFill/>
        </p:spPr>
        <p:txBody>
          <a:bodyPr wrap="none" lIns="130101" tIns="65050" rIns="130101" bIns="65050" rtlCol="0">
            <a:spAutoFit/>
          </a:bodyPr>
          <a:lstStyle/>
          <a:p>
            <a:r>
              <a:rPr lang="en-US" sz="2800" dirty="0">
                <a:solidFill>
                  <a:srgbClr val="0000FF"/>
                </a:solidFill>
                <a:latin typeface="Courier New" pitchFamily="49" charset="0"/>
                <a:cs typeface="Courier New" pitchFamily="49" charset="0"/>
              </a:rPr>
              <a:t>Try</a:t>
            </a:r>
          </a:p>
          <a:p>
            <a:r>
              <a:rPr lang="en-US" sz="2800" dirty="0">
                <a:latin typeface="Courier New" pitchFamily="49" charset="0"/>
                <a:cs typeface="Courier New" pitchFamily="49" charset="0"/>
              </a:rPr>
              <a:t>    </a:t>
            </a:r>
            <a:r>
              <a:rPr lang="pt-BR" sz="2800" dirty="0">
                <a:solidFill>
                  <a:srgbClr val="008000"/>
                </a:solidFill>
                <a:latin typeface="Courier New" pitchFamily="49" charset="0"/>
                <a:cs typeface="Courier New" pitchFamily="49" charset="0"/>
              </a:rPr>
              <a:t>'</a:t>
            </a:r>
            <a:r>
              <a:rPr lang="en-US" sz="2800" dirty="0">
                <a:solidFill>
                  <a:srgbClr val="008000"/>
                </a:solidFill>
                <a:latin typeface="Courier New" pitchFamily="49" charset="0"/>
                <a:cs typeface="Courier New" pitchFamily="49" charset="0"/>
              </a:rPr>
              <a:t>try something here</a:t>
            </a:r>
          </a:p>
          <a:p>
            <a:r>
              <a:rPr lang="en-US" sz="2800" dirty="0">
                <a:solidFill>
                  <a:srgbClr val="0000FF"/>
                </a:solidFill>
                <a:latin typeface="Courier New" pitchFamily="49" charset="0"/>
                <a:cs typeface="Courier New" pitchFamily="49" charset="0"/>
              </a:rPr>
              <a:t>Catch</a:t>
            </a:r>
          </a:p>
          <a:p>
            <a:endParaRPr lang="en-US" sz="2800" dirty="0">
              <a:solidFill>
                <a:srgbClr val="0000FF"/>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End</a:t>
            </a:r>
            <a:r>
              <a:rPr lang="en-US" sz="2800" dirty="0">
                <a:latin typeface="Courier New" pitchFamily="49" charset="0"/>
                <a:cs typeface="Courier New" pitchFamily="49" charset="0"/>
              </a:rPr>
              <a:t> </a:t>
            </a:r>
            <a:r>
              <a:rPr lang="en-US" sz="2800" dirty="0">
                <a:solidFill>
                  <a:srgbClr val="0000FF"/>
                </a:solidFill>
                <a:latin typeface="Courier New" pitchFamily="49" charset="0"/>
                <a:cs typeface="Courier New" pitchFamily="49" charset="0"/>
              </a:rPr>
              <a:t>Try</a:t>
            </a:r>
            <a:endParaRPr lang="pt-BR" sz="2800" dirty="0">
              <a:solidFill>
                <a:srgbClr val="0000FF"/>
              </a:solidFill>
              <a:latin typeface="Courier New" pitchFamily="49" charset="0"/>
              <a:cs typeface="Courier New" pitchFamily="49" charset="0"/>
            </a:endParaRPr>
          </a:p>
        </p:txBody>
      </p:sp>
      <p:sp>
        <p:nvSpPr>
          <p:cNvPr id="24" name="TextBox 23"/>
          <p:cNvSpPr txBox="1"/>
          <p:nvPr/>
        </p:nvSpPr>
        <p:spPr>
          <a:xfrm>
            <a:off x="7153647" y="5842600"/>
            <a:ext cx="3794919" cy="931590"/>
          </a:xfrm>
          <a:prstGeom prst="rect">
            <a:avLst/>
          </a:prstGeom>
          <a:noFill/>
          <a:ln>
            <a:solidFill>
              <a:srgbClr val="C00000"/>
            </a:solidFill>
          </a:ln>
        </p:spPr>
        <p:txBody>
          <a:bodyPr wrap="square" lIns="130101" tIns="65050" rIns="130101" bIns="65050" rtlCol="0">
            <a:spAutoFit/>
          </a:bodyPr>
          <a:lstStyle/>
          <a:p>
            <a:pPr algn="ctr"/>
            <a:r>
              <a:rPr lang="en-US" dirty="0" smtClean="0">
                <a:solidFill>
                  <a:srgbClr val="C00000"/>
                </a:solidFill>
              </a:rPr>
              <a:t>Try some code inside TRY</a:t>
            </a:r>
          </a:p>
        </p:txBody>
      </p:sp>
      <p:sp>
        <p:nvSpPr>
          <p:cNvPr id="26" name="Oval 25"/>
          <p:cNvSpPr/>
          <p:nvPr/>
        </p:nvSpPr>
        <p:spPr>
          <a:xfrm>
            <a:off x="1425707" y="3220895"/>
            <a:ext cx="4662329" cy="86726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a:p>
        </p:txBody>
      </p:sp>
      <p:cxnSp>
        <p:nvCxnSpPr>
          <p:cNvPr id="28" name="Straight Arrow Connector 27"/>
          <p:cNvCxnSpPr>
            <a:stCxn id="24" idx="0"/>
            <a:endCxn id="26" idx="4"/>
          </p:cNvCxnSpPr>
          <p:nvPr/>
        </p:nvCxnSpPr>
        <p:spPr>
          <a:xfrm flipH="1" flipV="1">
            <a:off x="3756872" y="4088164"/>
            <a:ext cx="5294235" cy="175443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4417343" y="5862003"/>
            <a:ext cx="2526183" cy="931590"/>
          </a:xfrm>
          <a:prstGeom prst="rect">
            <a:avLst/>
          </a:prstGeom>
          <a:noFill/>
          <a:ln>
            <a:solidFill>
              <a:schemeClr val="bg1">
                <a:lumMod val="50000"/>
              </a:schemeClr>
            </a:solidFill>
          </a:ln>
        </p:spPr>
        <p:txBody>
          <a:bodyPr wrap="none" lIns="130101" tIns="65050" rIns="130101" bIns="65050" rtlCol="0">
            <a:spAutoFit/>
          </a:bodyPr>
          <a:lstStyle/>
          <a:p>
            <a:pPr algn="ctr"/>
            <a:r>
              <a:rPr lang="en-US" b="1" i="1" dirty="0" smtClean="0">
                <a:solidFill>
                  <a:schemeClr val="bg1">
                    <a:lumMod val="50000"/>
                  </a:schemeClr>
                </a:solidFill>
              </a:rPr>
              <a:t>Required</a:t>
            </a:r>
            <a:r>
              <a:rPr lang="en-US" dirty="0" smtClean="0">
                <a:solidFill>
                  <a:schemeClr val="bg1">
                    <a:lumMod val="50000"/>
                  </a:schemeClr>
                </a:solidFill>
              </a:rPr>
              <a:t/>
            </a:r>
            <a:br>
              <a:rPr lang="en-US" dirty="0" smtClean="0">
                <a:solidFill>
                  <a:schemeClr val="bg1">
                    <a:lumMod val="50000"/>
                  </a:schemeClr>
                </a:solidFill>
              </a:rPr>
            </a:br>
            <a:r>
              <a:rPr lang="en-US" dirty="0" smtClean="0">
                <a:solidFill>
                  <a:schemeClr val="bg1">
                    <a:lumMod val="50000"/>
                  </a:schemeClr>
                </a:solidFill>
              </a:rPr>
              <a:t>More next slide</a:t>
            </a:r>
            <a:endParaRPr lang="pt-BR" dirty="0">
              <a:solidFill>
                <a:schemeClr val="bg1">
                  <a:lumMod val="50000"/>
                </a:schemeClr>
              </a:solidFill>
            </a:endParaRPr>
          </a:p>
        </p:txBody>
      </p:sp>
      <p:sp>
        <p:nvSpPr>
          <p:cNvPr id="47" name="Oval 46"/>
          <p:cNvSpPr/>
          <p:nvPr/>
        </p:nvSpPr>
        <p:spPr>
          <a:xfrm>
            <a:off x="650558" y="3871347"/>
            <a:ext cx="1409541" cy="43363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a:p>
        </p:txBody>
      </p:sp>
      <p:cxnSp>
        <p:nvCxnSpPr>
          <p:cNvPr id="50" name="Straight Arrow Connector 49"/>
          <p:cNvCxnSpPr>
            <a:stCxn id="46" idx="0"/>
            <a:endCxn id="47" idx="4"/>
          </p:cNvCxnSpPr>
          <p:nvPr/>
        </p:nvCxnSpPr>
        <p:spPr>
          <a:xfrm flipH="1" flipV="1">
            <a:off x="1355329" y="4304981"/>
            <a:ext cx="4325106" cy="1557022"/>
          </a:xfrm>
          <a:prstGeom prst="straightConnector1">
            <a:avLst/>
          </a:prstGeom>
          <a:ln>
            <a:solidFill>
              <a:schemeClr val="bg1">
                <a:lumMod val="65000"/>
              </a:schemeClr>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29846924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linds(horizontal)">
                                      <p:cBhvr>
                                        <p:cTn id="11" dur="500"/>
                                        <p:tgtEl>
                                          <p:spTgt spid="28"/>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linds(horizontal)">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blinds(horizontal)">
                                      <p:cBhvr>
                                        <p:cTn id="19" dur="500"/>
                                        <p:tgtEl>
                                          <p:spTgt spid="46"/>
                                        </p:tgtEl>
                                      </p:cBhvr>
                                    </p:animEffect>
                                  </p:childTnLst>
                                </p:cTn>
                              </p:par>
                              <p:par>
                                <p:cTn id="20" presetID="3" presetClass="entr" presetSubtype="10" fill="hold"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blinds(horizontal)">
                                      <p:cBhvr>
                                        <p:cTn id="22" dur="500"/>
                                        <p:tgtEl>
                                          <p:spTgt spid="50"/>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blinds(horizontal)">
                                      <p:cBhvr>
                                        <p:cTn id="2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46" grpId="0" animBg="1"/>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.NET</a:t>
            </a:r>
            <a:endParaRPr lang="pt-BR" dirty="0"/>
          </a:p>
        </p:txBody>
      </p:sp>
      <p:sp>
        <p:nvSpPr>
          <p:cNvPr id="3" name="Content Placeholder 2"/>
          <p:cNvSpPr>
            <a:spLocks noGrp="1"/>
          </p:cNvSpPr>
          <p:nvPr>
            <p:ph idx="1"/>
          </p:nvPr>
        </p:nvSpPr>
        <p:spPr/>
        <p:txBody>
          <a:bodyPr/>
          <a:lstStyle/>
          <a:p>
            <a:r>
              <a:rPr lang="en-US" dirty="0" smtClean="0"/>
              <a:t>A huge collection of ready-to-use functions available inside the .NET Framework</a:t>
            </a:r>
          </a:p>
          <a:p>
            <a:endParaRPr lang="en-US" dirty="0" smtClean="0"/>
          </a:p>
          <a:p>
            <a:r>
              <a:rPr lang="en-US" dirty="0" smtClean="0"/>
              <a:t>Many different languages available – choose your weapon</a:t>
            </a:r>
          </a:p>
          <a:p>
            <a:endParaRPr lang="en-US" dirty="0" smtClean="0"/>
          </a:p>
          <a:p>
            <a:r>
              <a:rPr lang="en-US" dirty="0" smtClean="0"/>
              <a:t>Learning curve – quick start and development</a:t>
            </a:r>
            <a:endParaRPr lang="pt-BR" dirty="0" smtClean="0"/>
          </a:p>
        </p:txBody>
      </p:sp>
    </p:spTree>
    <p:extLst>
      <p:ext uri="{BB962C8B-B14F-4D97-AF65-F5344CB8AC3E}">
        <p14:creationId xmlns:p14="http://schemas.microsoft.com/office/powerpoint/2010/main" xmlns="" val="23522456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Investigate: Catch</a:t>
            </a:r>
            <a:endParaRPr lang="pt-BR" dirty="0"/>
          </a:p>
        </p:txBody>
      </p:sp>
      <p:sp>
        <p:nvSpPr>
          <p:cNvPr id="11" name="Content Placeholder 10"/>
          <p:cNvSpPr>
            <a:spLocks noGrp="1"/>
          </p:cNvSpPr>
          <p:nvPr>
            <p:ph idx="1"/>
          </p:nvPr>
        </p:nvSpPr>
        <p:spPr/>
        <p:txBody>
          <a:bodyPr/>
          <a:lstStyle/>
          <a:p>
            <a:r>
              <a:rPr lang="en-US" dirty="0" smtClean="0"/>
              <a:t>VB.NET</a:t>
            </a:r>
            <a:endParaRPr lang="pt-BR" dirty="0"/>
          </a:p>
        </p:txBody>
      </p:sp>
      <p:sp>
        <p:nvSpPr>
          <p:cNvPr id="13" name="TextBox 12"/>
          <p:cNvSpPr txBox="1"/>
          <p:nvPr/>
        </p:nvSpPr>
        <p:spPr>
          <a:xfrm>
            <a:off x="758984" y="2949387"/>
            <a:ext cx="5737019" cy="2758575"/>
          </a:xfrm>
          <a:prstGeom prst="rect">
            <a:avLst/>
          </a:prstGeom>
          <a:noFill/>
        </p:spPr>
        <p:txBody>
          <a:bodyPr wrap="none" lIns="130101" tIns="65050" rIns="130101" bIns="65050" rtlCol="0">
            <a:spAutoFit/>
          </a:bodyPr>
          <a:lstStyle/>
          <a:p>
            <a:r>
              <a:rPr lang="en-US" sz="2800" dirty="0">
                <a:solidFill>
                  <a:srgbClr val="0000FF"/>
                </a:solidFill>
                <a:latin typeface="Courier New" pitchFamily="49" charset="0"/>
                <a:cs typeface="Courier New" pitchFamily="49" charset="0"/>
              </a:rPr>
              <a:t>Try</a:t>
            </a:r>
          </a:p>
          <a:p>
            <a:r>
              <a:rPr lang="en-US" sz="2800" dirty="0">
                <a:latin typeface="Courier New" pitchFamily="49" charset="0"/>
                <a:cs typeface="Courier New" pitchFamily="49" charset="0"/>
              </a:rPr>
              <a:t>    </a:t>
            </a:r>
            <a:endParaRPr lang="en-US" sz="2800" dirty="0">
              <a:solidFill>
                <a:srgbClr val="008000"/>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Catch </a:t>
            </a:r>
            <a:r>
              <a:rPr lang="en-US" sz="2800" dirty="0">
                <a:latin typeface="Courier New" pitchFamily="49" charset="0"/>
                <a:cs typeface="Courier New" pitchFamily="49" charset="0"/>
              </a:rPr>
              <a:t>(ex </a:t>
            </a:r>
            <a:r>
              <a:rPr lang="en-US" sz="2800" dirty="0">
                <a:solidFill>
                  <a:srgbClr val="0000FF"/>
                </a:solidFill>
                <a:latin typeface="Courier New" pitchFamily="49" charset="0"/>
                <a:cs typeface="Courier New" pitchFamily="49" charset="0"/>
              </a:rPr>
              <a:t>As</a:t>
            </a:r>
            <a:r>
              <a:rPr lang="en-US" sz="2800" dirty="0">
                <a:latin typeface="Courier New" pitchFamily="49" charset="0"/>
                <a:cs typeface="Courier New" pitchFamily="49" charset="0"/>
              </a:rPr>
              <a:t> Exception)</a:t>
            </a:r>
          </a:p>
          <a:p>
            <a:r>
              <a:rPr lang="pt-BR" sz="2800" dirty="0">
                <a:solidFill>
                  <a:srgbClr val="008000"/>
                </a:solidFill>
                <a:latin typeface="Courier New" pitchFamily="49" charset="0"/>
                <a:cs typeface="Courier New" pitchFamily="49" charset="0"/>
              </a:rPr>
              <a:t>    '</a:t>
            </a:r>
            <a:r>
              <a:rPr lang="en-US" sz="2800" dirty="0">
                <a:solidFill>
                  <a:srgbClr val="008000"/>
                </a:solidFill>
                <a:latin typeface="Courier New" pitchFamily="49" charset="0"/>
                <a:cs typeface="Courier New" pitchFamily="49" charset="0"/>
              </a:rPr>
              <a:t>something went wrong</a:t>
            </a:r>
          </a:p>
          <a:p>
            <a:r>
              <a:rPr lang="pt-BR" sz="2800" dirty="0">
                <a:solidFill>
                  <a:srgbClr val="008000"/>
                </a:solidFill>
                <a:latin typeface="Courier New" pitchFamily="49" charset="0"/>
                <a:cs typeface="Courier New" pitchFamily="49" charset="0"/>
              </a:rPr>
              <a:t>    '</a:t>
            </a:r>
            <a:r>
              <a:rPr lang="en-US" sz="2800" dirty="0">
                <a:solidFill>
                  <a:srgbClr val="008000"/>
                </a:solidFill>
                <a:latin typeface="Courier New" pitchFamily="49" charset="0"/>
                <a:cs typeface="Courier New" pitchFamily="49" charset="0"/>
              </a:rPr>
              <a:t>treat it here</a:t>
            </a:r>
            <a:endParaRPr lang="en-US" sz="2800" dirty="0">
              <a:solidFill>
                <a:srgbClr val="0000FF"/>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End</a:t>
            </a:r>
            <a:r>
              <a:rPr lang="en-US" sz="2800" dirty="0">
                <a:latin typeface="Courier New" pitchFamily="49" charset="0"/>
                <a:cs typeface="Courier New" pitchFamily="49" charset="0"/>
              </a:rPr>
              <a:t> </a:t>
            </a:r>
            <a:r>
              <a:rPr lang="en-US" sz="2800" dirty="0">
                <a:solidFill>
                  <a:srgbClr val="0000FF"/>
                </a:solidFill>
                <a:latin typeface="Courier New" pitchFamily="49" charset="0"/>
                <a:cs typeface="Courier New" pitchFamily="49" charset="0"/>
              </a:rPr>
              <a:t>Try</a:t>
            </a:r>
            <a:endParaRPr lang="pt-BR" sz="2800" dirty="0">
              <a:solidFill>
                <a:srgbClr val="0000FF"/>
              </a:solidFill>
              <a:latin typeface="Courier New" pitchFamily="49" charset="0"/>
              <a:cs typeface="Courier New" pitchFamily="49" charset="0"/>
            </a:endParaRPr>
          </a:p>
        </p:txBody>
      </p:sp>
      <p:sp>
        <p:nvSpPr>
          <p:cNvPr id="24" name="TextBox 23"/>
          <p:cNvSpPr txBox="1"/>
          <p:nvPr/>
        </p:nvSpPr>
        <p:spPr>
          <a:xfrm>
            <a:off x="762655" y="6773921"/>
            <a:ext cx="7264559" cy="931590"/>
          </a:xfrm>
          <a:prstGeom prst="rect">
            <a:avLst/>
          </a:prstGeom>
          <a:noFill/>
          <a:ln>
            <a:solidFill>
              <a:srgbClr val="C00000"/>
            </a:solidFill>
          </a:ln>
        </p:spPr>
        <p:txBody>
          <a:bodyPr wrap="square" lIns="130101" tIns="65050" rIns="130101" bIns="65050" rtlCol="0">
            <a:spAutoFit/>
          </a:bodyPr>
          <a:lstStyle/>
          <a:p>
            <a:pPr algn="ctr"/>
            <a:r>
              <a:rPr lang="en-US" dirty="0" smtClean="0">
                <a:solidFill>
                  <a:srgbClr val="C00000"/>
                </a:solidFill>
              </a:rPr>
              <a:t>If something went wrong during TRY, the runtime stop the execution and move to CATCH </a:t>
            </a:r>
          </a:p>
        </p:txBody>
      </p:sp>
      <p:sp>
        <p:nvSpPr>
          <p:cNvPr id="26" name="Oval 25"/>
          <p:cNvSpPr/>
          <p:nvPr/>
        </p:nvSpPr>
        <p:spPr>
          <a:xfrm>
            <a:off x="528911" y="3582243"/>
            <a:ext cx="5967091" cy="162137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a:p>
        </p:txBody>
      </p:sp>
      <p:cxnSp>
        <p:nvCxnSpPr>
          <p:cNvPr id="28" name="Straight Arrow Connector 27"/>
          <p:cNvCxnSpPr>
            <a:stCxn id="24" idx="0"/>
            <a:endCxn id="26" idx="4"/>
          </p:cNvCxnSpPr>
          <p:nvPr/>
        </p:nvCxnSpPr>
        <p:spPr>
          <a:xfrm flipH="1" flipV="1">
            <a:off x="3512457" y="5203613"/>
            <a:ext cx="882478" cy="15703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Oval 40"/>
          <p:cNvSpPr/>
          <p:nvPr/>
        </p:nvSpPr>
        <p:spPr>
          <a:xfrm>
            <a:off x="2185095" y="3786631"/>
            <a:ext cx="867410" cy="542043"/>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dirty="0">
              <a:solidFill>
                <a:srgbClr val="FFC000"/>
              </a:solidFill>
            </a:endParaRPr>
          </a:p>
        </p:txBody>
      </p:sp>
      <p:sp>
        <p:nvSpPr>
          <p:cNvPr id="43" name="TextBox 42"/>
          <p:cNvSpPr txBox="1"/>
          <p:nvPr/>
        </p:nvSpPr>
        <p:spPr>
          <a:xfrm>
            <a:off x="8665815" y="5707962"/>
            <a:ext cx="3903345" cy="2131918"/>
          </a:xfrm>
          <a:prstGeom prst="rect">
            <a:avLst/>
          </a:prstGeom>
          <a:noFill/>
          <a:ln>
            <a:solidFill>
              <a:srgbClr val="FFC000"/>
            </a:solidFill>
          </a:ln>
        </p:spPr>
        <p:txBody>
          <a:bodyPr wrap="square" lIns="130101" tIns="65050" rIns="130101" bIns="65050" rtlCol="0">
            <a:spAutoFit/>
          </a:bodyPr>
          <a:lstStyle/>
          <a:p>
            <a:pPr algn="ctr"/>
            <a:r>
              <a:rPr lang="en-US" b="1" i="1" dirty="0" smtClean="0">
                <a:solidFill>
                  <a:srgbClr val="FFC000"/>
                </a:solidFill>
              </a:rPr>
              <a:t>Optional</a:t>
            </a:r>
          </a:p>
          <a:p>
            <a:pPr algn="ctr"/>
            <a:r>
              <a:rPr lang="en-US" dirty="0" smtClean="0">
                <a:solidFill>
                  <a:srgbClr val="FFC000"/>
                </a:solidFill>
              </a:rPr>
              <a:t>This </a:t>
            </a:r>
            <a:r>
              <a:rPr lang="en-US" b="1" dirty="0" smtClean="0">
                <a:solidFill>
                  <a:srgbClr val="FFC000"/>
                </a:solidFill>
              </a:rPr>
              <a:t>ex</a:t>
            </a:r>
            <a:r>
              <a:rPr lang="en-US" dirty="0" smtClean="0">
                <a:solidFill>
                  <a:srgbClr val="FFC000"/>
                </a:solidFill>
              </a:rPr>
              <a:t> variable contains valuable </a:t>
            </a:r>
            <a:r>
              <a:rPr lang="pt-BR" dirty="0" smtClean="0">
                <a:solidFill>
                  <a:srgbClr val="FFC000"/>
                </a:solidFill>
              </a:rPr>
              <a:t>information to understant the exception</a:t>
            </a:r>
            <a:endParaRPr lang="en-US" dirty="0" smtClean="0">
              <a:solidFill>
                <a:srgbClr val="FFC000"/>
              </a:solidFill>
            </a:endParaRPr>
          </a:p>
        </p:txBody>
      </p:sp>
      <p:cxnSp>
        <p:nvCxnSpPr>
          <p:cNvPr id="45" name="Straight Arrow Connector 44"/>
          <p:cNvCxnSpPr>
            <a:stCxn id="43" idx="0"/>
            <a:endCxn id="41" idx="5"/>
          </p:cNvCxnSpPr>
          <p:nvPr/>
        </p:nvCxnSpPr>
        <p:spPr>
          <a:xfrm flipH="1" flipV="1">
            <a:off x="2925476" y="4249294"/>
            <a:ext cx="7692012" cy="1458668"/>
          </a:xfrm>
          <a:prstGeom prst="straightConnector1">
            <a:avLst/>
          </a:prstGeom>
          <a:ln>
            <a:solidFill>
              <a:srgbClr val="FFC000"/>
            </a:solidFill>
            <a:tailEnd type="arrow"/>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xmlns="" val="41684972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linds(horizontal)">
                                      <p:cBhvr>
                                        <p:cTn id="11" dur="500"/>
                                        <p:tgtEl>
                                          <p:spTgt spid="28"/>
                                        </p:tgtEl>
                                      </p:cBhvr>
                                    </p:animEffect>
                                  </p:childTnLst>
                                </p:cTn>
                              </p:par>
                              <p:par>
                                <p:cTn id="12" presetID="3" presetClass="entr" presetSubtype="10"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blinds(horizontal)">
                                      <p:cBhvr>
                                        <p:cTn id="14" dur="500"/>
                                        <p:tgtEl>
                                          <p:spTgt spid="26"/>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xit" presetSubtype="10" fill="hold" nodeType="clickEffect">
                                  <p:stCondLst>
                                    <p:cond delay="0"/>
                                  </p:stCondLst>
                                  <p:childTnLst>
                                    <p:animEffect transition="out" filter="blinds(horizontal)">
                                      <p:cBhvr>
                                        <p:cTn id="18" dur="500"/>
                                        <p:tgtEl>
                                          <p:spTgt spid="28"/>
                                        </p:tgtEl>
                                      </p:cBhvr>
                                    </p:animEffect>
                                    <p:set>
                                      <p:cBhvr>
                                        <p:cTn id="19" dur="1" fill="hold">
                                          <p:stCondLst>
                                            <p:cond delay="499"/>
                                          </p:stCondLst>
                                        </p:cTn>
                                        <p:tgtEl>
                                          <p:spTgt spid="28"/>
                                        </p:tgtEl>
                                        <p:attrNameLst>
                                          <p:attrName>style.visibility</p:attrName>
                                        </p:attrNameLst>
                                      </p:cBhvr>
                                      <p:to>
                                        <p:strVal val="hidden"/>
                                      </p:to>
                                    </p:set>
                                  </p:childTnLst>
                                </p:cTn>
                              </p:par>
                              <p:par>
                                <p:cTn id="20" presetID="3" presetClass="exit" presetSubtype="10" fill="hold" grpId="1" nodeType="withEffect">
                                  <p:stCondLst>
                                    <p:cond delay="0"/>
                                  </p:stCondLst>
                                  <p:childTnLst>
                                    <p:animEffect transition="out" filter="blinds(horizontal)">
                                      <p:cBhvr>
                                        <p:cTn id="21" dur="500"/>
                                        <p:tgtEl>
                                          <p:spTgt spid="26"/>
                                        </p:tgtEl>
                                      </p:cBhvr>
                                    </p:animEffect>
                                    <p:set>
                                      <p:cBhvr>
                                        <p:cTn id="22" dur="1" fill="hold">
                                          <p:stCondLst>
                                            <p:cond delay="499"/>
                                          </p:stCondLst>
                                        </p:cTn>
                                        <p:tgtEl>
                                          <p:spTgt spid="26"/>
                                        </p:tgtEl>
                                        <p:attrNameLst>
                                          <p:attrName>style.visibility</p:attrName>
                                        </p:attrNameLst>
                                      </p:cBhvr>
                                      <p:to>
                                        <p:strVal val="hidden"/>
                                      </p:to>
                                    </p:set>
                                  </p:childTnLst>
                                </p:cTn>
                              </p:par>
                            </p:childTnLst>
                          </p:cTn>
                        </p:par>
                        <p:par>
                          <p:cTn id="23" fill="hold">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blinds(horizontal)">
                                      <p:cBhvr>
                                        <p:cTn id="26" dur="500"/>
                                        <p:tgtEl>
                                          <p:spTgt spid="43"/>
                                        </p:tgtEl>
                                      </p:cBhvr>
                                    </p:animEffect>
                                  </p:childTnLst>
                                </p:cTn>
                              </p:par>
                              <p:par>
                                <p:cTn id="27" presetID="3" presetClass="entr" presetSubtype="1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blinds(horizontal)">
                                      <p:cBhvr>
                                        <p:cTn id="29" dur="500"/>
                                        <p:tgtEl>
                                          <p:spTgt spid="45"/>
                                        </p:tgtEl>
                                      </p:cBhvr>
                                    </p:animEffect>
                                  </p:childTnLst>
                                </p:cTn>
                              </p:par>
                              <p:par>
                                <p:cTn id="30" presetID="3" presetClass="entr" presetSubtype="1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blinds(horizontal)">
                                      <p:cBhvr>
                                        <p:cTn id="3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animBg="1"/>
      <p:bldP spid="26" grpId="1" animBg="1"/>
      <p:bldP spid="41" grpId="0" animBg="1"/>
      <p:bldP spid="43"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Be organized: Finally</a:t>
            </a:r>
            <a:endParaRPr lang="pt-BR" dirty="0"/>
          </a:p>
        </p:txBody>
      </p:sp>
      <p:sp>
        <p:nvSpPr>
          <p:cNvPr id="11" name="Content Placeholder 10"/>
          <p:cNvSpPr>
            <a:spLocks noGrp="1"/>
          </p:cNvSpPr>
          <p:nvPr>
            <p:ph idx="1"/>
          </p:nvPr>
        </p:nvSpPr>
        <p:spPr/>
        <p:txBody>
          <a:bodyPr/>
          <a:lstStyle/>
          <a:p>
            <a:r>
              <a:rPr lang="en-US" dirty="0" smtClean="0"/>
              <a:t>VB.NET</a:t>
            </a:r>
            <a:endParaRPr lang="pt-BR" dirty="0"/>
          </a:p>
        </p:txBody>
      </p:sp>
      <p:sp>
        <p:nvSpPr>
          <p:cNvPr id="13" name="TextBox 12"/>
          <p:cNvSpPr txBox="1"/>
          <p:nvPr/>
        </p:nvSpPr>
        <p:spPr>
          <a:xfrm>
            <a:off x="888951" y="2782540"/>
            <a:ext cx="4204228" cy="3196445"/>
          </a:xfrm>
          <a:prstGeom prst="rect">
            <a:avLst/>
          </a:prstGeom>
          <a:noFill/>
        </p:spPr>
        <p:txBody>
          <a:bodyPr wrap="none" lIns="130101" tIns="65050" rIns="130101" bIns="65050" rtlCol="0">
            <a:spAutoFit/>
          </a:bodyPr>
          <a:lstStyle/>
          <a:p>
            <a:r>
              <a:rPr lang="en-US" sz="2800" dirty="0">
                <a:solidFill>
                  <a:srgbClr val="0000FF"/>
                </a:solidFill>
                <a:latin typeface="Courier New" pitchFamily="49" charset="0"/>
                <a:cs typeface="Courier New" pitchFamily="49" charset="0"/>
              </a:rPr>
              <a:t>Try</a:t>
            </a:r>
          </a:p>
          <a:p>
            <a:endParaRPr lang="en-US" sz="2800" dirty="0">
              <a:solidFill>
                <a:srgbClr val="0000FF"/>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Catch</a:t>
            </a:r>
          </a:p>
          <a:p>
            <a:endParaRPr lang="en-US" sz="2800" dirty="0">
              <a:solidFill>
                <a:srgbClr val="0000FF"/>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Finally</a:t>
            </a:r>
          </a:p>
          <a:p>
            <a:r>
              <a:rPr lang="pt-BR" sz="2800" dirty="0">
                <a:solidFill>
                  <a:srgbClr val="008000"/>
                </a:solidFill>
                <a:latin typeface="Courier New" pitchFamily="49" charset="0"/>
                <a:cs typeface="Courier New" pitchFamily="49" charset="0"/>
              </a:rPr>
              <a:t>    'clean up here</a:t>
            </a:r>
            <a:endParaRPr lang="en-US" sz="2800" dirty="0">
              <a:solidFill>
                <a:srgbClr val="0000FF"/>
              </a:solidFill>
              <a:latin typeface="Courier New" pitchFamily="49" charset="0"/>
              <a:cs typeface="Courier New" pitchFamily="49" charset="0"/>
            </a:endParaRPr>
          </a:p>
          <a:p>
            <a:r>
              <a:rPr lang="en-US" sz="2800" dirty="0">
                <a:solidFill>
                  <a:srgbClr val="0000FF"/>
                </a:solidFill>
                <a:latin typeface="Courier New" pitchFamily="49" charset="0"/>
                <a:cs typeface="Courier New" pitchFamily="49" charset="0"/>
              </a:rPr>
              <a:t>End</a:t>
            </a:r>
            <a:r>
              <a:rPr lang="en-US" sz="2800" dirty="0">
                <a:latin typeface="Courier New" pitchFamily="49" charset="0"/>
                <a:cs typeface="Courier New" pitchFamily="49" charset="0"/>
              </a:rPr>
              <a:t> </a:t>
            </a:r>
            <a:r>
              <a:rPr lang="en-US" sz="2800" dirty="0">
                <a:solidFill>
                  <a:srgbClr val="0000FF"/>
                </a:solidFill>
                <a:latin typeface="Courier New" pitchFamily="49" charset="0"/>
                <a:cs typeface="Courier New" pitchFamily="49" charset="0"/>
              </a:rPr>
              <a:t>Try</a:t>
            </a:r>
            <a:endParaRPr lang="pt-BR" sz="2800" dirty="0">
              <a:solidFill>
                <a:srgbClr val="0000FF"/>
              </a:solidFill>
              <a:latin typeface="Courier New" pitchFamily="49" charset="0"/>
              <a:cs typeface="Courier New" pitchFamily="49" charset="0"/>
            </a:endParaRPr>
          </a:p>
        </p:txBody>
      </p:sp>
      <p:sp>
        <p:nvSpPr>
          <p:cNvPr id="24" name="TextBox 23"/>
          <p:cNvSpPr txBox="1"/>
          <p:nvPr/>
        </p:nvSpPr>
        <p:spPr>
          <a:xfrm>
            <a:off x="4273327" y="6807162"/>
            <a:ext cx="8348821" cy="1731809"/>
          </a:xfrm>
          <a:prstGeom prst="rect">
            <a:avLst/>
          </a:prstGeom>
          <a:solidFill>
            <a:schemeClr val="bg1"/>
          </a:solidFill>
          <a:ln>
            <a:solidFill>
              <a:srgbClr val="C00000"/>
            </a:solidFill>
          </a:ln>
        </p:spPr>
        <p:txBody>
          <a:bodyPr wrap="square" lIns="130101" tIns="65050" rIns="130101" bIns="65050" rtlCol="0">
            <a:spAutoFit/>
          </a:bodyPr>
          <a:lstStyle/>
          <a:p>
            <a:pPr algn="ctr"/>
            <a:r>
              <a:rPr lang="en-US" b="1" i="1" dirty="0" smtClean="0">
                <a:solidFill>
                  <a:srgbClr val="C00000"/>
                </a:solidFill>
              </a:rPr>
              <a:t>Optional</a:t>
            </a:r>
          </a:p>
          <a:p>
            <a:pPr algn="ctr"/>
            <a:r>
              <a:rPr lang="en-US" dirty="0" smtClean="0">
                <a:solidFill>
                  <a:srgbClr val="C00000"/>
                </a:solidFill>
              </a:rPr>
              <a:t>We usually clean up a variable or close a connection</a:t>
            </a:r>
          </a:p>
          <a:p>
            <a:pPr algn="ctr"/>
            <a:r>
              <a:rPr lang="en-US" dirty="0" smtClean="0">
                <a:solidFill>
                  <a:srgbClr val="C00000"/>
                </a:solidFill>
              </a:rPr>
              <a:t>This block is </a:t>
            </a:r>
            <a:r>
              <a:rPr lang="en-US" b="1" dirty="0" smtClean="0">
                <a:solidFill>
                  <a:srgbClr val="C00000"/>
                </a:solidFill>
              </a:rPr>
              <a:t>always</a:t>
            </a:r>
            <a:r>
              <a:rPr lang="en-US" dirty="0" smtClean="0">
                <a:solidFill>
                  <a:srgbClr val="C00000"/>
                </a:solidFill>
              </a:rPr>
              <a:t> executed, </a:t>
            </a:r>
            <a:br>
              <a:rPr lang="en-US" dirty="0" smtClean="0">
                <a:solidFill>
                  <a:srgbClr val="C00000"/>
                </a:solidFill>
              </a:rPr>
            </a:br>
            <a:r>
              <a:rPr lang="en-US" dirty="0" smtClean="0">
                <a:solidFill>
                  <a:srgbClr val="C00000"/>
                </a:solidFill>
              </a:rPr>
              <a:t>regardless if succeed (TRY) or fail (CATCH)</a:t>
            </a:r>
          </a:p>
        </p:txBody>
      </p:sp>
      <p:sp>
        <p:nvSpPr>
          <p:cNvPr id="25" name="Oval 24"/>
          <p:cNvSpPr/>
          <p:nvPr/>
        </p:nvSpPr>
        <p:spPr>
          <a:xfrm>
            <a:off x="1406686" y="4806379"/>
            <a:ext cx="3686493" cy="75886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a:p>
        </p:txBody>
      </p:sp>
      <p:cxnSp>
        <p:nvCxnSpPr>
          <p:cNvPr id="27" name="Straight Arrow Connector 26"/>
          <p:cNvCxnSpPr>
            <a:stCxn id="24" idx="0"/>
            <a:endCxn id="25" idx="4"/>
          </p:cNvCxnSpPr>
          <p:nvPr/>
        </p:nvCxnSpPr>
        <p:spPr>
          <a:xfrm flipH="1" flipV="1">
            <a:off x="3249933" y="5565239"/>
            <a:ext cx="5197805" cy="124192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770505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linds(horizontal)">
                                      <p:cBhvr>
                                        <p:cTn id="10" dur="500"/>
                                        <p:tgtEl>
                                          <p:spTgt spid="27"/>
                                        </p:tgtEl>
                                      </p:cBhvr>
                                    </p:animEffect>
                                  </p:childTnLst>
                                </p:cTn>
                              </p:par>
                            </p:childTnLst>
                          </p:cTn>
                        </p:par>
                        <p:par>
                          <p:cTn id="11" fill="hold">
                            <p:stCondLst>
                              <p:cond delay="500"/>
                            </p:stCondLst>
                            <p:childTnLst>
                              <p:par>
                                <p:cTn id="12" presetID="3" presetClass="entr" presetSubtype="1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blinds(horizontal)">
                                      <p:cBhvr>
                                        <p:cTn id="1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Summary of Try/Catch/Finally</a:t>
            </a:r>
            <a:endParaRPr lang="pt-BR" dirty="0"/>
          </a:p>
        </p:txBody>
      </p:sp>
      <p:sp>
        <p:nvSpPr>
          <p:cNvPr id="6" name="Content Placeholder 5"/>
          <p:cNvSpPr>
            <a:spLocks noGrp="1"/>
          </p:cNvSpPr>
          <p:nvPr>
            <p:ph idx="1"/>
          </p:nvPr>
        </p:nvSpPr>
        <p:spPr>
          <a:xfrm>
            <a:off x="650557" y="2276581"/>
            <a:ext cx="12035314" cy="6439021"/>
          </a:xfrm>
        </p:spPr>
        <p:txBody>
          <a:bodyPr>
            <a:normAutofit/>
          </a:bodyPr>
          <a:lstStyle/>
          <a:p>
            <a:r>
              <a:rPr lang="en-US" dirty="0" smtClean="0"/>
              <a:t>To handle exception, try and catch are required</a:t>
            </a:r>
          </a:p>
          <a:p>
            <a:pPr lvl="1"/>
            <a:r>
              <a:rPr lang="en-US" dirty="0" smtClean="0"/>
              <a:t>ex parameter is optional</a:t>
            </a:r>
          </a:p>
          <a:p>
            <a:pPr lvl="1"/>
            <a:r>
              <a:rPr lang="en-US" dirty="0" smtClean="0"/>
              <a:t>Finally block is optional</a:t>
            </a:r>
          </a:p>
          <a:p>
            <a:endParaRPr lang="en-US" dirty="0" smtClean="0"/>
          </a:p>
          <a:p>
            <a:r>
              <a:rPr lang="en-US" dirty="0" smtClean="0"/>
              <a:t>Examples:</a:t>
            </a:r>
          </a:p>
          <a:p>
            <a:pPr lvl="1"/>
            <a:r>
              <a:rPr lang="en-US" dirty="0" smtClean="0"/>
              <a:t> </a:t>
            </a:r>
            <a:r>
              <a:rPr lang="en-US" b="1" dirty="0" smtClean="0">
                <a:solidFill>
                  <a:srgbClr val="0000FF"/>
                </a:solidFill>
                <a:effectLst>
                  <a:outerShdw blurRad="38100" dist="38100" dir="2700000" algn="tl">
                    <a:srgbClr val="000000">
                      <a:alpha val="43137"/>
                    </a:srgbClr>
                  </a:outerShdw>
                </a:effectLst>
                <a:cs typeface="Courier New" pitchFamily="49" charset="0"/>
              </a:rPr>
              <a:t>Try</a:t>
            </a:r>
            <a:r>
              <a:rPr lang="en-US" sz="5100" dirty="0">
                <a:effectLst>
                  <a:outerShdw blurRad="38100" dist="38100" dir="2700000" algn="tl">
                    <a:srgbClr val="000000">
                      <a:alpha val="43137"/>
                    </a:srgbClr>
                  </a:outerShdw>
                </a:effectLst>
              </a:rPr>
              <a:t> </a:t>
            </a:r>
            <a:r>
              <a:rPr lang="en-US" dirty="0" smtClean="0"/>
              <a:t>get an collection item, if does not exist, create inside </a:t>
            </a:r>
            <a:r>
              <a:rPr lang="en-US" b="1" dirty="0" smtClean="0">
                <a:solidFill>
                  <a:srgbClr val="0000FF"/>
                </a:solidFill>
                <a:effectLst>
                  <a:outerShdw blurRad="38100" dist="38100" dir="2700000" algn="tl">
                    <a:srgbClr val="000000">
                      <a:alpha val="43137"/>
                    </a:srgbClr>
                  </a:outerShdw>
                </a:effectLst>
                <a:cs typeface="Courier New" pitchFamily="49" charset="0"/>
              </a:rPr>
              <a:t>Catch</a:t>
            </a:r>
          </a:p>
          <a:p>
            <a:pPr lvl="1"/>
            <a:r>
              <a:rPr lang="en-US" dirty="0" smtClean="0"/>
              <a:t>Open a document and </a:t>
            </a:r>
            <a:r>
              <a:rPr lang="en-US" b="1" dirty="0" smtClean="0">
                <a:solidFill>
                  <a:srgbClr val="0000FF"/>
                </a:solidFill>
                <a:effectLst>
                  <a:outerShdw blurRad="38100" dist="38100" dir="2700000" algn="tl">
                    <a:srgbClr val="000000">
                      <a:alpha val="43137"/>
                    </a:srgbClr>
                  </a:outerShdw>
                </a:effectLst>
                <a:cs typeface="Courier New" pitchFamily="49" charset="0"/>
              </a:rPr>
              <a:t>Try</a:t>
            </a:r>
            <a:r>
              <a:rPr lang="en-US" dirty="0" smtClean="0"/>
              <a:t> change it, </a:t>
            </a:r>
            <a:r>
              <a:rPr lang="en-US" b="1" dirty="0" smtClean="0">
                <a:solidFill>
                  <a:srgbClr val="0000FF"/>
                </a:solidFill>
                <a:effectLst>
                  <a:outerShdw blurRad="38100" dist="38100" dir="2700000" algn="tl">
                    <a:srgbClr val="000000">
                      <a:alpha val="43137"/>
                    </a:srgbClr>
                  </a:outerShdw>
                </a:effectLst>
                <a:cs typeface="Courier New" pitchFamily="49" charset="0"/>
              </a:rPr>
              <a:t>Catch</a:t>
            </a:r>
            <a:r>
              <a:rPr lang="en-US" dirty="0" smtClean="0"/>
              <a:t> if is read-only, </a:t>
            </a:r>
            <a:r>
              <a:rPr lang="en-US" b="1" dirty="0" smtClean="0">
                <a:solidFill>
                  <a:srgbClr val="0000FF"/>
                </a:solidFill>
                <a:effectLst>
                  <a:outerShdw blurRad="38100" dist="38100" dir="2700000" algn="tl">
                    <a:srgbClr val="000000">
                      <a:alpha val="43137"/>
                    </a:srgbClr>
                  </a:outerShdw>
                </a:effectLst>
                <a:cs typeface="Courier New" pitchFamily="49" charset="0"/>
              </a:rPr>
              <a:t>Finally</a:t>
            </a:r>
            <a:r>
              <a:rPr lang="en-US" dirty="0" smtClean="0"/>
              <a:t> close it (for success or fail)</a:t>
            </a:r>
          </a:p>
        </p:txBody>
      </p:sp>
    </p:spTree>
    <p:extLst>
      <p:ext uri="{BB962C8B-B14F-4D97-AF65-F5344CB8AC3E}">
        <p14:creationId xmlns:p14="http://schemas.microsoft.com/office/powerpoint/2010/main" xmlns="" val="16430672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Reusable transaction</a:t>
            </a:r>
            <a:endParaRPr lang="pt-BR" dirty="0"/>
          </a:p>
        </p:txBody>
      </p:sp>
      <p:sp>
        <p:nvSpPr>
          <p:cNvPr id="3" name="Content Placeholder 2"/>
          <p:cNvSpPr>
            <a:spLocks noGrp="1"/>
          </p:cNvSpPr>
          <p:nvPr>
            <p:ph idx="1"/>
          </p:nvPr>
        </p:nvSpPr>
        <p:spPr/>
        <p:txBody>
          <a:bodyPr/>
          <a:lstStyle/>
          <a:p>
            <a:r>
              <a:rPr lang="en-US" dirty="0" err="1" smtClean="0"/>
              <a:t>Drag’n’drop</a:t>
            </a:r>
            <a:r>
              <a:rPr lang="en-US" dirty="0" smtClean="0"/>
              <a:t> to Visual Studio Toolbox</a:t>
            </a:r>
            <a:endParaRPr lang="pt-BR" dirty="0"/>
          </a:p>
        </p:txBody>
      </p:sp>
      <p:sp>
        <p:nvSpPr>
          <p:cNvPr id="4" name="TextBox 3"/>
          <p:cNvSpPr txBox="1"/>
          <p:nvPr/>
        </p:nvSpPr>
        <p:spPr>
          <a:xfrm>
            <a:off x="0" y="3582243"/>
            <a:ext cx="12430326" cy="3785652"/>
          </a:xfrm>
          <a:prstGeom prst="rect">
            <a:avLst/>
          </a:prstGeom>
          <a:noFill/>
        </p:spPr>
        <p:txBody>
          <a:bodyPr wrap="none" rtlCol="0">
            <a:spAutoFit/>
          </a:bodyPr>
          <a:lstStyle/>
          <a:p>
            <a:r>
              <a:rPr lang="pt-BR" sz="2400" dirty="0" smtClean="0"/>
              <a:t>        </a:t>
            </a:r>
            <a:r>
              <a:rPr lang="pt-BR" sz="2400" dirty="0">
                <a:solidFill>
                  <a:srgbClr val="0000FF"/>
                </a:solidFill>
              </a:rPr>
              <a:t>Dim</a:t>
            </a:r>
            <a:r>
              <a:rPr lang="pt-BR" sz="2400" dirty="0">
                <a:solidFill>
                  <a:prstClr val="black"/>
                </a:solidFill>
              </a:rPr>
              <a:t> db </a:t>
            </a:r>
            <a:r>
              <a:rPr lang="pt-BR" sz="2400" dirty="0">
                <a:solidFill>
                  <a:srgbClr val="0000FF"/>
                </a:solidFill>
              </a:rPr>
              <a:t>As</a:t>
            </a:r>
            <a:r>
              <a:rPr lang="pt-BR" sz="2400" dirty="0">
                <a:solidFill>
                  <a:prstClr val="black"/>
                </a:solidFill>
              </a:rPr>
              <a:t> Database = </a:t>
            </a:r>
            <a:r>
              <a:rPr lang="pt-BR" sz="2400" dirty="0" smtClean="0">
                <a:solidFill>
                  <a:prstClr val="black"/>
                </a:solidFill>
              </a:rPr>
              <a:t>Application.DocumentManager.MdiActiveDocument.Database</a:t>
            </a:r>
          </a:p>
          <a:p>
            <a:r>
              <a:rPr lang="pt-BR" sz="2400" dirty="0" smtClean="0">
                <a:solidFill>
                  <a:prstClr val="black"/>
                </a:solidFill>
              </a:rPr>
              <a:t>        </a:t>
            </a:r>
            <a:r>
              <a:rPr lang="pt-BR" sz="2400" dirty="0">
                <a:solidFill>
                  <a:srgbClr val="0000FF"/>
                </a:solidFill>
              </a:rPr>
              <a:t>Using</a:t>
            </a:r>
            <a:r>
              <a:rPr lang="pt-BR" sz="2400" dirty="0">
                <a:solidFill>
                  <a:prstClr val="black"/>
                </a:solidFill>
              </a:rPr>
              <a:t> trans </a:t>
            </a:r>
            <a:r>
              <a:rPr lang="pt-BR" sz="2400" dirty="0">
                <a:solidFill>
                  <a:srgbClr val="0000FF"/>
                </a:solidFill>
              </a:rPr>
              <a:t>As</a:t>
            </a:r>
            <a:r>
              <a:rPr lang="pt-BR" sz="2400" dirty="0">
                <a:solidFill>
                  <a:prstClr val="black"/>
                </a:solidFill>
              </a:rPr>
              <a:t> Transaction = db.TransactionManager.StartTransaction</a:t>
            </a:r>
          </a:p>
          <a:p>
            <a:r>
              <a:rPr lang="pt-BR" sz="2400" dirty="0" smtClean="0">
                <a:solidFill>
                  <a:prstClr val="black"/>
                </a:solidFill>
              </a:rPr>
              <a:t>            </a:t>
            </a:r>
            <a:r>
              <a:rPr lang="pt-BR" sz="2400" dirty="0">
                <a:solidFill>
                  <a:srgbClr val="0000FF"/>
                </a:solidFill>
              </a:rPr>
              <a:t>Try</a:t>
            </a:r>
          </a:p>
          <a:p>
            <a:endParaRPr lang="pt-BR" sz="2400" dirty="0" smtClean="0">
              <a:solidFill>
                <a:prstClr val="black"/>
              </a:solidFill>
            </a:endParaRPr>
          </a:p>
          <a:p>
            <a:r>
              <a:rPr lang="pt-BR" sz="2400" dirty="0" smtClean="0">
                <a:solidFill>
                  <a:prstClr val="black"/>
                </a:solidFill>
              </a:rPr>
              <a:t>                </a:t>
            </a:r>
            <a:r>
              <a:rPr lang="pt-BR" sz="2400" dirty="0">
                <a:solidFill>
                  <a:prstClr val="black"/>
                </a:solidFill>
              </a:rPr>
              <a:t>trans.Commit()</a:t>
            </a:r>
          </a:p>
          <a:p>
            <a:r>
              <a:rPr lang="pt-BR" sz="2400" dirty="0" smtClean="0">
                <a:solidFill>
                  <a:prstClr val="black"/>
                </a:solidFill>
              </a:rPr>
              <a:t>            </a:t>
            </a:r>
            <a:r>
              <a:rPr lang="pt-BR" sz="2400" dirty="0">
                <a:solidFill>
                  <a:srgbClr val="0000FF"/>
                </a:solidFill>
              </a:rPr>
              <a:t>Catch</a:t>
            </a:r>
            <a:r>
              <a:rPr lang="pt-BR" sz="2400" dirty="0">
                <a:solidFill>
                  <a:prstClr val="black"/>
                </a:solidFill>
              </a:rPr>
              <a:t> ex </a:t>
            </a:r>
            <a:r>
              <a:rPr lang="pt-BR" sz="2400" dirty="0">
                <a:solidFill>
                  <a:srgbClr val="0000FF"/>
                </a:solidFill>
              </a:rPr>
              <a:t>As</a:t>
            </a:r>
            <a:r>
              <a:rPr lang="pt-BR" sz="2400" dirty="0">
                <a:solidFill>
                  <a:prstClr val="black"/>
                </a:solidFill>
              </a:rPr>
              <a:t> Exception</a:t>
            </a:r>
          </a:p>
          <a:p>
            <a:endParaRPr lang="pt-BR" sz="2400" dirty="0" smtClean="0">
              <a:solidFill>
                <a:prstClr val="black"/>
              </a:solidFill>
            </a:endParaRPr>
          </a:p>
          <a:p>
            <a:r>
              <a:rPr lang="pt-BR" sz="2400" dirty="0" smtClean="0">
                <a:solidFill>
                  <a:prstClr val="black"/>
                </a:solidFill>
              </a:rPr>
              <a:t>                </a:t>
            </a:r>
            <a:r>
              <a:rPr lang="pt-BR" sz="2400" dirty="0">
                <a:solidFill>
                  <a:prstClr val="black"/>
                </a:solidFill>
              </a:rPr>
              <a:t>trans.Abort()</a:t>
            </a:r>
          </a:p>
          <a:p>
            <a:r>
              <a:rPr lang="pt-BR" sz="2400" dirty="0" smtClean="0">
                <a:solidFill>
                  <a:prstClr val="black"/>
                </a:solidFill>
              </a:rPr>
              <a:t>            </a:t>
            </a:r>
            <a:r>
              <a:rPr lang="pt-BR" sz="2400" dirty="0">
                <a:solidFill>
                  <a:srgbClr val="0000FF"/>
                </a:solidFill>
              </a:rPr>
              <a:t>End</a:t>
            </a:r>
            <a:r>
              <a:rPr lang="pt-BR" sz="2400" dirty="0">
                <a:solidFill>
                  <a:prstClr val="black"/>
                </a:solidFill>
              </a:rPr>
              <a:t> </a:t>
            </a:r>
            <a:r>
              <a:rPr lang="pt-BR" sz="2400" dirty="0">
                <a:solidFill>
                  <a:srgbClr val="0000FF"/>
                </a:solidFill>
              </a:rPr>
              <a:t>Try</a:t>
            </a:r>
          </a:p>
          <a:p>
            <a:r>
              <a:rPr lang="pt-BR" sz="2400" dirty="0" smtClean="0">
                <a:solidFill>
                  <a:prstClr val="black"/>
                </a:solidFill>
              </a:rPr>
              <a:t>        </a:t>
            </a:r>
            <a:r>
              <a:rPr lang="pt-BR" sz="2400" dirty="0">
                <a:solidFill>
                  <a:srgbClr val="0000FF"/>
                </a:solidFill>
              </a:rPr>
              <a:t>End</a:t>
            </a:r>
            <a:r>
              <a:rPr lang="pt-BR" sz="2400" dirty="0">
                <a:solidFill>
                  <a:prstClr val="black"/>
                </a:solidFill>
              </a:rPr>
              <a:t> </a:t>
            </a:r>
            <a:r>
              <a:rPr lang="pt-BR" sz="2400" dirty="0">
                <a:solidFill>
                  <a:srgbClr val="0000FF"/>
                </a:solidFill>
              </a:rPr>
              <a:t>Using</a:t>
            </a:r>
            <a:endParaRPr lang="pt-BR" sz="2400" dirty="0"/>
          </a:p>
        </p:txBody>
      </p:sp>
    </p:spTree>
    <p:extLst>
      <p:ext uri="{BB962C8B-B14F-4D97-AF65-F5344CB8AC3E}">
        <p14:creationId xmlns:p14="http://schemas.microsoft.com/office/powerpoint/2010/main" xmlns="" val="38811552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725" y="363539"/>
            <a:ext cx="12104538" cy="1417637"/>
          </a:xfrm>
        </p:spPr>
        <p:txBody>
          <a:bodyPr/>
          <a:lstStyle/>
          <a:p>
            <a:r>
              <a:rPr lang="en-US" dirty="0" smtClean="0"/>
              <a:t>Lab 3 – Create Entity, Block and Block Reference</a:t>
            </a:r>
            <a:endParaRPr lang="pt-BR" dirty="0"/>
          </a:p>
        </p:txBody>
      </p:sp>
      <p:sp>
        <p:nvSpPr>
          <p:cNvPr id="3" name="Content Placeholder 2"/>
          <p:cNvSpPr>
            <a:spLocks noGrp="1"/>
          </p:cNvSpPr>
          <p:nvPr>
            <p:ph idx="1"/>
          </p:nvPr>
        </p:nvSpPr>
        <p:spPr/>
        <p:txBody>
          <a:bodyPr/>
          <a:lstStyle/>
          <a:p>
            <a:endParaRPr lang="pt-BR"/>
          </a:p>
        </p:txBody>
      </p:sp>
    </p:spTree>
    <p:extLst>
      <p:ext uri="{BB962C8B-B14F-4D97-AF65-F5344CB8AC3E}">
        <p14:creationId xmlns:p14="http://schemas.microsoft.com/office/powerpoint/2010/main" xmlns="" val="175013734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42496309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4" end="4"/>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pPr eaLnBrk="1" hangingPunct="1"/>
            <a:r>
              <a:rPr lang="en-US" dirty="0" smtClean="0"/>
              <a:t>Dictionaries</a:t>
            </a:r>
          </a:p>
        </p:txBody>
      </p:sp>
      <p:sp>
        <p:nvSpPr>
          <p:cNvPr id="140291" name="Rectangle 3"/>
          <p:cNvSpPr>
            <a:spLocks noGrp="1" noChangeArrowheads="1"/>
          </p:cNvSpPr>
          <p:nvPr>
            <p:ph idx="1"/>
          </p:nvPr>
        </p:nvSpPr>
        <p:spPr>
          <a:xfrm>
            <a:off x="593725" y="2146300"/>
            <a:ext cx="12104538" cy="6699250"/>
          </a:xfrm>
        </p:spPr>
        <p:txBody>
          <a:bodyPr/>
          <a:lstStyle/>
          <a:p>
            <a:pPr eaLnBrk="1" hangingPunct="1">
              <a:lnSpc>
                <a:spcPct val="90000"/>
              </a:lnSpc>
            </a:pPr>
            <a:r>
              <a:rPr lang="en-US" dirty="0" smtClean="0"/>
              <a:t>Dictionaries (Type </a:t>
            </a:r>
            <a:r>
              <a:rPr lang="en-US" b="1" dirty="0" err="1" smtClean="0"/>
              <a:t>DbDictionary</a:t>
            </a:r>
            <a:r>
              <a:rPr lang="en-US" dirty="0" smtClean="0"/>
              <a:t>)</a:t>
            </a:r>
          </a:p>
          <a:p>
            <a:pPr eaLnBrk="1" hangingPunct="1">
              <a:lnSpc>
                <a:spcPct val="90000"/>
              </a:lnSpc>
            </a:pPr>
            <a:endParaRPr lang="en-US" dirty="0" smtClean="0"/>
          </a:p>
          <a:p>
            <a:pPr lvl="1" eaLnBrk="1" hangingPunct="1">
              <a:lnSpc>
                <a:spcPct val="90000"/>
              </a:lnSpc>
            </a:pPr>
            <a:r>
              <a:rPr lang="en-US" dirty="0" smtClean="0"/>
              <a:t>Containers to hold data only</a:t>
            </a:r>
          </a:p>
          <a:p>
            <a:pPr lvl="1" eaLnBrk="1" hangingPunct="1">
              <a:lnSpc>
                <a:spcPct val="90000"/>
              </a:lnSpc>
            </a:pPr>
            <a:endParaRPr lang="en-US" dirty="0" smtClean="0"/>
          </a:p>
          <a:p>
            <a:pPr lvl="1" eaLnBrk="1" hangingPunct="1">
              <a:lnSpc>
                <a:spcPct val="90000"/>
              </a:lnSpc>
            </a:pPr>
            <a:r>
              <a:rPr lang="en-US" dirty="0" smtClean="0"/>
              <a:t>Holds other </a:t>
            </a:r>
            <a:r>
              <a:rPr lang="en-US" b="1" dirty="0" smtClean="0"/>
              <a:t>Dictionaries </a:t>
            </a:r>
          </a:p>
          <a:p>
            <a:pPr lvl="1" eaLnBrk="1" hangingPunct="1">
              <a:lnSpc>
                <a:spcPct val="90000"/>
              </a:lnSpc>
            </a:pPr>
            <a:endParaRPr lang="en-US" b="1" dirty="0" smtClean="0"/>
          </a:p>
          <a:p>
            <a:pPr lvl="1" eaLnBrk="1" hangingPunct="1">
              <a:lnSpc>
                <a:spcPct val="90000"/>
              </a:lnSpc>
            </a:pPr>
            <a:r>
              <a:rPr lang="en-US" dirty="0" smtClean="0"/>
              <a:t>Holds </a:t>
            </a:r>
            <a:r>
              <a:rPr lang="en-US" b="1" dirty="0" smtClean="0"/>
              <a:t>non-graphical</a:t>
            </a:r>
            <a:r>
              <a:rPr lang="en-US" dirty="0" smtClean="0"/>
              <a:t> Objects (derived from </a:t>
            </a:r>
            <a:r>
              <a:rPr lang="en-US" dirty="0" err="1" smtClean="0"/>
              <a:t>DbObject</a:t>
            </a:r>
            <a:r>
              <a:rPr lang="en-US" dirty="0" smtClean="0"/>
              <a:t> </a:t>
            </a:r>
            <a:r>
              <a:rPr lang="en-US" b="1" dirty="0" smtClean="0">
                <a:solidFill>
                  <a:schemeClr val="accent1"/>
                </a:solidFill>
              </a:rPr>
              <a:t>but not </a:t>
            </a:r>
            <a:r>
              <a:rPr lang="en-US" dirty="0" err="1" smtClean="0"/>
              <a:t>DbEntity</a:t>
            </a:r>
            <a:r>
              <a:rPr lang="en-US" dirty="0" smtClean="0"/>
              <a:t>!)</a:t>
            </a:r>
          </a:p>
          <a:p>
            <a:pPr lvl="1" eaLnBrk="1" hangingPunct="1">
              <a:lnSpc>
                <a:spcPct val="90000"/>
              </a:lnSpc>
            </a:pPr>
            <a:endParaRPr lang="en-US" dirty="0" smtClean="0"/>
          </a:p>
          <a:p>
            <a:pPr lvl="1" eaLnBrk="1" hangingPunct="1">
              <a:lnSpc>
                <a:spcPct val="90000"/>
              </a:lnSpc>
            </a:pPr>
            <a:r>
              <a:rPr lang="en-US" dirty="0" smtClean="0"/>
              <a:t>Is enumerable</a:t>
            </a:r>
          </a:p>
          <a:p>
            <a:pPr lvl="2" eaLnBrk="1" hangingPunct="1">
              <a:lnSpc>
                <a:spcPct val="90000"/>
              </a:lnSpc>
            </a:pPr>
            <a:r>
              <a:rPr lang="en-US" dirty="0" smtClean="0"/>
              <a:t>Each item has a string key</a:t>
            </a:r>
          </a:p>
          <a:p>
            <a:pPr lvl="2" eaLnBrk="1" hangingPunct="1">
              <a:lnSpc>
                <a:spcPct val="90000"/>
              </a:lnSpc>
            </a:pPr>
            <a:r>
              <a:rPr lang="en-US" dirty="0" smtClean="0"/>
              <a:t>Items searchable with a string key using </a:t>
            </a:r>
            <a:r>
              <a:rPr lang="en-US" dirty="0" err="1" smtClean="0"/>
              <a:t>GetAt</a:t>
            </a:r>
            <a:r>
              <a:rPr lang="en-US" dirty="0" smtClean="0"/>
              <a:t>() or Item</a:t>
            </a:r>
          </a:p>
          <a:p>
            <a:pPr lvl="2" eaLnBrk="1" hangingPunct="1">
              <a:lnSpc>
                <a:spcPct val="90000"/>
              </a:lnSpc>
            </a:pPr>
            <a:endParaRPr lang="en-US" dirty="0" smtClean="0"/>
          </a:p>
          <a:p>
            <a:pPr lvl="2" eaLnBrk="1" hangingPunct="1">
              <a:lnSpc>
                <a:spcPct val="90000"/>
              </a:lnSpc>
            </a:pPr>
            <a:endParaRPr lang="en-US" dirty="0" smtClean="0"/>
          </a:p>
        </p:txBody>
      </p:sp>
    </p:spTree>
    <p:extLst>
      <p:ext uri="{BB962C8B-B14F-4D97-AF65-F5344CB8AC3E}">
        <p14:creationId xmlns:p14="http://schemas.microsoft.com/office/powerpoint/2010/main" xmlns="" val="106682790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0291">
                                            <p:txEl>
                                              <p:pRg st="2" end="2"/>
                                            </p:txEl>
                                          </p:spTgt>
                                        </p:tgtEl>
                                        <p:attrNameLst>
                                          <p:attrName>style.visibility</p:attrName>
                                        </p:attrNameLst>
                                      </p:cBhvr>
                                      <p:to>
                                        <p:strVal val="visible"/>
                                      </p:to>
                                    </p:set>
                                    <p:animEffect transition="in" filter="blinds(horizontal)">
                                      <p:cBhvr>
                                        <p:cTn id="7" dur="500"/>
                                        <p:tgtEl>
                                          <p:spTgt spid="140291">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0291">
                                            <p:txEl>
                                              <p:pRg st="4" end="4"/>
                                            </p:txEl>
                                          </p:spTgt>
                                        </p:tgtEl>
                                        <p:attrNameLst>
                                          <p:attrName>style.visibility</p:attrName>
                                        </p:attrNameLst>
                                      </p:cBhvr>
                                      <p:to>
                                        <p:strVal val="visible"/>
                                      </p:to>
                                    </p:set>
                                    <p:animEffect transition="in" filter="blinds(horizontal)">
                                      <p:cBhvr>
                                        <p:cTn id="12" dur="500"/>
                                        <p:tgtEl>
                                          <p:spTgt spid="14029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0291">
                                            <p:txEl>
                                              <p:pRg st="6" end="6"/>
                                            </p:txEl>
                                          </p:spTgt>
                                        </p:tgtEl>
                                        <p:attrNameLst>
                                          <p:attrName>style.visibility</p:attrName>
                                        </p:attrNameLst>
                                      </p:cBhvr>
                                      <p:to>
                                        <p:strVal val="visible"/>
                                      </p:to>
                                    </p:set>
                                    <p:animEffect transition="in" filter="blinds(horizontal)">
                                      <p:cBhvr>
                                        <p:cTn id="17" dur="500"/>
                                        <p:tgtEl>
                                          <p:spTgt spid="14029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40291">
                                            <p:txEl>
                                              <p:pRg st="8" end="8"/>
                                            </p:txEl>
                                          </p:spTgt>
                                        </p:tgtEl>
                                        <p:attrNameLst>
                                          <p:attrName>style.visibility</p:attrName>
                                        </p:attrNameLst>
                                      </p:cBhvr>
                                      <p:to>
                                        <p:strVal val="visible"/>
                                      </p:to>
                                    </p:set>
                                    <p:animEffect transition="in" filter="blinds(horizontal)">
                                      <p:cBhvr>
                                        <p:cTn id="22" dur="500"/>
                                        <p:tgtEl>
                                          <p:spTgt spid="140291">
                                            <p:txEl>
                                              <p:pRg st="8" end="8"/>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140291">
                                            <p:txEl>
                                              <p:pRg st="9" end="9"/>
                                            </p:txEl>
                                          </p:spTgt>
                                        </p:tgtEl>
                                        <p:attrNameLst>
                                          <p:attrName>style.visibility</p:attrName>
                                        </p:attrNameLst>
                                      </p:cBhvr>
                                      <p:to>
                                        <p:strVal val="visible"/>
                                      </p:to>
                                    </p:set>
                                    <p:animEffect transition="in" filter="blinds(horizontal)">
                                      <p:cBhvr>
                                        <p:cTn id="25" dur="500"/>
                                        <p:tgtEl>
                                          <p:spTgt spid="140291">
                                            <p:txEl>
                                              <p:pRg st="9" end="9"/>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140291">
                                            <p:txEl>
                                              <p:pRg st="10" end="10"/>
                                            </p:txEl>
                                          </p:spTgt>
                                        </p:tgtEl>
                                        <p:attrNameLst>
                                          <p:attrName>style.visibility</p:attrName>
                                        </p:attrNameLst>
                                      </p:cBhvr>
                                      <p:to>
                                        <p:strVal val="visible"/>
                                      </p:to>
                                    </p:set>
                                    <p:animEffect transition="in" filter="blinds(horizontal)">
                                      <p:cBhvr>
                                        <p:cTn id="28" dur="500"/>
                                        <p:tgtEl>
                                          <p:spTgt spid="14029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Named Object </a:t>
            </a:r>
            <a:r>
              <a:rPr lang="en-US" dirty="0" err="1" smtClean="0"/>
              <a:t>Dic</a:t>
            </a:r>
            <a:r>
              <a:rPr lang="en-US" dirty="0" smtClean="0"/>
              <a:t>. and Extension </a:t>
            </a:r>
            <a:r>
              <a:rPr lang="en-US" dirty="0" err="1" smtClean="0"/>
              <a:t>Dic</a:t>
            </a:r>
            <a:r>
              <a:rPr lang="en-US" dirty="0" smtClean="0"/>
              <a:t>.</a:t>
            </a:r>
            <a:endParaRPr lang="pt-BR" dirty="0"/>
          </a:p>
        </p:txBody>
      </p:sp>
      <p:sp>
        <p:nvSpPr>
          <p:cNvPr id="3" name="Content Placeholder 2"/>
          <p:cNvSpPr>
            <a:spLocks noGrp="1"/>
          </p:cNvSpPr>
          <p:nvPr>
            <p:ph idx="1"/>
          </p:nvPr>
        </p:nvSpPr>
        <p:spPr/>
        <p:txBody>
          <a:bodyPr/>
          <a:lstStyle/>
          <a:p>
            <a:pPr eaLnBrk="1" hangingPunct="1">
              <a:lnSpc>
                <a:spcPct val="90000"/>
              </a:lnSpc>
            </a:pPr>
            <a:r>
              <a:rPr lang="en-US" dirty="0"/>
              <a:t>Two </a:t>
            </a:r>
            <a:r>
              <a:rPr lang="en-US" i="1" dirty="0"/>
              <a:t>Root</a:t>
            </a:r>
            <a:r>
              <a:rPr lang="en-US" dirty="0"/>
              <a:t> </a:t>
            </a:r>
            <a:r>
              <a:rPr lang="en-US" dirty="0" smtClean="0"/>
              <a:t>dictionaries</a:t>
            </a:r>
          </a:p>
          <a:p>
            <a:pPr eaLnBrk="1" hangingPunct="1">
              <a:lnSpc>
                <a:spcPct val="90000"/>
              </a:lnSpc>
            </a:pPr>
            <a:endParaRPr lang="en-US" dirty="0"/>
          </a:p>
          <a:p>
            <a:pPr eaLnBrk="1" hangingPunct="1">
              <a:lnSpc>
                <a:spcPct val="90000"/>
              </a:lnSpc>
            </a:pPr>
            <a:r>
              <a:rPr lang="en-US" dirty="0"/>
              <a:t>Named Objects Dictionary (NOD)</a:t>
            </a:r>
          </a:p>
          <a:p>
            <a:pPr lvl="1" eaLnBrk="1" hangingPunct="1">
              <a:lnSpc>
                <a:spcPct val="90000"/>
              </a:lnSpc>
            </a:pPr>
            <a:r>
              <a:rPr lang="en-US" dirty="0"/>
              <a:t>Owned by the database</a:t>
            </a:r>
          </a:p>
          <a:p>
            <a:pPr lvl="1" eaLnBrk="1" hangingPunct="1">
              <a:lnSpc>
                <a:spcPct val="90000"/>
              </a:lnSpc>
            </a:pPr>
            <a:r>
              <a:rPr lang="en-US" dirty="0"/>
              <a:t>Available by default</a:t>
            </a:r>
          </a:p>
          <a:p>
            <a:pPr lvl="1" eaLnBrk="1" hangingPunct="1">
              <a:lnSpc>
                <a:spcPct val="90000"/>
              </a:lnSpc>
            </a:pPr>
            <a:r>
              <a:rPr lang="en-US" dirty="0"/>
              <a:t>Used to store database level </a:t>
            </a:r>
            <a:r>
              <a:rPr lang="en-US" dirty="0" smtClean="0"/>
              <a:t>data</a:t>
            </a:r>
          </a:p>
          <a:p>
            <a:pPr lvl="1" eaLnBrk="1" hangingPunct="1">
              <a:lnSpc>
                <a:spcPct val="90000"/>
              </a:lnSpc>
            </a:pPr>
            <a:endParaRPr lang="en-US" dirty="0"/>
          </a:p>
          <a:p>
            <a:pPr eaLnBrk="1" hangingPunct="1">
              <a:lnSpc>
                <a:spcPct val="90000"/>
              </a:lnSpc>
            </a:pPr>
            <a:r>
              <a:rPr lang="en-US" dirty="0"/>
              <a:t>Extension Dictionary</a:t>
            </a:r>
          </a:p>
          <a:p>
            <a:pPr lvl="1" eaLnBrk="1" hangingPunct="1">
              <a:lnSpc>
                <a:spcPct val="90000"/>
              </a:lnSpc>
            </a:pPr>
            <a:r>
              <a:rPr lang="en-US" dirty="0"/>
              <a:t>Owned by an Entity</a:t>
            </a:r>
          </a:p>
          <a:p>
            <a:pPr lvl="1" eaLnBrk="1" hangingPunct="1">
              <a:lnSpc>
                <a:spcPct val="90000"/>
              </a:lnSpc>
            </a:pPr>
            <a:r>
              <a:rPr lang="en-US" dirty="0"/>
              <a:t>Created by the user only when needed</a:t>
            </a:r>
          </a:p>
          <a:p>
            <a:pPr lvl="1" eaLnBrk="1" hangingPunct="1">
              <a:lnSpc>
                <a:spcPct val="90000"/>
              </a:lnSpc>
            </a:pPr>
            <a:r>
              <a:rPr lang="en-US" dirty="0"/>
              <a:t>Used to store entity level </a:t>
            </a:r>
            <a:r>
              <a:rPr lang="en-US" dirty="0" smtClean="0"/>
              <a:t>data</a:t>
            </a:r>
          </a:p>
          <a:p>
            <a:pPr lvl="1" eaLnBrk="1" hangingPunct="1">
              <a:lnSpc>
                <a:spcPct val="90000"/>
              </a:lnSpc>
            </a:pPr>
            <a:endParaRPr lang="en-US" dirty="0"/>
          </a:p>
          <a:p>
            <a:pPr eaLnBrk="1" hangingPunct="1">
              <a:lnSpc>
                <a:spcPct val="90000"/>
              </a:lnSpc>
            </a:pPr>
            <a:r>
              <a:rPr lang="en-US" dirty="0"/>
              <a:t>Use </a:t>
            </a:r>
            <a:r>
              <a:rPr lang="en-US" dirty="0" err="1"/>
              <a:t>SnoopDb</a:t>
            </a:r>
            <a:r>
              <a:rPr lang="en-US" dirty="0"/>
              <a:t> to look where the dictionaries are stored</a:t>
            </a:r>
          </a:p>
          <a:p>
            <a:endParaRPr lang="pt-BR" dirty="0"/>
          </a:p>
        </p:txBody>
      </p:sp>
    </p:spTree>
    <p:extLst>
      <p:ext uri="{BB962C8B-B14F-4D97-AF65-F5344CB8AC3E}">
        <p14:creationId xmlns:p14="http://schemas.microsoft.com/office/powerpoint/2010/main" xmlns="" val="28235194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open a Dictionary</a:t>
            </a:r>
            <a:endParaRPr lang="pt-BR" dirty="0"/>
          </a:p>
        </p:txBody>
      </p:sp>
      <p:sp>
        <p:nvSpPr>
          <p:cNvPr id="3" name="Content Placeholder 2"/>
          <p:cNvSpPr>
            <a:spLocks noGrp="1"/>
          </p:cNvSpPr>
          <p:nvPr>
            <p:ph idx="1"/>
          </p:nvPr>
        </p:nvSpPr>
        <p:spPr/>
        <p:txBody>
          <a:bodyPr/>
          <a:lstStyle/>
          <a:p>
            <a:r>
              <a:rPr lang="en-US" dirty="0" smtClean="0"/>
              <a:t>Named Object Dictionary (Database-level)</a:t>
            </a:r>
          </a:p>
          <a:p>
            <a:endParaRPr lang="en-US" dirty="0"/>
          </a:p>
          <a:p>
            <a:endParaRPr lang="en-US" dirty="0" smtClean="0"/>
          </a:p>
          <a:p>
            <a:endParaRPr lang="en-US" dirty="0"/>
          </a:p>
          <a:p>
            <a:endParaRPr lang="en-US" dirty="0" smtClean="0"/>
          </a:p>
          <a:p>
            <a:r>
              <a:rPr lang="en-US" dirty="0" smtClean="0"/>
              <a:t>Extension Dictionary (Entity-level)</a:t>
            </a:r>
            <a:endParaRPr lang="pt-BR" dirty="0"/>
          </a:p>
        </p:txBody>
      </p:sp>
      <p:sp>
        <p:nvSpPr>
          <p:cNvPr id="4" name="TextBox 3"/>
          <p:cNvSpPr txBox="1"/>
          <p:nvPr/>
        </p:nvSpPr>
        <p:spPr>
          <a:xfrm>
            <a:off x="684891" y="3244850"/>
            <a:ext cx="12326259" cy="769441"/>
          </a:xfrm>
          <a:prstGeom prst="rect">
            <a:avLst/>
          </a:prstGeom>
          <a:noFill/>
        </p:spPr>
        <p:txBody>
          <a:bodyPr wrap="none" rtlCol="0">
            <a:spAutoFit/>
          </a:bodyPr>
          <a:lstStyle/>
          <a:p>
            <a:r>
              <a:rPr lang="en-US" sz="2200" dirty="0">
                <a:solidFill>
                  <a:srgbClr val="008000"/>
                </a:solidFill>
              </a:rPr>
              <a:t>'The NOD always exist, can open directly</a:t>
            </a:r>
          </a:p>
          <a:p>
            <a:r>
              <a:rPr lang="pt-BR" sz="2200" dirty="0" smtClean="0">
                <a:solidFill>
                  <a:srgbClr val="0000FF"/>
                </a:solidFill>
              </a:rPr>
              <a:t>Dim</a:t>
            </a:r>
            <a:r>
              <a:rPr lang="pt-BR" sz="2200" dirty="0" smtClean="0">
                <a:solidFill>
                  <a:prstClr val="black"/>
                </a:solidFill>
              </a:rPr>
              <a:t> </a:t>
            </a:r>
            <a:r>
              <a:rPr lang="pt-BR" sz="2200" dirty="0">
                <a:solidFill>
                  <a:prstClr val="black"/>
                </a:solidFill>
              </a:rPr>
              <a:t>nod </a:t>
            </a:r>
            <a:r>
              <a:rPr lang="pt-BR" sz="2200" dirty="0">
                <a:solidFill>
                  <a:srgbClr val="0000FF"/>
                </a:solidFill>
              </a:rPr>
              <a:t>As</a:t>
            </a:r>
            <a:r>
              <a:rPr lang="pt-BR" sz="2200" dirty="0">
                <a:solidFill>
                  <a:prstClr val="black"/>
                </a:solidFill>
              </a:rPr>
              <a:t> DBDictionary = trans.GetObject(db.NamedObjectsDictionaryId, OpenMode.ForRead)</a:t>
            </a:r>
            <a:endParaRPr lang="pt-BR" sz="2200" dirty="0"/>
          </a:p>
        </p:txBody>
      </p:sp>
      <p:sp>
        <p:nvSpPr>
          <p:cNvPr id="5" name="TextBox 4"/>
          <p:cNvSpPr txBox="1"/>
          <p:nvPr/>
        </p:nvSpPr>
        <p:spPr>
          <a:xfrm>
            <a:off x="684891" y="5526459"/>
            <a:ext cx="11878893" cy="3477875"/>
          </a:xfrm>
          <a:prstGeom prst="rect">
            <a:avLst/>
          </a:prstGeom>
          <a:noFill/>
        </p:spPr>
        <p:txBody>
          <a:bodyPr wrap="none" rtlCol="0">
            <a:spAutoFit/>
          </a:bodyPr>
          <a:lstStyle/>
          <a:p>
            <a:r>
              <a:rPr lang="en-US" sz="2200" dirty="0" smtClean="0">
                <a:solidFill>
                  <a:srgbClr val="008000"/>
                </a:solidFill>
              </a:rPr>
              <a:t>'The </a:t>
            </a:r>
            <a:r>
              <a:rPr lang="en-US" sz="2200" dirty="0">
                <a:solidFill>
                  <a:srgbClr val="008000"/>
                </a:solidFill>
              </a:rPr>
              <a:t>Extension Dictionary may not exist for a specific entity</a:t>
            </a:r>
          </a:p>
          <a:p>
            <a:r>
              <a:rPr lang="en-US" sz="2200" dirty="0" smtClean="0">
                <a:solidFill>
                  <a:srgbClr val="0000FF"/>
                </a:solidFill>
              </a:rPr>
              <a:t>Dim</a:t>
            </a:r>
            <a:r>
              <a:rPr lang="en-US" sz="2200" dirty="0" smtClean="0">
                <a:solidFill>
                  <a:prstClr val="black"/>
                </a:solidFill>
              </a:rPr>
              <a:t> </a:t>
            </a:r>
            <a:r>
              <a:rPr lang="en-US" sz="2200" dirty="0">
                <a:solidFill>
                  <a:prstClr val="black"/>
                </a:solidFill>
              </a:rPr>
              <a:t>line </a:t>
            </a:r>
            <a:r>
              <a:rPr lang="en-US" sz="2200" dirty="0">
                <a:solidFill>
                  <a:srgbClr val="0000FF"/>
                </a:solidFill>
              </a:rPr>
              <a:t>As</a:t>
            </a:r>
            <a:r>
              <a:rPr lang="en-US" sz="2200" dirty="0">
                <a:solidFill>
                  <a:prstClr val="black"/>
                </a:solidFill>
              </a:rPr>
              <a:t> Line = </a:t>
            </a:r>
            <a:r>
              <a:rPr lang="en-US" sz="2200" dirty="0" err="1">
                <a:solidFill>
                  <a:prstClr val="black"/>
                </a:solidFill>
              </a:rPr>
              <a:t>trans.GetObject</a:t>
            </a:r>
            <a:r>
              <a:rPr lang="en-US" sz="2200" dirty="0">
                <a:solidFill>
                  <a:prstClr val="black"/>
                </a:solidFill>
              </a:rPr>
              <a:t>(</a:t>
            </a:r>
            <a:r>
              <a:rPr lang="en-US" sz="2200" dirty="0" err="1">
                <a:solidFill>
                  <a:prstClr val="black"/>
                </a:solidFill>
              </a:rPr>
              <a:t>lineId</a:t>
            </a:r>
            <a:r>
              <a:rPr lang="en-US" sz="2200" dirty="0">
                <a:solidFill>
                  <a:prstClr val="black"/>
                </a:solidFill>
              </a:rPr>
              <a:t>, </a:t>
            </a:r>
            <a:r>
              <a:rPr lang="en-US" sz="2200" dirty="0" err="1">
                <a:solidFill>
                  <a:prstClr val="black"/>
                </a:solidFill>
              </a:rPr>
              <a:t>OpenMode.ForRead</a:t>
            </a:r>
            <a:r>
              <a:rPr lang="en-US" sz="2200" dirty="0" smtClean="0">
                <a:solidFill>
                  <a:prstClr val="black"/>
                </a:solidFill>
              </a:rPr>
              <a:t>)</a:t>
            </a:r>
          </a:p>
          <a:p>
            <a:endParaRPr lang="en-US" sz="2200" dirty="0" smtClean="0">
              <a:solidFill>
                <a:prstClr val="black"/>
              </a:solidFill>
            </a:endParaRPr>
          </a:p>
          <a:p>
            <a:r>
              <a:rPr lang="en-US" sz="2200" dirty="0" smtClean="0">
                <a:solidFill>
                  <a:srgbClr val="008000"/>
                </a:solidFill>
              </a:rPr>
              <a:t>‘Check if the </a:t>
            </a:r>
            <a:r>
              <a:rPr lang="en-US" sz="2200" dirty="0" err="1" smtClean="0">
                <a:solidFill>
                  <a:srgbClr val="008000"/>
                </a:solidFill>
              </a:rPr>
              <a:t>ObjectId</a:t>
            </a:r>
            <a:r>
              <a:rPr lang="en-US" sz="2200" dirty="0" smtClean="0">
                <a:solidFill>
                  <a:srgbClr val="008000"/>
                </a:solidFill>
              </a:rPr>
              <a:t> is null, create if necessary</a:t>
            </a:r>
            <a:endParaRPr lang="en-US" sz="2200" dirty="0">
              <a:solidFill>
                <a:prstClr val="black"/>
              </a:solidFill>
            </a:endParaRPr>
          </a:p>
          <a:p>
            <a:r>
              <a:rPr lang="pt-BR" sz="2200" dirty="0" smtClean="0">
                <a:solidFill>
                  <a:srgbClr val="0000FF"/>
                </a:solidFill>
              </a:rPr>
              <a:t>If</a:t>
            </a:r>
            <a:r>
              <a:rPr lang="pt-BR" sz="2200" dirty="0" smtClean="0">
                <a:solidFill>
                  <a:prstClr val="black"/>
                </a:solidFill>
              </a:rPr>
              <a:t> </a:t>
            </a:r>
            <a:r>
              <a:rPr lang="pt-BR" sz="2200" dirty="0">
                <a:solidFill>
                  <a:prstClr val="black"/>
                </a:solidFill>
              </a:rPr>
              <a:t>(line.ExtensionDictionary.IsNull) </a:t>
            </a:r>
            <a:r>
              <a:rPr lang="pt-BR" sz="2200" dirty="0">
                <a:solidFill>
                  <a:srgbClr val="0000FF"/>
                </a:solidFill>
              </a:rPr>
              <a:t>Then</a:t>
            </a:r>
          </a:p>
          <a:p>
            <a:r>
              <a:rPr lang="en-US" sz="2200" dirty="0" smtClean="0">
                <a:solidFill>
                  <a:prstClr val="black"/>
                </a:solidFill>
              </a:rPr>
              <a:t>     </a:t>
            </a:r>
            <a:r>
              <a:rPr lang="en-US" sz="2200" dirty="0" err="1">
                <a:solidFill>
                  <a:prstClr val="black"/>
                </a:solidFill>
              </a:rPr>
              <a:t>line.CreateExtensionDictionary</a:t>
            </a:r>
            <a:r>
              <a:rPr lang="en-US" sz="2200" dirty="0">
                <a:solidFill>
                  <a:prstClr val="black"/>
                </a:solidFill>
              </a:rPr>
              <a:t>() </a:t>
            </a:r>
            <a:r>
              <a:rPr lang="en-US" sz="2200" dirty="0">
                <a:solidFill>
                  <a:srgbClr val="008000"/>
                </a:solidFill>
              </a:rPr>
              <a:t>'Create the Ext. </a:t>
            </a:r>
            <a:r>
              <a:rPr lang="en-US" sz="2200" dirty="0" err="1">
                <a:solidFill>
                  <a:srgbClr val="008000"/>
                </a:solidFill>
              </a:rPr>
              <a:t>Dic</a:t>
            </a:r>
            <a:r>
              <a:rPr lang="en-US" sz="2200" dirty="0">
                <a:solidFill>
                  <a:srgbClr val="008000"/>
                </a:solidFill>
              </a:rPr>
              <a:t>.</a:t>
            </a:r>
          </a:p>
          <a:p>
            <a:r>
              <a:rPr lang="pt-BR" sz="2200" dirty="0" smtClean="0">
                <a:solidFill>
                  <a:srgbClr val="0000FF"/>
                </a:solidFill>
              </a:rPr>
              <a:t>End</a:t>
            </a:r>
            <a:r>
              <a:rPr lang="pt-BR" sz="2200" dirty="0" smtClean="0">
                <a:solidFill>
                  <a:prstClr val="black"/>
                </a:solidFill>
              </a:rPr>
              <a:t> </a:t>
            </a:r>
            <a:r>
              <a:rPr lang="pt-BR" sz="2200" dirty="0">
                <a:solidFill>
                  <a:srgbClr val="0000FF"/>
                </a:solidFill>
              </a:rPr>
              <a:t>If</a:t>
            </a:r>
          </a:p>
          <a:p>
            <a:endParaRPr lang="pt-BR" sz="2200" dirty="0" smtClean="0">
              <a:solidFill>
                <a:srgbClr val="008000"/>
              </a:solidFill>
            </a:endParaRPr>
          </a:p>
          <a:p>
            <a:r>
              <a:rPr lang="pt-BR" sz="2200" dirty="0" smtClean="0">
                <a:solidFill>
                  <a:srgbClr val="008000"/>
                </a:solidFill>
              </a:rPr>
              <a:t>'Open </a:t>
            </a:r>
            <a:r>
              <a:rPr lang="pt-BR" sz="2200" dirty="0">
                <a:solidFill>
                  <a:srgbClr val="008000"/>
                </a:solidFill>
              </a:rPr>
              <a:t>the Extension Dictionary</a:t>
            </a:r>
          </a:p>
          <a:p>
            <a:r>
              <a:rPr lang="en-US" sz="2200" dirty="0" smtClean="0">
                <a:solidFill>
                  <a:srgbClr val="0000FF"/>
                </a:solidFill>
              </a:rPr>
              <a:t>Dim</a:t>
            </a:r>
            <a:r>
              <a:rPr lang="en-US" sz="2200" dirty="0" smtClean="0">
                <a:solidFill>
                  <a:prstClr val="black"/>
                </a:solidFill>
              </a:rPr>
              <a:t> </a:t>
            </a:r>
            <a:r>
              <a:rPr lang="en-US" sz="2200" dirty="0" err="1">
                <a:solidFill>
                  <a:prstClr val="black"/>
                </a:solidFill>
              </a:rPr>
              <a:t>extDic</a:t>
            </a:r>
            <a:r>
              <a:rPr lang="en-US" sz="2200" dirty="0">
                <a:solidFill>
                  <a:prstClr val="black"/>
                </a:solidFill>
              </a:rPr>
              <a:t> </a:t>
            </a:r>
            <a:r>
              <a:rPr lang="en-US" sz="2200" dirty="0">
                <a:solidFill>
                  <a:srgbClr val="0000FF"/>
                </a:solidFill>
              </a:rPr>
              <a:t>As</a:t>
            </a:r>
            <a:r>
              <a:rPr lang="en-US" sz="2200" dirty="0">
                <a:solidFill>
                  <a:prstClr val="black"/>
                </a:solidFill>
              </a:rPr>
              <a:t> </a:t>
            </a:r>
            <a:r>
              <a:rPr lang="en-US" sz="2200" dirty="0" err="1">
                <a:solidFill>
                  <a:prstClr val="black"/>
                </a:solidFill>
              </a:rPr>
              <a:t>DBDictionary</a:t>
            </a:r>
            <a:r>
              <a:rPr lang="en-US" sz="2200" dirty="0">
                <a:solidFill>
                  <a:prstClr val="black"/>
                </a:solidFill>
              </a:rPr>
              <a:t> = </a:t>
            </a:r>
            <a:r>
              <a:rPr lang="en-US" sz="2200" dirty="0" err="1">
                <a:solidFill>
                  <a:prstClr val="black"/>
                </a:solidFill>
              </a:rPr>
              <a:t>trans.GetObject</a:t>
            </a:r>
            <a:r>
              <a:rPr lang="en-US" sz="2200" dirty="0">
                <a:solidFill>
                  <a:prstClr val="black"/>
                </a:solidFill>
              </a:rPr>
              <a:t>(</a:t>
            </a:r>
            <a:r>
              <a:rPr lang="en-US" sz="2200" dirty="0" err="1">
                <a:solidFill>
                  <a:prstClr val="black"/>
                </a:solidFill>
              </a:rPr>
              <a:t>line.ExtensionDictionary</a:t>
            </a:r>
            <a:r>
              <a:rPr lang="en-US" sz="2200" dirty="0">
                <a:solidFill>
                  <a:prstClr val="black"/>
                </a:solidFill>
              </a:rPr>
              <a:t>, </a:t>
            </a:r>
            <a:r>
              <a:rPr lang="en-US" sz="2200" dirty="0" err="1">
                <a:solidFill>
                  <a:prstClr val="black"/>
                </a:solidFill>
              </a:rPr>
              <a:t>OpenMode.ForRead</a:t>
            </a:r>
            <a:r>
              <a:rPr lang="en-US" sz="2200" dirty="0">
                <a:solidFill>
                  <a:prstClr val="black"/>
                </a:solidFill>
              </a:rPr>
              <a:t>)</a:t>
            </a:r>
            <a:endParaRPr lang="pt-BR" sz="2200" dirty="0"/>
          </a:p>
        </p:txBody>
      </p:sp>
    </p:spTree>
    <p:extLst>
      <p:ext uri="{BB962C8B-B14F-4D97-AF65-F5344CB8AC3E}">
        <p14:creationId xmlns:p14="http://schemas.microsoft.com/office/powerpoint/2010/main" xmlns="" val="27313791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22" presetClass="entr" presetSubtype="1" fill="hold" grpId="0" nodeType="after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par>
                          <p:cTn id="15" fill="hold">
                            <p:stCondLst>
                              <p:cond delay="0"/>
                            </p:stCondLst>
                            <p:childTnLst>
                              <p:par>
                                <p:cTn id="16" presetID="22" presetClass="entr" presetSubtype="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Dictionary Hierarchy</a:t>
            </a:r>
            <a:endParaRPr lang="pt-BR" dirty="0"/>
          </a:p>
        </p:txBody>
      </p:sp>
      <p:sp>
        <p:nvSpPr>
          <p:cNvPr id="6" name="TextBox 5"/>
          <p:cNvSpPr txBox="1"/>
          <p:nvPr/>
        </p:nvSpPr>
        <p:spPr>
          <a:xfrm>
            <a:off x="665238" y="2421830"/>
            <a:ext cx="3894016"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en-US" dirty="0" smtClean="0"/>
              <a:t>Named Object Dictionary</a:t>
            </a:r>
            <a:endParaRPr lang="pt-BR" dirty="0"/>
          </a:p>
        </p:txBody>
      </p:sp>
      <p:sp>
        <p:nvSpPr>
          <p:cNvPr id="7" name="TextBox 6"/>
          <p:cNvSpPr txBox="1"/>
          <p:nvPr/>
        </p:nvSpPr>
        <p:spPr>
          <a:xfrm>
            <a:off x="665238" y="3006179"/>
            <a:ext cx="3227167" cy="49244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rtlCol="0">
            <a:spAutoFit/>
          </a:bodyPr>
          <a:lstStyle/>
          <a:p>
            <a:pPr algn="ctr"/>
            <a:r>
              <a:rPr lang="en-US" dirty="0" smtClean="0"/>
              <a:t>Extension Dictionary</a:t>
            </a:r>
            <a:endParaRPr lang="pt-BR" dirty="0"/>
          </a:p>
        </p:txBody>
      </p:sp>
      <p:sp>
        <p:nvSpPr>
          <p:cNvPr id="8" name="TextBox 7"/>
          <p:cNvSpPr txBox="1"/>
          <p:nvPr/>
        </p:nvSpPr>
        <p:spPr>
          <a:xfrm>
            <a:off x="672927" y="4112045"/>
            <a:ext cx="2130711"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err="1" smtClean="0"/>
              <a:t>DBDictionary</a:t>
            </a:r>
            <a:endParaRPr lang="pt-BR" dirty="0"/>
          </a:p>
        </p:txBody>
      </p:sp>
      <p:sp>
        <p:nvSpPr>
          <p:cNvPr id="10" name="TextBox 9"/>
          <p:cNvSpPr txBox="1"/>
          <p:nvPr/>
        </p:nvSpPr>
        <p:spPr>
          <a:xfrm>
            <a:off x="5296204" y="5550209"/>
            <a:ext cx="1353256"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err="1" smtClean="0"/>
              <a:t>Xrecord</a:t>
            </a:r>
            <a:endParaRPr lang="pt-BR" dirty="0"/>
          </a:p>
        </p:txBody>
      </p:sp>
      <p:sp>
        <p:nvSpPr>
          <p:cNvPr id="11" name="TextBox 10"/>
          <p:cNvSpPr txBox="1"/>
          <p:nvPr/>
        </p:nvSpPr>
        <p:spPr>
          <a:xfrm>
            <a:off x="2991948" y="4842500"/>
            <a:ext cx="2130711"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err="1" smtClean="0"/>
              <a:t>DBDictionary</a:t>
            </a:r>
            <a:endParaRPr lang="pt-BR" dirty="0"/>
          </a:p>
        </p:txBody>
      </p:sp>
      <p:sp>
        <p:nvSpPr>
          <p:cNvPr id="15" name="TextBox 14"/>
          <p:cNvSpPr txBox="1"/>
          <p:nvPr/>
        </p:nvSpPr>
        <p:spPr>
          <a:xfrm>
            <a:off x="6797535" y="6298614"/>
            <a:ext cx="2015680" cy="492443"/>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err="1" smtClean="0"/>
              <a:t>ResultBuffer</a:t>
            </a:r>
            <a:endParaRPr lang="pt-BR" dirty="0"/>
          </a:p>
        </p:txBody>
      </p:sp>
      <p:sp>
        <p:nvSpPr>
          <p:cNvPr id="17" name="TextBox 16"/>
          <p:cNvSpPr txBox="1"/>
          <p:nvPr/>
        </p:nvSpPr>
        <p:spPr>
          <a:xfrm>
            <a:off x="10538023" y="6098559"/>
            <a:ext cx="2015680" cy="8925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dirty="0" smtClean="0"/>
              <a:t>Array of</a:t>
            </a:r>
            <a:br>
              <a:rPr lang="en-US" dirty="0" smtClean="0"/>
            </a:br>
            <a:r>
              <a:rPr lang="en-US" dirty="0" err="1" smtClean="0"/>
              <a:t>TypeValues</a:t>
            </a:r>
            <a:endParaRPr lang="pt-BR" dirty="0"/>
          </a:p>
        </p:txBody>
      </p:sp>
      <p:sp>
        <p:nvSpPr>
          <p:cNvPr id="18" name="Left Arrow 17"/>
          <p:cNvSpPr/>
          <p:nvPr/>
        </p:nvSpPr>
        <p:spPr bwMode="auto">
          <a:xfrm>
            <a:off x="8813215" y="5886726"/>
            <a:ext cx="1724808" cy="840119"/>
          </a:xfrm>
          <a:prstGeom prst="leftArrow">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r>
              <a:rPr lang="en-US" sz="2400" dirty="0" smtClean="0">
                <a:solidFill>
                  <a:srgbClr val="000000"/>
                </a:solidFill>
                <a:latin typeface="Gill Sans" charset="0"/>
                <a:ea typeface="ヒラギノ角ゴ Pro W3" charset="0"/>
                <a:cs typeface="ヒラギノ角ゴ Pro W3" charset="0"/>
                <a:sym typeface="Gill Sans" charset="0"/>
              </a:rPr>
              <a:t>New</a:t>
            </a:r>
            <a:endParaRPr lang="pt-BR" sz="2400" dirty="0">
              <a:solidFill>
                <a:srgbClr val="000000"/>
              </a:solidFill>
              <a:latin typeface="Gill Sans" charset="0"/>
              <a:ea typeface="ヒラギノ角ゴ Pro W3" charset="0"/>
              <a:cs typeface="ヒラギノ角ゴ Pro W3" charset="0"/>
              <a:sym typeface="Gill Sans" charset="0"/>
            </a:endParaRPr>
          </a:p>
        </p:txBody>
      </p:sp>
      <p:sp>
        <p:nvSpPr>
          <p:cNvPr id="20" name="Right Arrow 19"/>
          <p:cNvSpPr/>
          <p:nvPr/>
        </p:nvSpPr>
        <p:spPr bwMode="auto">
          <a:xfrm>
            <a:off x="8813215" y="6504373"/>
            <a:ext cx="1724808" cy="966302"/>
          </a:xfrm>
          <a:prstGeom prst="rightArrow">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err="1" smtClean="0">
                <a:ln>
                  <a:noFill/>
                </a:ln>
                <a:solidFill>
                  <a:srgbClr val="000000"/>
                </a:solidFill>
                <a:effectLst/>
                <a:latin typeface="Gill Sans" charset="0"/>
                <a:ea typeface="ヒラギノ角ゴ Pro W3" charset="0"/>
                <a:cs typeface="ヒラギノ角ゴ Pro W3" charset="0"/>
                <a:sym typeface="Gill Sans" charset="0"/>
              </a:rPr>
              <a:t>AsArray</a:t>
            </a:r>
            <a:endParaRPr kumimoji="0" lang="pt-BR" sz="32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21" name="Left-Right Arrow 20"/>
          <p:cNvSpPr/>
          <p:nvPr/>
        </p:nvSpPr>
        <p:spPr bwMode="auto">
          <a:xfrm>
            <a:off x="672927" y="4632165"/>
            <a:ext cx="2319020" cy="892726"/>
          </a:xfrm>
          <a:prstGeom prst="leftRightArrow">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r>
              <a:rPr lang="en-US" sz="2400" dirty="0" err="1" smtClean="0">
                <a:solidFill>
                  <a:srgbClr val="000000"/>
                </a:solidFill>
                <a:latin typeface="Gill Sans" charset="0"/>
                <a:ea typeface="ヒラギノ角ゴ Pro W3" charset="0"/>
                <a:cs typeface="ヒラギノ角ゴ Pro W3" charset="0"/>
                <a:sym typeface="Gill Sans" charset="0"/>
              </a:rPr>
              <a:t>SetAt</a:t>
            </a:r>
            <a:r>
              <a:rPr lang="en-US" sz="2400" dirty="0" smtClean="0">
                <a:solidFill>
                  <a:srgbClr val="000000"/>
                </a:solidFill>
                <a:latin typeface="Gill Sans" charset="0"/>
                <a:ea typeface="ヒラギノ角ゴ Pro W3" charset="0"/>
                <a:cs typeface="ヒラギノ角ゴ Pro W3" charset="0"/>
                <a:sym typeface="Gill Sans" charset="0"/>
              </a:rPr>
              <a:t> </a:t>
            </a:r>
            <a:r>
              <a:rPr lang="en-US" sz="2400" dirty="0" err="1" smtClean="0">
                <a:solidFill>
                  <a:srgbClr val="000000"/>
                </a:solidFill>
                <a:latin typeface="Gill Sans" charset="0"/>
                <a:ea typeface="ヒラギノ角ゴ Pro W3" charset="0"/>
                <a:cs typeface="ヒラギノ角ゴ Pro W3" charset="0"/>
                <a:sym typeface="Gill Sans" charset="0"/>
              </a:rPr>
              <a:t>GetAt</a:t>
            </a:r>
            <a:endParaRPr lang="pt-BR" sz="2400" dirty="0">
              <a:solidFill>
                <a:srgbClr val="000000"/>
              </a:solidFill>
              <a:latin typeface="Gill Sans" charset="0"/>
              <a:ea typeface="ヒラギノ角ゴ Pro W3" charset="0"/>
              <a:cs typeface="ヒラギノ角ゴ Pro W3" charset="0"/>
              <a:sym typeface="Gill Sans" charset="0"/>
            </a:endParaRPr>
          </a:p>
        </p:txBody>
      </p:sp>
      <p:sp>
        <p:nvSpPr>
          <p:cNvPr id="22" name="Left-Right Arrow 21"/>
          <p:cNvSpPr/>
          <p:nvPr/>
        </p:nvSpPr>
        <p:spPr bwMode="auto">
          <a:xfrm>
            <a:off x="2962419" y="5353813"/>
            <a:ext cx="2319020" cy="892726"/>
          </a:xfrm>
          <a:prstGeom prst="leftRightArrow">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r>
              <a:rPr lang="en-US" sz="2400" dirty="0" err="1" smtClean="0">
                <a:solidFill>
                  <a:srgbClr val="000000"/>
                </a:solidFill>
                <a:latin typeface="Gill Sans" charset="0"/>
                <a:ea typeface="ヒラギノ角ゴ Pro W3" charset="0"/>
                <a:cs typeface="ヒラギノ角ゴ Pro W3" charset="0"/>
                <a:sym typeface="Gill Sans" charset="0"/>
              </a:rPr>
              <a:t>SetAt</a:t>
            </a:r>
            <a:r>
              <a:rPr lang="en-US" sz="2400" dirty="0" smtClean="0">
                <a:solidFill>
                  <a:srgbClr val="000000"/>
                </a:solidFill>
                <a:latin typeface="Gill Sans" charset="0"/>
                <a:ea typeface="ヒラギノ角ゴ Pro W3" charset="0"/>
                <a:cs typeface="ヒラギノ角ゴ Pro W3" charset="0"/>
                <a:sym typeface="Gill Sans" charset="0"/>
              </a:rPr>
              <a:t> </a:t>
            </a:r>
            <a:r>
              <a:rPr lang="en-US" sz="2400" dirty="0" err="1" smtClean="0">
                <a:solidFill>
                  <a:srgbClr val="000000"/>
                </a:solidFill>
                <a:latin typeface="Gill Sans" charset="0"/>
                <a:ea typeface="ヒラギノ角ゴ Pro W3" charset="0"/>
                <a:cs typeface="ヒラギノ角ゴ Pro W3" charset="0"/>
                <a:sym typeface="Gill Sans" charset="0"/>
              </a:rPr>
              <a:t>GetAt</a:t>
            </a:r>
            <a:endParaRPr lang="pt-BR" sz="2400" dirty="0">
              <a:solidFill>
                <a:srgbClr val="000000"/>
              </a:solidFill>
              <a:latin typeface="Gill Sans" charset="0"/>
              <a:ea typeface="ヒラギノ角ゴ Pro W3" charset="0"/>
              <a:cs typeface="ヒラギノ角ゴ Pro W3" charset="0"/>
              <a:sym typeface="Gill Sans" charset="0"/>
            </a:endParaRPr>
          </a:p>
        </p:txBody>
      </p:sp>
      <p:sp>
        <p:nvSpPr>
          <p:cNvPr id="23" name="Left-Right Arrow 22"/>
          <p:cNvSpPr/>
          <p:nvPr/>
        </p:nvSpPr>
        <p:spPr bwMode="auto">
          <a:xfrm>
            <a:off x="5281439" y="6066140"/>
            <a:ext cx="1516096" cy="892726"/>
          </a:xfrm>
          <a:prstGeom prst="leftRightArrow">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algn="ctr" defTabSz="914400"/>
            <a:r>
              <a:rPr lang="en-US" sz="2400" dirty="0" smtClean="0">
                <a:solidFill>
                  <a:srgbClr val="000000"/>
                </a:solidFill>
                <a:latin typeface="Gill Sans" charset="0"/>
                <a:ea typeface="ヒラギノ角ゴ Pro W3" charset="0"/>
                <a:cs typeface="ヒラギノ角ゴ Pro W3" charset="0"/>
                <a:sym typeface="Gill Sans" charset="0"/>
              </a:rPr>
              <a:t>Data</a:t>
            </a:r>
            <a:endParaRPr lang="pt-BR" sz="2400" dirty="0">
              <a:solidFill>
                <a:srgbClr val="000000"/>
              </a:solidFill>
              <a:latin typeface="Gill Sans" charset="0"/>
              <a:ea typeface="ヒラギノ角ゴ Pro W3" charset="0"/>
              <a:cs typeface="ヒラギノ角ゴ Pro W3" charset="0"/>
              <a:sym typeface="Gill Sans" charset="0"/>
            </a:endParaRPr>
          </a:p>
        </p:txBody>
      </p:sp>
      <p:sp>
        <p:nvSpPr>
          <p:cNvPr id="24" name="Rectangle 23"/>
          <p:cNvSpPr/>
          <p:nvPr/>
        </p:nvSpPr>
        <p:spPr bwMode="auto">
          <a:xfrm>
            <a:off x="456903" y="3870275"/>
            <a:ext cx="4839301" cy="1800200"/>
          </a:xfrm>
          <a:prstGeom prst="rect">
            <a:avLst/>
          </a:prstGeom>
          <a:noFill/>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pt-BR" sz="3200" b="0" i="0" u="none" strike="noStrike" cap="none" normalizeH="0" baseline="0" dirty="0" smtClean="0">
              <a:ln>
                <a:noFill/>
              </a:ln>
              <a:solidFill>
                <a:srgbClr val="000000"/>
              </a:solidFill>
              <a:effectLst/>
              <a:latin typeface="Gill Sans" charset="0"/>
              <a:ea typeface="ヒラギノ角ゴ Pro W3" charset="0"/>
              <a:cs typeface="ヒラギノ角ゴ Pro W3" charset="0"/>
              <a:sym typeface="Gill Sans" charset="0"/>
            </a:endParaRPr>
          </a:p>
        </p:txBody>
      </p:sp>
      <p:sp>
        <p:nvSpPr>
          <p:cNvPr id="25" name="TextBox 24"/>
          <p:cNvSpPr txBox="1"/>
          <p:nvPr/>
        </p:nvSpPr>
        <p:spPr>
          <a:xfrm>
            <a:off x="5311939" y="3870275"/>
            <a:ext cx="6233924" cy="1292662"/>
          </a:xfrm>
          <a:prstGeom prst="rect">
            <a:avLst/>
          </a:prstGeom>
          <a:noFill/>
        </p:spPr>
        <p:txBody>
          <a:bodyPr wrap="square" rtlCol="0">
            <a:spAutoFit/>
          </a:bodyPr>
          <a:lstStyle/>
          <a:p>
            <a:r>
              <a:rPr lang="en-US" dirty="0" smtClean="0"/>
              <a:t>One </a:t>
            </a:r>
            <a:r>
              <a:rPr lang="en-US" dirty="0" err="1" smtClean="0"/>
              <a:t>DBDictionary</a:t>
            </a:r>
            <a:r>
              <a:rPr lang="en-US" dirty="0" smtClean="0"/>
              <a:t> can </a:t>
            </a:r>
            <a:r>
              <a:rPr lang="en-US" smtClean="0"/>
              <a:t>contain others. </a:t>
            </a:r>
            <a:r>
              <a:rPr lang="en-US" dirty="0" smtClean="0"/>
              <a:t>Good to organize the structure.</a:t>
            </a:r>
            <a:br>
              <a:rPr lang="en-US" dirty="0" smtClean="0"/>
            </a:br>
            <a:r>
              <a:rPr lang="en-US" dirty="0" smtClean="0"/>
              <a:t>Also avoid conflict with other apps.</a:t>
            </a:r>
          </a:p>
        </p:txBody>
      </p:sp>
    </p:spTree>
    <p:extLst>
      <p:ext uri="{BB962C8B-B14F-4D97-AF65-F5344CB8AC3E}">
        <p14:creationId xmlns:p14="http://schemas.microsoft.com/office/powerpoint/2010/main" xmlns="" val="16067076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down)">
                                      <p:cBhvr>
                                        <p:cTn id="12" dur="500"/>
                                        <p:tgtEl>
                                          <p:spTgt spid="21"/>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par>
                          <p:cTn id="21" fill="hold">
                            <p:stCondLst>
                              <p:cond delay="0"/>
                            </p:stCondLst>
                            <p:childTnLst>
                              <p:par>
                                <p:cTn id="22" presetID="22" presetClass="entr" presetSubtype="8" fill="hold" grpId="1"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5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24"/>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2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childTnLst>
                          </p:cTn>
                        </p:par>
                        <p:par>
                          <p:cTn id="36" fill="hold">
                            <p:stCondLst>
                              <p:cond delay="500"/>
                            </p:stCondLst>
                            <p:childTnLst>
                              <p:par>
                                <p:cTn id="37" presetID="2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down)">
                                      <p:cBhvr>
                                        <p:cTn id="44" dur="500"/>
                                        <p:tgtEl>
                                          <p:spTgt spid="23"/>
                                        </p:tgtEl>
                                      </p:cBhvr>
                                    </p:animEffect>
                                  </p:childTnLst>
                                </p:cTn>
                              </p:par>
                            </p:childTnLst>
                          </p:cTn>
                        </p:par>
                        <p:par>
                          <p:cTn id="45" fill="hold">
                            <p:stCondLst>
                              <p:cond delay="500"/>
                            </p:stCondLst>
                            <p:childTnLst>
                              <p:par>
                                <p:cTn id="46" presetID="22" presetClass="entr" presetSubtype="4"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down)">
                                      <p:cBhvr>
                                        <p:cTn id="48" dur="500"/>
                                        <p:tgtEl>
                                          <p:spTgt spid="15"/>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5" grpId="0" animBg="1"/>
      <p:bldP spid="17" grpId="0" animBg="1"/>
      <p:bldP spid="18" grpId="0" animBg="1"/>
      <p:bldP spid="20" grpId="0" animBg="1"/>
      <p:bldP spid="21" grpId="0" animBg="1"/>
      <p:bldP spid="22" grpId="0" animBg="1"/>
      <p:bldP spid="23" grpId="0" animBg="1"/>
      <p:bldP spid="24" grpId="0" animBg="1"/>
      <p:bldP spid="24" grpId="1" animBg="1"/>
      <p:bldP spid="25" grpId="0"/>
      <p:bldP spid="25"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Most used features of .NET</a:t>
            </a:r>
            <a:endParaRPr lang="pt-BR" dirty="0"/>
          </a:p>
        </p:txBody>
      </p:sp>
      <p:sp>
        <p:nvSpPr>
          <p:cNvPr id="3" name="Content Placeholder 2"/>
          <p:cNvSpPr>
            <a:spLocks noGrp="1"/>
          </p:cNvSpPr>
          <p:nvPr>
            <p:ph idx="1"/>
          </p:nvPr>
        </p:nvSpPr>
        <p:spPr/>
        <p:txBody>
          <a:bodyPr/>
          <a:lstStyle/>
          <a:p>
            <a:r>
              <a:rPr lang="en-US" dirty="0" smtClean="0"/>
              <a:t>Basic types</a:t>
            </a:r>
          </a:p>
          <a:p>
            <a:pPr lvl="1"/>
            <a:r>
              <a:rPr lang="en-US" dirty="0" smtClean="0"/>
              <a:t>Allow easy manipulation of basic data (integers, doubles, strings, arrays)</a:t>
            </a:r>
          </a:p>
          <a:p>
            <a:endParaRPr lang="en-US" dirty="0"/>
          </a:p>
          <a:p>
            <a:r>
              <a:rPr lang="en-US" dirty="0" err="1" smtClean="0"/>
              <a:t>WinForms</a:t>
            </a:r>
            <a:endParaRPr lang="en-US" dirty="0" smtClean="0"/>
          </a:p>
          <a:p>
            <a:pPr lvl="1"/>
            <a:r>
              <a:rPr lang="en-US" dirty="0" smtClean="0"/>
              <a:t>Easy to create forms (dialogs)</a:t>
            </a:r>
          </a:p>
          <a:p>
            <a:pPr lvl="2"/>
            <a:r>
              <a:rPr lang="en-US" dirty="0" smtClean="0"/>
              <a:t>Create by </a:t>
            </a:r>
            <a:r>
              <a:rPr lang="en-US" dirty="0" err="1" smtClean="0"/>
              <a:t>drag’n’drop</a:t>
            </a:r>
            <a:endParaRPr lang="en-US" dirty="0" smtClean="0"/>
          </a:p>
          <a:p>
            <a:pPr lvl="2"/>
            <a:r>
              <a:rPr lang="en-US" dirty="0" smtClean="0"/>
              <a:t>Lots of ready-to-use controls</a:t>
            </a:r>
          </a:p>
          <a:p>
            <a:endParaRPr lang="en-US" dirty="0" smtClean="0"/>
          </a:p>
          <a:p>
            <a:r>
              <a:rPr lang="en-US" dirty="0" smtClean="0"/>
              <a:t>Lots of 3</a:t>
            </a:r>
            <a:r>
              <a:rPr lang="en-US" baseline="30000" dirty="0" smtClean="0"/>
              <a:t>rd</a:t>
            </a:r>
            <a:r>
              <a:rPr lang="en-US" dirty="0" smtClean="0"/>
              <a:t> party developers create and expose features to .NET</a:t>
            </a:r>
          </a:p>
        </p:txBody>
      </p:sp>
    </p:spTree>
    <p:extLst>
      <p:ext uri="{BB962C8B-B14F-4D97-AF65-F5344CB8AC3E}">
        <p14:creationId xmlns:p14="http://schemas.microsoft.com/office/powerpoint/2010/main" xmlns="" val="29925112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5 - Dictionary</a:t>
            </a:r>
            <a:endParaRPr lang="pt-BR" dirty="0"/>
          </a:p>
        </p:txBody>
      </p:sp>
      <p:pic>
        <p:nvPicPr>
          <p:cNvPr id="4" name="Picture 4" descr="MCj02314460000[1]"/>
          <p:cNvPicPr>
            <a:picLocks noGrp="1" noChangeAspect="1" noChangeArrowheads="1"/>
          </p:cNvPicPr>
          <p:nvPr>
            <p:ph idx="1"/>
          </p:nvPr>
        </p:nvPicPr>
        <p:blipFill>
          <a:blip r:embed="rId2" cstate="print"/>
          <a:srcRect/>
          <a:stretch>
            <a:fillRect/>
          </a:stretch>
        </p:blipFill>
        <p:spPr bwMode="auto">
          <a:xfrm>
            <a:off x="3913287" y="3099950"/>
            <a:ext cx="4392488" cy="4108913"/>
          </a:xfrm>
          <a:prstGeom prst="rect">
            <a:avLst/>
          </a:prstGeom>
          <a:noFill/>
          <a:ln w="9525">
            <a:noFill/>
            <a:miter lim="800000"/>
            <a:headEnd/>
            <a:tailEnd/>
          </a:ln>
        </p:spPr>
      </p:pic>
    </p:spTree>
    <p:extLst>
      <p:ext uri="{BB962C8B-B14F-4D97-AF65-F5344CB8AC3E}">
        <p14:creationId xmlns:p14="http://schemas.microsoft.com/office/powerpoint/2010/main" xmlns="" val="34713509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Runtime Type Identification</a:t>
            </a:r>
            <a:endParaRPr lang="pt-BR" dirty="0"/>
          </a:p>
        </p:txBody>
      </p:sp>
      <p:sp>
        <p:nvSpPr>
          <p:cNvPr id="3" name="Content Placeholder 2"/>
          <p:cNvSpPr>
            <a:spLocks noGrp="1"/>
          </p:cNvSpPr>
          <p:nvPr>
            <p:ph idx="1"/>
          </p:nvPr>
        </p:nvSpPr>
        <p:spPr/>
        <p:txBody>
          <a:bodyPr/>
          <a:lstStyle/>
          <a:p>
            <a:r>
              <a:rPr lang="en-US" dirty="0"/>
              <a:t>Why we need to know the type of an Entity?</a:t>
            </a:r>
            <a:endParaRPr lang="en-US" dirty="0" smtClean="0"/>
          </a:p>
          <a:p>
            <a:endParaRPr lang="en-US" dirty="0" smtClean="0"/>
          </a:p>
          <a:p>
            <a:r>
              <a:rPr lang="en-US" dirty="0" smtClean="0"/>
              <a:t>Some </a:t>
            </a:r>
            <a:r>
              <a:rPr lang="en-US" dirty="0"/>
              <a:t>collections can contain different types</a:t>
            </a:r>
          </a:p>
          <a:p>
            <a:endParaRPr lang="en-US" dirty="0"/>
          </a:p>
          <a:p>
            <a:r>
              <a:rPr lang="en-US" dirty="0"/>
              <a:t>Get the type of each item, then decide what to do</a:t>
            </a:r>
          </a:p>
          <a:p>
            <a:endParaRPr lang="en-US" dirty="0"/>
          </a:p>
          <a:p>
            <a:r>
              <a:rPr lang="en-US" dirty="0"/>
              <a:t>This is very common and useful for Autodesk add-in development</a:t>
            </a:r>
          </a:p>
        </p:txBody>
      </p:sp>
    </p:spTree>
    <p:extLst>
      <p:ext uri="{BB962C8B-B14F-4D97-AF65-F5344CB8AC3E}">
        <p14:creationId xmlns:p14="http://schemas.microsoft.com/office/powerpoint/2010/main" xmlns="" val="25817736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Type of a Variable</a:t>
            </a:r>
            <a:endParaRPr lang="pt-BR" dirty="0"/>
          </a:p>
        </p:txBody>
      </p:sp>
      <p:sp>
        <p:nvSpPr>
          <p:cNvPr id="3" name="Content Placeholder 2"/>
          <p:cNvSpPr>
            <a:spLocks noGrp="1"/>
          </p:cNvSpPr>
          <p:nvPr>
            <p:ph idx="1"/>
          </p:nvPr>
        </p:nvSpPr>
        <p:spPr/>
        <p:txBody>
          <a:bodyPr/>
          <a:lstStyle/>
          <a:p>
            <a:r>
              <a:rPr lang="en-US" dirty="0" smtClean="0"/>
              <a:t>Every variable have a </a:t>
            </a:r>
            <a:r>
              <a:rPr lang="en-US" dirty="0" err="1" smtClean="0"/>
              <a:t>GetType</a:t>
            </a:r>
            <a:r>
              <a:rPr lang="en-US" dirty="0" smtClean="0"/>
              <a:t> method</a:t>
            </a:r>
            <a:br>
              <a:rPr lang="en-US" dirty="0" smtClean="0"/>
            </a:br>
            <a:r>
              <a:rPr lang="en-US" dirty="0" smtClean="0"/>
              <a:t/>
            </a:r>
            <a:br>
              <a:rPr lang="en-US" dirty="0" smtClean="0"/>
            </a:br>
            <a:r>
              <a:rPr lang="en-US" sz="2800" dirty="0">
                <a:solidFill>
                  <a:srgbClr val="0070C0"/>
                </a:solidFill>
                <a:latin typeface="Courier New" pitchFamily="49" charset="0"/>
                <a:cs typeface="Courier New" pitchFamily="49" charset="0"/>
              </a:rPr>
              <a:t>Dim</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myString</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As</a:t>
            </a:r>
            <a:r>
              <a:rPr lang="en-US" sz="2800" dirty="0">
                <a:latin typeface="Courier New" pitchFamily="49" charset="0"/>
                <a:cs typeface="Courier New" pitchFamily="49" charset="0"/>
              </a:rPr>
              <a:t> String</a:t>
            </a:r>
            <a:br>
              <a:rPr lang="en-US" sz="2800" dirty="0">
                <a:latin typeface="Courier New" pitchFamily="49" charset="0"/>
                <a:cs typeface="Courier New" pitchFamily="49" charset="0"/>
              </a:rPr>
            </a:br>
            <a:r>
              <a:rPr lang="en-US" sz="2800" dirty="0" err="1">
                <a:latin typeface="Courier New" pitchFamily="49" charset="0"/>
                <a:cs typeface="Courier New" pitchFamily="49" charset="0"/>
              </a:rPr>
              <a:t>myString</a:t>
            </a:r>
            <a:r>
              <a:rPr lang="en-US" sz="2800" dirty="0">
                <a:latin typeface="Courier New" pitchFamily="49" charset="0"/>
                <a:cs typeface="Courier New" pitchFamily="49" charset="0"/>
              </a:rPr>
              <a:t> = "something text here"</a:t>
            </a:r>
            <a:br>
              <a:rPr lang="en-US" sz="2800" dirty="0">
                <a:latin typeface="Courier New" pitchFamily="49" charset="0"/>
                <a:cs typeface="Courier New" pitchFamily="49" charset="0"/>
              </a:rPr>
            </a:b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a:solidFill>
                  <a:srgbClr val="0070C0"/>
                </a:solidFill>
                <a:latin typeface="Courier New" pitchFamily="49" charset="0"/>
                <a:cs typeface="Courier New" pitchFamily="49" charset="0"/>
              </a:rPr>
              <a:t>Dim</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variableType</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As</a:t>
            </a:r>
            <a:r>
              <a:rPr lang="en-US" sz="2800" dirty="0">
                <a:latin typeface="Courier New" pitchFamily="49" charset="0"/>
                <a:cs typeface="Courier New" pitchFamily="49" charset="0"/>
              </a:rPr>
              <a:t> Type</a:t>
            </a:r>
            <a:br>
              <a:rPr lang="en-US" sz="2800" dirty="0">
                <a:latin typeface="Courier New" pitchFamily="49" charset="0"/>
                <a:cs typeface="Courier New" pitchFamily="49" charset="0"/>
              </a:rPr>
            </a:br>
            <a:r>
              <a:rPr lang="en-US" sz="2800" dirty="0" err="1">
                <a:latin typeface="Courier New" pitchFamily="49" charset="0"/>
                <a:cs typeface="Courier New" pitchFamily="49" charset="0"/>
              </a:rPr>
              <a:t>variableType</a:t>
            </a:r>
            <a:r>
              <a:rPr lang="en-US" sz="2800" dirty="0">
                <a:latin typeface="Courier New" pitchFamily="49" charset="0"/>
                <a:cs typeface="Courier New" pitchFamily="49" charset="0"/>
              </a:rPr>
              <a:t> = </a:t>
            </a:r>
            <a:r>
              <a:rPr lang="en-US" sz="2800" dirty="0" err="1">
                <a:latin typeface="Courier New" pitchFamily="49" charset="0"/>
                <a:cs typeface="Courier New" pitchFamily="49" charset="0"/>
              </a:rPr>
              <a:t>myString.GetType</a:t>
            </a:r>
            <a:r>
              <a:rPr lang="en-US" sz="2800" dirty="0">
                <a:latin typeface="Courier New" pitchFamily="49" charset="0"/>
                <a:cs typeface="Courier New" pitchFamily="49" charset="0"/>
              </a:rPr>
              <a:t>()</a:t>
            </a:r>
            <a:br>
              <a:rPr lang="en-US" sz="2800" dirty="0">
                <a:latin typeface="Courier New" pitchFamily="49" charset="0"/>
                <a:cs typeface="Courier New" pitchFamily="49" charset="0"/>
              </a:rPr>
            </a:b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err="1">
                <a:latin typeface="Courier New" pitchFamily="49" charset="0"/>
                <a:cs typeface="Courier New" pitchFamily="49" charset="0"/>
              </a:rPr>
              <a:t>MessageBox.Show</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variableType.ToString</a:t>
            </a:r>
            <a:r>
              <a:rPr lang="en-US" sz="2800" dirty="0">
                <a:latin typeface="Courier New" pitchFamily="49" charset="0"/>
                <a:cs typeface="Courier New" pitchFamily="49" charset="0"/>
              </a:rPr>
              <a:t>())</a:t>
            </a:r>
            <a:endParaRPr lang="pt-BR" dirty="0">
              <a:latin typeface="Courier New" pitchFamily="49" charset="0"/>
              <a:cs typeface="Courier New" pitchFamily="49" charset="0"/>
            </a:endParaRPr>
          </a:p>
        </p:txBody>
      </p:sp>
      <p:pic>
        <p:nvPicPr>
          <p:cNvPr id="1026" name="Picture 2"/>
          <p:cNvPicPr>
            <a:picLocks noChangeAspect="1" noChangeArrowheads="1"/>
          </p:cNvPicPr>
          <p:nvPr/>
        </p:nvPicPr>
        <p:blipFill>
          <a:blip r:embed="rId2" cstate="print"/>
          <a:srcRect/>
          <a:stretch>
            <a:fillRect/>
          </a:stretch>
        </p:blipFill>
        <p:spPr bwMode="auto">
          <a:xfrm>
            <a:off x="3903345" y="6287699"/>
            <a:ext cx="2493804" cy="2493398"/>
          </a:xfrm>
          <a:prstGeom prst="rect">
            <a:avLst/>
          </a:prstGeom>
          <a:noFill/>
          <a:ln w="9525">
            <a:noFill/>
            <a:miter lim="800000"/>
            <a:headEnd/>
            <a:tailEnd/>
          </a:ln>
        </p:spPr>
      </p:pic>
    </p:spTree>
    <p:extLst>
      <p:ext uri="{BB962C8B-B14F-4D97-AF65-F5344CB8AC3E}">
        <p14:creationId xmlns:p14="http://schemas.microsoft.com/office/powerpoint/2010/main" xmlns="" val="3657000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linds(horizont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comparison</a:t>
            </a:r>
            <a:endParaRPr lang="pt-BR" dirty="0"/>
          </a:p>
        </p:txBody>
      </p:sp>
      <p:sp>
        <p:nvSpPr>
          <p:cNvPr id="3" name="Content Placeholder 2"/>
          <p:cNvSpPr>
            <a:spLocks noGrp="1"/>
          </p:cNvSpPr>
          <p:nvPr>
            <p:ph idx="1"/>
          </p:nvPr>
        </p:nvSpPr>
        <p:spPr>
          <a:xfrm>
            <a:off x="593724" y="2146491"/>
            <a:ext cx="12092146" cy="6699652"/>
          </a:xfrm>
        </p:spPr>
        <p:txBody>
          <a:bodyPr/>
          <a:lstStyle/>
          <a:p>
            <a:r>
              <a:rPr lang="en-US" dirty="0" smtClean="0"/>
              <a:t>Compare one variable type against another</a:t>
            </a:r>
          </a:p>
          <a:p>
            <a:endParaRPr lang="en-US" dirty="0" smtClean="0"/>
          </a:p>
          <a:p>
            <a:r>
              <a:rPr lang="en-US" dirty="0" smtClean="0"/>
              <a:t>Useful when we don’t know the type</a:t>
            </a:r>
          </a:p>
          <a:p>
            <a:pPr lvl="1"/>
            <a:r>
              <a:rPr lang="en-US" dirty="0" smtClean="0"/>
              <a:t>Very common with Autodesk APIs</a:t>
            </a:r>
          </a:p>
          <a:p>
            <a:pPr>
              <a:buNone/>
            </a:pPr>
            <a:r>
              <a:rPr lang="en-US" dirty="0" smtClean="0"/>
              <a:t/>
            </a:r>
            <a:br>
              <a:rPr lang="en-US" dirty="0" smtClean="0"/>
            </a:br>
            <a:r>
              <a:rPr lang="en-US" sz="2800" dirty="0">
                <a:solidFill>
                  <a:srgbClr val="0070C0"/>
                </a:solidFill>
                <a:latin typeface="Courier New" pitchFamily="49" charset="0"/>
                <a:cs typeface="Courier New" pitchFamily="49" charset="0"/>
              </a:rPr>
              <a:t>If</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someVariable.GetType</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Is</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GetType</a:t>
            </a:r>
            <a:r>
              <a:rPr lang="en-US" sz="2800" dirty="0">
                <a:latin typeface="Courier New" pitchFamily="49" charset="0"/>
                <a:cs typeface="Courier New" pitchFamily="49" charset="0"/>
              </a:rPr>
              <a:t>(String)) </a:t>
            </a:r>
            <a:r>
              <a:rPr lang="en-US" sz="2800" dirty="0">
                <a:solidFill>
                  <a:srgbClr val="0070C0"/>
                </a:solidFill>
                <a:latin typeface="Courier New" pitchFamily="49" charset="0"/>
                <a:cs typeface="Courier New" pitchFamily="49" charset="0"/>
              </a:rPr>
              <a:t>Then</a:t>
            </a: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a:latin typeface="Courier New" pitchFamily="49" charset="0"/>
                <a:cs typeface="Courier New" pitchFamily="49" charset="0"/>
              </a:rPr>
              <a:t>    </a:t>
            </a:r>
            <a:r>
              <a:rPr lang="en-US" sz="2800" dirty="0">
                <a:solidFill>
                  <a:srgbClr val="00B050"/>
                </a:solidFill>
                <a:latin typeface="Courier New" pitchFamily="49" charset="0"/>
                <a:cs typeface="Courier New" pitchFamily="49" charset="0"/>
              </a:rPr>
              <a:t>'now we know is a String!</a:t>
            </a: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a:solidFill>
                  <a:srgbClr val="0070C0"/>
                </a:solidFill>
                <a:latin typeface="Courier New" pitchFamily="49" charset="0"/>
                <a:cs typeface="Courier New" pitchFamily="49" charset="0"/>
              </a:rPr>
              <a:t>End</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If</a:t>
            </a:r>
            <a:endParaRPr lang="pt-BR" dirty="0">
              <a:solidFill>
                <a:srgbClr val="0070C0"/>
              </a:solidFill>
              <a:latin typeface="Courier New" pitchFamily="49" charset="0"/>
              <a:cs typeface="Courier New" pitchFamily="49" charset="0"/>
            </a:endParaRPr>
          </a:p>
        </p:txBody>
      </p:sp>
    </p:spTree>
    <p:extLst>
      <p:ext uri="{BB962C8B-B14F-4D97-AF65-F5344CB8AC3E}">
        <p14:creationId xmlns:p14="http://schemas.microsoft.com/office/powerpoint/2010/main" xmlns="" val="14429616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Convert between types</a:t>
            </a:r>
            <a:endParaRPr lang="pt-BR" dirty="0"/>
          </a:p>
        </p:txBody>
      </p:sp>
      <p:sp>
        <p:nvSpPr>
          <p:cNvPr id="3" name="Content Placeholder 2"/>
          <p:cNvSpPr>
            <a:spLocks noGrp="1"/>
          </p:cNvSpPr>
          <p:nvPr>
            <p:ph idx="1"/>
          </p:nvPr>
        </p:nvSpPr>
        <p:spPr/>
        <p:txBody>
          <a:bodyPr/>
          <a:lstStyle/>
          <a:p>
            <a:r>
              <a:rPr lang="en-US" dirty="0" smtClean="0"/>
              <a:t>First and very important:</a:t>
            </a:r>
            <a:br>
              <a:rPr lang="en-US" dirty="0" smtClean="0"/>
            </a:br>
            <a:r>
              <a:rPr lang="en-US" b="1" dirty="0" smtClean="0"/>
              <a:t>We cannot convert from any type to any type</a:t>
            </a:r>
          </a:p>
          <a:p>
            <a:endParaRPr lang="en-US" dirty="0" smtClean="0"/>
          </a:p>
          <a:p>
            <a:pPr lvl="1"/>
            <a:r>
              <a:rPr lang="en-US" dirty="0" smtClean="0"/>
              <a:t>For .NET types, there are method for it</a:t>
            </a:r>
          </a:p>
          <a:p>
            <a:endParaRPr lang="en-US" dirty="0" smtClean="0"/>
          </a:p>
          <a:p>
            <a:pPr lvl="1"/>
            <a:r>
              <a:rPr lang="en-US" dirty="0" smtClean="0"/>
              <a:t>For </a:t>
            </a:r>
            <a:r>
              <a:rPr lang="en-US" dirty="0" err="1" smtClean="0"/>
              <a:t>AutpCAD</a:t>
            </a:r>
            <a:r>
              <a:rPr lang="en-US" dirty="0" smtClean="0"/>
              <a:t> API, you need to consult the Class Map</a:t>
            </a:r>
          </a:p>
          <a:p>
            <a:endParaRPr lang="en-US" dirty="0" smtClean="0"/>
          </a:p>
          <a:p>
            <a:r>
              <a:rPr lang="en-US" dirty="0" smtClean="0"/>
              <a:t>Technical name: </a:t>
            </a:r>
            <a:r>
              <a:rPr lang="en-US" b="1" dirty="0" smtClean="0"/>
              <a:t>cast</a:t>
            </a:r>
          </a:p>
          <a:p>
            <a:endParaRPr lang="en-US" dirty="0" smtClean="0"/>
          </a:p>
          <a:p>
            <a:endParaRPr lang="pt-BR" dirty="0"/>
          </a:p>
        </p:txBody>
      </p:sp>
    </p:spTree>
    <p:extLst>
      <p:ext uri="{BB962C8B-B14F-4D97-AF65-F5344CB8AC3E}">
        <p14:creationId xmlns:p14="http://schemas.microsoft.com/office/powerpoint/2010/main" xmlns="" val="1264436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conversion: The easy way</a:t>
            </a:r>
            <a:endParaRPr lang="pt-BR" dirty="0"/>
          </a:p>
        </p:txBody>
      </p:sp>
      <p:sp>
        <p:nvSpPr>
          <p:cNvPr id="3" name="Content Placeholder 2"/>
          <p:cNvSpPr>
            <a:spLocks noGrp="1"/>
          </p:cNvSpPr>
          <p:nvPr>
            <p:ph idx="1"/>
          </p:nvPr>
        </p:nvSpPr>
        <p:spPr>
          <a:xfrm>
            <a:off x="650558" y="2276581"/>
            <a:ext cx="11710035" cy="6938151"/>
          </a:xfrm>
        </p:spPr>
        <p:txBody>
          <a:bodyPr/>
          <a:lstStyle/>
          <a:p>
            <a:r>
              <a:rPr lang="en-US" dirty="0" smtClean="0"/>
              <a:t>You know is possible, but you are not sure</a:t>
            </a:r>
          </a:p>
          <a:p>
            <a:endParaRPr lang="en-US" dirty="0" smtClean="0"/>
          </a:p>
          <a:p>
            <a:r>
              <a:rPr lang="en-US" dirty="0" smtClean="0"/>
              <a:t>Common used:</a:t>
            </a:r>
          </a:p>
          <a:p>
            <a:pPr lvl="1"/>
            <a:r>
              <a:rPr lang="en-US" dirty="0" err="1" smtClean="0"/>
              <a:t>CInt</a:t>
            </a:r>
            <a:r>
              <a:rPr lang="en-US" dirty="0" smtClean="0"/>
              <a:t>(variable): convert to Integer</a:t>
            </a:r>
          </a:p>
          <a:p>
            <a:pPr lvl="1"/>
            <a:r>
              <a:rPr lang="en-US" dirty="0" err="1" smtClean="0"/>
              <a:t>CStr</a:t>
            </a:r>
            <a:r>
              <a:rPr lang="en-US" dirty="0" smtClean="0"/>
              <a:t> for string, </a:t>
            </a:r>
            <a:r>
              <a:rPr lang="en-US" dirty="0" err="1" smtClean="0"/>
              <a:t>CDbl</a:t>
            </a:r>
            <a:r>
              <a:rPr lang="en-US" dirty="0" smtClean="0"/>
              <a:t> for double</a:t>
            </a:r>
          </a:p>
          <a:p>
            <a:endParaRPr lang="en-US" dirty="0" smtClean="0"/>
          </a:p>
          <a:p>
            <a:r>
              <a:rPr lang="en-US" dirty="0" smtClean="0"/>
              <a:t>The </a:t>
            </a:r>
            <a:r>
              <a:rPr lang="en-US" i="1" dirty="0" smtClean="0"/>
              <a:t>variable</a:t>
            </a:r>
            <a:r>
              <a:rPr lang="en-US" dirty="0" smtClean="0"/>
              <a:t> parameter can be almost anything that make sense (string or numeric)</a:t>
            </a:r>
          </a:p>
        </p:txBody>
      </p:sp>
    </p:spTree>
    <p:extLst>
      <p:ext uri="{BB962C8B-B14F-4D97-AF65-F5344CB8AC3E}">
        <p14:creationId xmlns:p14="http://schemas.microsoft.com/office/powerpoint/2010/main" xmlns="" val="284377805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conversion: The faster way</a:t>
            </a:r>
            <a:endParaRPr lang="pt-BR" dirty="0"/>
          </a:p>
        </p:txBody>
      </p:sp>
      <p:sp>
        <p:nvSpPr>
          <p:cNvPr id="3" name="Content Placeholder 2"/>
          <p:cNvSpPr>
            <a:spLocks noGrp="1"/>
          </p:cNvSpPr>
          <p:nvPr>
            <p:ph idx="1"/>
          </p:nvPr>
        </p:nvSpPr>
        <p:spPr/>
        <p:txBody>
          <a:bodyPr/>
          <a:lstStyle/>
          <a:p>
            <a:r>
              <a:rPr lang="en-US" dirty="0" smtClean="0"/>
              <a:t>You are sure is possible</a:t>
            </a:r>
          </a:p>
          <a:p>
            <a:endParaRPr lang="en-US" dirty="0" smtClean="0"/>
          </a:p>
          <a:p>
            <a:r>
              <a:rPr lang="en-US" dirty="0" smtClean="0"/>
              <a:t>Faster than </a:t>
            </a:r>
            <a:r>
              <a:rPr lang="en-US" dirty="0" err="1" smtClean="0"/>
              <a:t>CInt</a:t>
            </a:r>
            <a:r>
              <a:rPr lang="en-US" dirty="0" smtClean="0"/>
              <a:t>, </a:t>
            </a:r>
            <a:r>
              <a:rPr lang="en-US" dirty="0" err="1" smtClean="0"/>
              <a:t>CStr</a:t>
            </a:r>
            <a:r>
              <a:rPr lang="en-US" dirty="0" smtClean="0"/>
              <a:t>, etc</a:t>
            </a:r>
          </a:p>
          <a:p>
            <a:endParaRPr lang="en-US" dirty="0" smtClean="0"/>
          </a:p>
          <a:p>
            <a:r>
              <a:rPr lang="en-US" dirty="0" err="1" smtClean="0"/>
              <a:t>CType</a:t>
            </a:r>
            <a:r>
              <a:rPr lang="en-US" dirty="0" smtClean="0"/>
              <a:t>(variable, type)</a:t>
            </a:r>
          </a:p>
          <a:p>
            <a:endParaRPr lang="en-US" dirty="0" smtClean="0"/>
          </a:p>
          <a:p>
            <a:r>
              <a:rPr lang="en-US" dirty="0" smtClean="0"/>
              <a:t>Throw exception when it is not possible</a:t>
            </a:r>
          </a:p>
        </p:txBody>
      </p:sp>
    </p:spTree>
    <p:extLst>
      <p:ext uri="{BB962C8B-B14F-4D97-AF65-F5344CB8AC3E}">
        <p14:creationId xmlns:p14="http://schemas.microsoft.com/office/powerpoint/2010/main" xmlns="" val="5332506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try before convert</a:t>
            </a:r>
            <a:endParaRPr lang="pt-BR" dirty="0"/>
          </a:p>
        </p:txBody>
      </p:sp>
      <p:sp>
        <p:nvSpPr>
          <p:cNvPr id="3" name="Content Placeholder 2"/>
          <p:cNvSpPr>
            <a:spLocks noGrp="1"/>
          </p:cNvSpPr>
          <p:nvPr>
            <p:ph idx="1"/>
          </p:nvPr>
        </p:nvSpPr>
        <p:spPr/>
        <p:txBody>
          <a:bodyPr/>
          <a:lstStyle/>
          <a:p>
            <a:r>
              <a:rPr lang="en-US" dirty="0" smtClean="0"/>
              <a:t>Good when you do not know if is possible</a:t>
            </a:r>
          </a:p>
          <a:p>
            <a:pPr lvl="1"/>
            <a:r>
              <a:rPr lang="en-US" dirty="0" smtClean="0"/>
              <a:t>If failed, just return Nothing (no exception)</a:t>
            </a:r>
          </a:p>
          <a:p>
            <a:endParaRPr lang="en-US" dirty="0" smtClean="0"/>
          </a:p>
          <a:p>
            <a:r>
              <a:rPr lang="en-US" dirty="0" err="1" smtClean="0"/>
              <a:t>TryCast</a:t>
            </a:r>
            <a:r>
              <a:rPr lang="en-US" dirty="0" smtClean="0"/>
              <a:t>(variable, type)</a:t>
            </a:r>
            <a:br>
              <a:rPr lang="en-US" dirty="0" smtClean="0"/>
            </a:br>
            <a:r>
              <a:rPr lang="en-US" dirty="0" smtClean="0"/>
              <a:t/>
            </a:r>
            <a:br>
              <a:rPr lang="en-US" dirty="0" smtClean="0"/>
            </a:br>
            <a:r>
              <a:rPr lang="en-US" sz="2800" dirty="0">
                <a:solidFill>
                  <a:srgbClr val="0070C0"/>
                </a:solidFill>
                <a:latin typeface="Courier New" pitchFamily="49" charset="0"/>
                <a:cs typeface="Courier New" pitchFamily="49" charset="0"/>
              </a:rPr>
              <a:t>Dim</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myString</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As</a:t>
            </a:r>
            <a:r>
              <a:rPr lang="en-US" sz="2800" dirty="0">
                <a:latin typeface="Courier New" pitchFamily="49" charset="0"/>
                <a:cs typeface="Courier New" pitchFamily="49" charset="0"/>
              </a:rPr>
              <a:t> String</a:t>
            </a:r>
            <a:br>
              <a:rPr lang="en-US" sz="2800" dirty="0">
                <a:latin typeface="Courier New" pitchFamily="49" charset="0"/>
                <a:cs typeface="Courier New" pitchFamily="49" charset="0"/>
              </a:rPr>
            </a:br>
            <a:r>
              <a:rPr lang="en-US" sz="2800" dirty="0" err="1">
                <a:latin typeface="Courier New" pitchFamily="49" charset="0"/>
                <a:cs typeface="Courier New" pitchFamily="49" charset="0"/>
              </a:rPr>
              <a:t>myString</a:t>
            </a:r>
            <a:r>
              <a:rPr lang="en-US" sz="2800" dirty="0">
                <a:latin typeface="Courier New" pitchFamily="49" charset="0"/>
                <a:cs typeface="Courier New" pitchFamily="49" charset="0"/>
              </a:rPr>
              <a:t> = </a:t>
            </a:r>
            <a:r>
              <a:rPr lang="en-US" sz="2800" dirty="0" err="1">
                <a:solidFill>
                  <a:srgbClr val="0070C0"/>
                </a:solidFill>
                <a:latin typeface="Courier New" pitchFamily="49" charset="0"/>
                <a:cs typeface="Courier New" pitchFamily="49" charset="0"/>
              </a:rPr>
              <a:t>TryCast</a:t>
            </a:r>
            <a:r>
              <a:rPr lang="en-US" sz="2800" dirty="0">
                <a:latin typeface="Courier New" pitchFamily="49" charset="0"/>
                <a:cs typeface="Courier New" pitchFamily="49" charset="0"/>
              </a:rPr>
              <a:t>(</a:t>
            </a:r>
            <a:r>
              <a:rPr lang="en-US" sz="2800" dirty="0" err="1">
                <a:latin typeface="Courier New" pitchFamily="49" charset="0"/>
                <a:cs typeface="Courier New" pitchFamily="49" charset="0"/>
              </a:rPr>
              <a:t>someVariable</a:t>
            </a:r>
            <a:r>
              <a:rPr lang="en-US" sz="2800" dirty="0">
                <a:latin typeface="Courier New" pitchFamily="49" charset="0"/>
                <a:cs typeface="Courier New" pitchFamily="49" charset="0"/>
              </a:rPr>
              <a:t>, String)</a:t>
            </a:r>
            <a:br>
              <a:rPr lang="en-US" sz="2800" dirty="0">
                <a:latin typeface="Courier New" pitchFamily="49" charset="0"/>
                <a:cs typeface="Courier New" pitchFamily="49" charset="0"/>
              </a:rPr>
            </a:br>
            <a:r>
              <a:rPr lang="en-US" sz="2800" dirty="0">
                <a:solidFill>
                  <a:srgbClr val="0070C0"/>
                </a:solidFill>
                <a:latin typeface="Courier New" pitchFamily="49" charset="0"/>
                <a:cs typeface="Courier New" pitchFamily="49" charset="0"/>
              </a:rPr>
              <a:t>If</a:t>
            </a:r>
            <a:r>
              <a:rPr lang="en-US" sz="2800" dirty="0">
                <a:latin typeface="Courier New" pitchFamily="49" charset="0"/>
                <a:cs typeface="Courier New" pitchFamily="49" charset="0"/>
              </a:rPr>
              <a:t> (</a:t>
            </a:r>
            <a:r>
              <a:rPr lang="en-US" sz="2800" dirty="0" err="1">
                <a:latin typeface="Courier New" pitchFamily="49" charset="0"/>
                <a:cs typeface="Courier New" pitchFamily="49" charset="0"/>
              </a:rPr>
              <a:t>myString</a:t>
            </a:r>
            <a:r>
              <a:rPr lang="en-US" sz="2800" dirty="0">
                <a:latin typeface="Courier New" pitchFamily="49" charset="0"/>
                <a:cs typeface="Courier New" pitchFamily="49" charset="0"/>
              </a:rPr>
              <a:t> </a:t>
            </a:r>
            <a:r>
              <a:rPr lang="en-US" sz="2800" dirty="0" err="1">
                <a:solidFill>
                  <a:srgbClr val="0070C0"/>
                </a:solidFill>
                <a:latin typeface="Courier New" pitchFamily="49" charset="0"/>
                <a:cs typeface="Courier New" pitchFamily="49" charset="0"/>
              </a:rPr>
              <a:t>IsNot</a:t>
            </a:r>
            <a:r>
              <a:rPr lang="en-US" sz="2800" dirty="0">
                <a:latin typeface="Courier New" pitchFamily="49" charset="0"/>
                <a:cs typeface="Courier New" pitchFamily="49" charset="0"/>
              </a:rPr>
              <a:t> Nothing) </a:t>
            </a:r>
            <a:r>
              <a:rPr lang="en-US" sz="2800" dirty="0">
                <a:solidFill>
                  <a:srgbClr val="0070C0"/>
                </a:solidFill>
                <a:latin typeface="Courier New" pitchFamily="49" charset="0"/>
                <a:cs typeface="Courier New" pitchFamily="49" charset="0"/>
              </a:rPr>
              <a:t>Then</a:t>
            </a: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a:latin typeface="Courier New" pitchFamily="49" charset="0"/>
                <a:cs typeface="Courier New" pitchFamily="49" charset="0"/>
              </a:rPr>
              <a:t>    </a:t>
            </a:r>
            <a:r>
              <a:rPr lang="en-US" sz="2800" dirty="0">
                <a:solidFill>
                  <a:srgbClr val="00B050"/>
                </a:solidFill>
                <a:latin typeface="Courier New" pitchFamily="49" charset="0"/>
                <a:cs typeface="Courier New" pitchFamily="49" charset="0"/>
              </a:rPr>
              <a:t>'ok, the conversion went fine</a:t>
            </a:r>
            <a:r>
              <a:rPr lang="en-US" sz="2800" dirty="0">
                <a:latin typeface="Courier New" pitchFamily="49" charset="0"/>
                <a:cs typeface="Courier New" pitchFamily="49" charset="0"/>
              </a:rPr>
              <a:t/>
            </a:r>
            <a:br>
              <a:rPr lang="en-US" sz="2800" dirty="0">
                <a:latin typeface="Courier New" pitchFamily="49" charset="0"/>
                <a:cs typeface="Courier New" pitchFamily="49" charset="0"/>
              </a:rPr>
            </a:br>
            <a:r>
              <a:rPr lang="en-US" sz="2800" dirty="0">
                <a:solidFill>
                  <a:srgbClr val="0070C0"/>
                </a:solidFill>
                <a:latin typeface="Courier New" pitchFamily="49" charset="0"/>
                <a:cs typeface="Courier New" pitchFamily="49" charset="0"/>
              </a:rPr>
              <a:t>End</a:t>
            </a:r>
            <a:r>
              <a:rPr lang="en-US" sz="2800" dirty="0">
                <a:latin typeface="Courier New" pitchFamily="49" charset="0"/>
                <a:cs typeface="Courier New" pitchFamily="49" charset="0"/>
              </a:rPr>
              <a:t> </a:t>
            </a:r>
            <a:r>
              <a:rPr lang="en-US" sz="2800" dirty="0">
                <a:solidFill>
                  <a:srgbClr val="0070C0"/>
                </a:solidFill>
                <a:latin typeface="Courier New" pitchFamily="49" charset="0"/>
                <a:cs typeface="Courier New" pitchFamily="49" charset="0"/>
              </a:rPr>
              <a:t>If </a:t>
            </a:r>
            <a:endParaRPr lang="pt-BR" dirty="0">
              <a:solidFill>
                <a:srgbClr val="0070C0"/>
              </a:solidFill>
              <a:latin typeface="Courier New" pitchFamily="49" charset="0"/>
              <a:cs typeface="Courier New" pitchFamily="49" charset="0"/>
            </a:endParaRPr>
          </a:p>
        </p:txBody>
      </p:sp>
    </p:spTree>
    <p:extLst>
      <p:ext uri="{BB962C8B-B14F-4D97-AF65-F5344CB8AC3E}">
        <p14:creationId xmlns:p14="http://schemas.microsoft.com/office/powerpoint/2010/main" xmlns="" val="36031625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learning points</a:t>
            </a:r>
            <a:endParaRPr lang="pt-BR" dirty="0"/>
          </a:p>
        </p:txBody>
      </p:sp>
      <p:sp>
        <p:nvSpPr>
          <p:cNvPr id="3" name="Content Placeholder 2"/>
          <p:cNvSpPr>
            <a:spLocks noGrp="1"/>
          </p:cNvSpPr>
          <p:nvPr>
            <p:ph idx="1"/>
          </p:nvPr>
        </p:nvSpPr>
        <p:spPr/>
        <p:txBody>
          <a:bodyPr/>
          <a:lstStyle/>
          <a:p>
            <a:r>
              <a:rPr lang="en-US" dirty="0" smtClean="0"/>
              <a:t>The </a:t>
            </a:r>
            <a:r>
              <a:rPr lang="en-US" dirty="0" err="1" smtClean="0"/>
              <a:t>GetType</a:t>
            </a:r>
            <a:r>
              <a:rPr lang="en-US" dirty="0" smtClean="0"/>
              <a:t> return the type of any variable</a:t>
            </a:r>
          </a:p>
          <a:p>
            <a:endParaRPr lang="en-US" dirty="0" smtClean="0"/>
          </a:p>
          <a:p>
            <a:r>
              <a:rPr lang="en-US" dirty="0" smtClean="0"/>
              <a:t>Use </a:t>
            </a:r>
            <a:r>
              <a:rPr lang="en-US" sz="2800" dirty="0">
                <a:latin typeface="Courier New" pitchFamily="49" charset="0"/>
                <a:cs typeface="Courier New" pitchFamily="49" charset="0"/>
              </a:rPr>
              <a:t>Is</a:t>
            </a:r>
            <a:r>
              <a:rPr lang="en-US" dirty="0" smtClean="0"/>
              <a:t> or </a:t>
            </a:r>
            <a:r>
              <a:rPr lang="en-US" sz="2800" dirty="0" err="1">
                <a:latin typeface="Courier New" pitchFamily="49" charset="0"/>
                <a:cs typeface="Courier New" pitchFamily="49" charset="0"/>
              </a:rPr>
              <a:t>IsNot</a:t>
            </a:r>
            <a:r>
              <a:rPr lang="en-US" dirty="0" smtClean="0"/>
              <a:t> keyword to compare types</a:t>
            </a:r>
          </a:p>
          <a:p>
            <a:endParaRPr lang="en-US" dirty="0" smtClean="0"/>
          </a:p>
          <a:p>
            <a:r>
              <a:rPr lang="en-US" dirty="0" smtClean="0"/>
              <a:t>Direct conversions with </a:t>
            </a:r>
            <a:r>
              <a:rPr lang="en-US" sz="2800" dirty="0" err="1">
                <a:latin typeface="Courier New" pitchFamily="49" charset="0"/>
                <a:cs typeface="Courier New" pitchFamily="49" charset="0"/>
              </a:rPr>
              <a:t>CInt</a:t>
            </a:r>
            <a:r>
              <a:rPr lang="en-US" dirty="0" smtClean="0"/>
              <a:t>, </a:t>
            </a:r>
            <a:r>
              <a:rPr lang="en-US" sz="2800" dirty="0" err="1">
                <a:latin typeface="Courier New" pitchFamily="49" charset="0"/>
                <a:cs typeface="Courier New" pitchFamily="49" charset="0"/>
              </a:rPr>
              <a:t>CStr</a:t>
            </a:r>
            <a:r>
              <a:rPr lang="en-US" dirty="0" smtClean="0"/>
              <a:t>, etc, and with </a:t>
            </a:r>
            <a:r>
              <a:rPr lang="en-US" sz="2800" dirty="0" err="1">
                <a:latin typeface="Courier New" pitchFamily="49" charset="0"/>
                <a:cs typeface="Courier New" pitchFamily="49" charset="0"/>
              </a:rPr>
              <a:t>CType</a:t>
            </a:r>
            <a:endParaRPr lang="en-US" sz="2800" dirty="0">
              <a:latin typeface="Courier New" pitchFamily="49" charset="0"/>
              <a:cs typeface="Courier New" pitchFamily="49" charset="0"/>
            </a:endParaRPr>
          </a:p>
          <a:p>
            <a:endParaRPr lang="en-US" dirty="0" smtClean="0"/>
          </a:p>
          <a:p>
            <a:r>
              <a:rPr lang="en-US" sz="2800" dirty="0" err="1">
                <a:latin typeface="Courier New" pitchFamily="49" charset="0"/>
                <a:cs typeface="Courier New" pitchFamily="49" charset="0"/>
              </a:rPr>
              <a:t>TryCast</a:t>
            </a:r>
            <a:r>
              <a:rPr lang="en-US" dirty="0" smtClean="0"/>
              <a:t> if you are not sure, then check if is not </a:t>
            </a:r>
            <a:r>
              <a:rPr lang="en-US" sz="2800" dirty="0">
                <a:latin typeface="Courier New" pitchFamily="49" charset="0"/>
                <a:cs typeface="Courier New" pitchFamily="49" charset="0"/>
              </a:rPr>
              <a:t>Nothing</a:t>
            </a:r>
            <a:endParaRPr lang="en-US" dirty="0" smtClean="0">
              <a:latin typeface="Courier New" pitchFamily="49" charset="0"/>
              <a:cs typeface="Courier New" pitchFamily="49" charset="0"/>
            </a:endParaRPr>
          </a:p>
          <a:p>
            <a:endParaRPr lang="pt-BR" dirty="0"/>
          </a:p>
        </p:txBody>
      </p:sp>
    </p:spTree>
    <p:extLst>
      <p:ext uri="{BB962C8B-B14F-4D97-AF65-F5344CB8AC3E}">
        <p14:creationId xmlns:p14="http://schemas.microsoft.com/office/powerpoint/2010/main" xmlns="" val="3867841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24608733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5" end="5"/>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Autodesk products are exposed to .NET</a:t>
            </a:r>
            <a:endParaRPr lang="pt-BR" dirty="0"/>
          </a:p>
        </p:txBody>
      </p:sp>
      <p:sp>
        <p:nvSpPr>
          <p:cNvPr id="3" name="Content Placeholder 2"/>
          <p:cNvSpPr>
            <a:spLocks noGrp="1"/>
          </p:cNvSpPr>
          <p:nvPr>
            <p:ph idx="1"/>
          </p:nvPr>
        </p:nvSpPr>
        <p:spPr/>
        <p:txBody>
          <a:bodyPr/>
          <a:lstStyle/>
          <a:p>
            <a:r>
              <a:rPr lang="en-US" dirty="0" smtClean="0"/>
              <a:t>Not all products, but several</a:t>
            </a:r>
          </a:p>
          <a:p>
            <a:endParaRPr lang="en-US" dirty="0" smtClean="0"/>
          </a:p>
          <a:p>
            <a:r>
              <a:rPr lang="en-US" dirty="0" smtClean="0"/>
              <a:t>To use it, your add-in just have to reference the product API assembly (.</a:t>
            </a:r>
            <a:r>
              <a:rPr lang="en-US" dirty="0" err="1" smtClean="0"/>
              <a:t>dll</a:t>
            </a:r>
            <a:r>
              <a:rPr lang="en-US" dirty="0" smtClean="0"/>
              <a:t>)</a:t>
            </a:r>
          </a:p>
          <a:p>
            <a:pPr>
              <a:buNone/>
            </a:pPr>
            <a:endParaRPr lang="en-US" dirty="0" smtClean="0"/>
          </a:p>
          <a:p>
            <a:r>
              <a:rPr lang="en-US" dirty="0" smtClean="0"/>
              <a:t>Deeply integrated with Microsoft .NET</a:t>
            </a:r>
          </a:p>
          <a:p>
            <a:pPr lvl="1"/>
            <a:r>
              <a:rPr lang="en-US" dirty="0" smtClean="0"/>
              <a:t>You can use them together, mixed, merged, blended…</a:t>
            </a:r>
            <a:endParaRPr lang="pt-BR" dirty="0" smtClean="0"/>
          </a:p>
        </p:txBody>
      </p:sp>
    </p:spTree>
    <p:extLst>
      <p:ext uri="{BB962C8B-B14F-4D97-AF65-F5344CB8AC3E}">
        <p14:creationId xmlns:p14="http://schemas.microsoft.com/office/powerpoint/2010/main" xmlns="" val="28282729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Forms and UI Basics</a:t>
            </a:r>
            <a:endParaRPr lang="pt-BR" dirty="0"/>
          </a:p>
        </p:txBody>
      </p:sp>
      <p:sp>
        <p:nvSpPr>
          <p:cNvPr id="4" name="Content Placeholder 3"/>
          <p:cNvSpPr>
            <a:spLocks noGrp="1"/>
          </p:cNvSpPr>
          <p:nvPr>
            <p:ph idx="1"/>
          </p:nvPr>
        </p:nvSpPr>
        <p:spPr/>
        <p:txBody>
          <a:bodyPr/>
          <a:lstStyle/>
          <a:p>
            <a:r>
              <a:rPr lang="en-US" dirty="0" err="1" smtClean="0"/>
              <a:t>WinForm</a:t>
            </a:r>
            <a:r>
              <a:rPr lang="en-US" dirty="0" smtClean="0"/>
              <a:t> API basics</a:t>
            </a:r>
          </a:p>
          <a:p>
            <a:endParaRPr lang="en-US" dirty="0" smtClean="0"/>
          </a:p>
          <a:p>
            <a:r>
              <a:rPr lang="en-US" dirty="0" smtClean="0"/>
              <a:t>How create a form</a:t>
            </a:r>
          </a:p>
          <a:p>
            <a:endParaRPr lang="en-US" dirty="0" smtClean="0"/>
          </a:p>
          <a:p>
            <a:r>
              <a:rPr lang="en-US" dirty="0" smtClean="0"/>
              <a:t>Common used controls</a:t>
            </a:r>
          </a:p>
          <a:p>
            <a:endParaRPr lang="en-US" dirty="0" smtClean="0"/>
          </a:p>
          <a:p>
            <a:r>
              <a:rPr lang="en-US" dirty="0" smtClean="0"/>
              <a:t>Respond to user actions</a:t>
            </a:r>
          </a:p>
          <a:p>
            <a:endParaRPr lang="en-US" dirty="0" smtClean="0"/>
          </a:p>
          <a:p>
            <a:r>
              <a:rPr lang="en-US" dirty="0" smtClean="0"/>
              <a:t>Using the form</a:t>
            </a:r>
            <a:endParaRPr lang="pt-BR" dirty="0"/>
          </a:p>
        </p:txBody>
      </p:sp>
    </p:spTree>
    <p:extLst>
      <p:ext uri="{BB962C8B-B14F-4D97-AF65-F5344CB8AC3E}">
        <p14:creationId xmlns:p14="http://schemas.microsoft.com/office/powerpoint/2010/main" xmlns="" val="799165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Windows® OS is based on windows</a:t>
            </a:r>
            <a:endParaRPr lang="pt-BR" dirty="0"/>
          </a:p>
        </p:txBody>
      </p:sp>
      <p:sp>
        <p:nvSpPr>
          <p:cNvPr id="3" name="Content Placeholder 2"/>
          <p:cNvSpPr>
            <a:spLocks noGrp="1"/>
          </p:cNvSpPr>
          <p:nvPr>
            <p:ph idx="1"/>
          </p:nvPr>
        </p:nvSpPr>
        <p:spPr/>
        <p:txBody>
          <a:bodyPr/>
          <a:lstStyle/>
          <a:p>
            <a:r>
              <a:rPr lang="en-US" dirty="0" smtClean="0"/>
              <a:t>Everything on screen is some type of window</a:t>
            </a:r>
          </a:p>
          <a:p>
            <a:endParaRPr lang="en-US" dirty="0" smtClean="0"/>
          </a:p>
          <a:p>
            <a:r>
              <a:rPr lang="en-US" dirty="0" smtClean="0"/>
              <a:t>You move focus across windows</a:t>
            </a:r>
          </a:p>
          <a:p>
            <a:pPr lvl="1"/>
            <a:r>
              <a:rPr lang="en-US" dirty="0" smtClean="0"/>
              <a:t>The window with focus is usually “highlighted” and will receive keyboard input</a:t>
            </a:r>
          </a:p>
          <a:p>
            <a:endParaRPr lang="en-US" dirty="0" smtClean="0"/>
          </a:p>
          <a:p>
            <a:r>
              <a:rPr lang="en-US" dirty="0" smtClean="0"/>
              <a:t>Forms are specialized windows</a:t>
            </a:r>
          </a:p>
          <a:p>
            <a:pPr lvl="1"/>
            <a:r>
              <a:rPr lang="en-US" dirty="0" smtClean="0"/>
              <a:t>Can host other windows, in this case controls</a:t>
            </a:r>
          </a:p>
          <a:p>
            <a:pPr>
              <a:buNone/>
            </a:pPr>
            <a:endParaRPr lang="en-US" dirty="0" smtClean="0"/>
          </a:p>
        </p:txBody>
      </p:sp>
    </p:spTree>
    <p:extLst>
      <p:ext uri="{BB962C8B-B14F-4D97-AF65-F5344CB8AC3E}">
        <p14:creationId xmlns:p14="http://schemas.microsoft.com/office/powerpoint/2010/main" xmlns="" val="37938610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with </a:t>
            </a:r>
            <a:r>
              <a:rPr lang="en-US" dirty="0" err="1" smtClean="0"/>
              <a:t>WinForms</a:t>
            </a:r>
            <a:r>
              <a:rPr lang="en-US" dirty="0" smtClean="0"/>
              <a:t> API</a:t>
            </a:r>
            <a:endParaRPr lang="pt-BR" dirty="0"/>
          </a:p>
        </p:txBody>
      </p:sp>
      <p:sp>
        <p:nvSpPr>
          <p:cNvPr id="3" name="Content Placeholder 2"/>
          <p:cNvSpPr>
            <a:spLocks noGrp="1"/>
          </p:cNvSpPr>
          <p:nvPr>
            <p:ph idx="1"/>
          </p:nvPr>
        </p:nvSpPr>
        <p:spPr/>
        <p:txBody>
          <a:bodyPr>
            <a:normAutofit/>
          </a:bodyPr>
          <a:lstStyle/>
          <a:p>
            <a:r>
              <a:rPr lang="en-US" dirty="0" smtClean="0"/>
              <a:t>Require reference to </a:t>
            </a:r>
            <a:r>
              <a:rPr lang="en-US" u="sng" dirty="0" err="1" smtClean="0"/>
              <a:t>System.Windows.dll</a:t>
            </a:r>
            <a:endParaRPr lang="en-US" u="sng" dirty="0" smtClean="0"/>
          </a:p>
          <a:p>
            <a:pPr lvl="1"/>
            <a:r>
              <a:rPr lang="en-US" dirty="0" smtClean="0"/>
              <a:t>The </a:t>
            </a:r>
            <a:r>
              <a:rPr lang="en-US" dirty="0" err="1" smtClean="0"/>
              <a:t>DevCamp</a:t>
            </a:r>
            <a:r>
              <a:rPr lang="en-US" dirty="0" smtClean="0"/>
              <a:t> template already have the assemblies</a:t>
            </a:r>
          </a:p>
          <a:p>
            <a:endParaRPr lang="en-US" dirty="0" smtClean="0"/>
          </a:p>
          <a:p>
            <a:r>
              <a:rPr lang="en-US" dirty="0" smtClean="0"/>
              <a:t>Namespace </a:t>
            </a:r>
            <a:r>
              <a:rPr lang="en-US" b="1" dirty="0" err="1" smtClean="0"/>
              <a:t>System.Windows.Forms</a:t>
            </a:r>
            <a:endParaRPr lang="en-US" b="1" dirty="0" smtClean="0"/>
          </a:p>
          <a:p>
            <a:endParaRPr lang="en-US" dirty="0" smtClean="0"/>
          </a:p>
          <a:p>
            <a:r>
              <a:rPr lang="en-US" dirty="0" smtClean="0"/>
              <a:t>Main features</a:t>
            </a:r>
          </a:p>
          <a:p>
            <a:pPr lvl="1"/>
            <a:r>
              <a:rPr lang="en-US" dirty="0" smtClean="0"/>
              <a:t>Forms</a:t>
            </a:r>
          </a:p>
          <a:p>
            <a:pPr lvl="1"/>
            <a:r>
              <a:rPr lang="en-US" dirty="0" smtClean="0"/>
              <a:t>Controls for forms (button, textbox, </a:t>
            </a:r>
            <a:r>
              <a:rPr lang="en-US" dirty="0" err="1" smtClean="0"/>
              <a:t>combobox</a:t>
            </a:r>
            <a:r>
              <a:rPr lang="en-US" dirty="0" smtClean="0"/>
              <a:t>)</a:t>
            </a:r>
          </a:p>
          <a:p>
            <a:pPr lvl="1"/>
            <a:r>
              <a:rPr lang="en-US" dirty="0" smtClean="0"/>
              <a:t>Ready to use forms (dialogs to open, save, folder)</a:t>
            </a:r>
          </a:p>
          <a:p>
            <a:pPr lvl="1"/>
            <a:r>
              <a:rPr lang="en-US" dirty="0" smtClean="0"/>
              <a:t>Others (menus, ribbon, tooltip)</a:t>
            </a:r>
            <a:endParaRPr lang="pt-BR" dirty="0" smtClean="0"/>
          </a:p>
          <a:p>
            <a:endParaRPr lang="pt-BR" dirty="0"/>
          </a:p>
        </p:txBody>
      </p:sp>
    </p:spTree>
    <p:extLst>
      <p:ext uri="{BB962C8B-B14F-4D97-AF65-F5344CB8AC3E}">
        <p14:creationId xmlns:p14="http://schemas.microsoft.com/office/powerpoint/2010/main" xmlns="" val="24754684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4337050" y="1842946"/>
            <a:ext cx="8674100" cy="7913829"/>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Forms in real life</a:t>
            </a:r>
            <a:endParaRPr lang="pt-BR" dirty="0"/>
          </a:p>
        </p:txBody>
      </p:sp>
      <p:sp>
        <p:nvSpPr>
          <p:cNvPr id="3" name="Content Placeholder 2"/>
          <p:cNvSpPr>
            <a:spLocks noGrp="1"/>
          </p:cNvSpPr>
          <p:nvPr>
            <p:ph idx="1"/>
          </p:nvPr>
        </p:nvSpPr>
        <p:spPr/>
        <p:txBody>
          <a:bodyPr/>
          <a:lstStyle/>
          <a:p>
            <a:endParaRPr lang="pt-BR"/>
          </a:p>
        </p:txBody>
      </p:sp>
      <p:sp>
        <p:nvSpPr>
          <p:cNvPr id="6" name="Right Arrow 5"/>
          <p:cNvSpPr/>
          <p:nvPr/>
        </p:nvSpPr>
        <p:spPr>
          <a:xfrm>
            <a:off x="650558" y="2168172"/>
            <a:ext cx="4011771" cy="758860"/>
          </a:xfrm>
          <a:prstGeom prst="rightArrow">
            <a:avLst/>
          </a:prstGeom>
        </p:spPr>
        <p:style>
          <a:lnRef idx="1">
            <a:schemeClr val="dk1"/>
          </a:lnRef>
          <a:fillRef idx="2">
            <a:schemeClr val="dk1"/>
          </a:fillRef>
          <a:effectRef idx="1">
            <a:schemeClr val="dk1"/>
          </a:effectRef>
          <a:fontRef idx="minor">
            <a:schemeClr val="dk1"/>
          </a:fontRef>
        </p:style>
        <p:txBody>
          <a:bodyPr lIns="130101" tIns="65050" rIns="130101" bIns="65050" rtlCol="0" anchor="ctr"/>
          <a:lstStyle/>
          <a:p>
            <a:r>
              <a:rPr lang="en-US" dirty="0" smtClean="0"/>
              <a:t>Form without focus</a:t>
            </a:r>
            <a:endParaRPr lang="pt-BR" dirty="0"/>
          </a:p>
        </p:txBody>
      </p:sp>
      <p:sp>
        <p:nvSpPr>
          <p:cNvPr id="7" name="Right Arrow 6"/>
          <p:cNvSpPr/>
          <p:nvPr/>
        </p:nvSpPr>
        <p:spPr>
          <a:xfrm>
            <a:off x="650558" y="3035441"/>
            <a:ext cx="6071870" cy="758860"/>
          </a:xfrm>
          <a:prstGeom prst="rightArrow">
            <a:avLst/>
          </a:prstGeom>
        </p:spPr>
        <p:style>
          <a:lnRef idx="1">
            <a:schemeClr val="accent3"/>
          </a:lnRef>
          <a:fillRef idx="2">
            <a:schemeClr val="accent3"/>
          </a:fillRef>
          <a:effectRef idx="1">
            <a:schemeClr val="accent3"/>
          </a:effectRef>
          <a:fontRef idx="minor">
            <a:schemeClr val="dk1"/>
          </a:fontRef>
        </p:style>
        <p:txBody>
          <a:bodyPr lIns="130101" tIns="65050" rIns="130101" bIns="65050" rtlCol="0" anchor="ctr"/>
          <a:lstStyle/>
          <a:p>
            <a:r>
              <a:rPr lang="en-US" dirty="0" smtClean="0"/>
              <a:t>Form with focus (highlighted)</a:t>
            </a:r>
            <a:endParaRPr lang="pt-BR" dirty="0"/>
          </a:p>
        </p:txBody>
      </p:sp>
      <p:sp>
        <p:nvSpPr>
          <p:cNvPr id="9" name="Right Arrow 8"/>
          <p:cNvSpPr/>
          <p:nvPr/>
        </p:nvSpPr>
        <p:spPr>
          <a:xfrm>
            <a:off x="650557" y="5095205"/>
            <a:ext cx="6397149" cy="650452"/>
          </a:xfrm>
          <a:prstGeom prst="rightArrow">
            <a:avLst/>
          </a:prstGeom>
        </p:spPr>
        <p:style>
          <a:lnRef idx="1">
            <a:schemeClr val="accent2"/>
          </a:lnRef>
          <a:fillRef idx="2">
            <a:schemeClr val="accent2"/>
          </a:fillRef>
          <a:effectRef idx="1">
            <a:schemeClr val="accent2"/>
          </a:effectRef>
          <a:fontRef idx="minor">
            <a:schemeClr val="dk1"/>
          </a:fontRef>
        </p:style>
        <p:txBody>
          <a:bodyPr lIns="130101" tIns="65050" rIns="130101" bIns="65050" rtlCol="0" anchor="ctr"/>
          <a:lstStyle/>
          <a:p>
            <a:r>
              <a:rPr lang="en-US" dirty="0" smtClean="0"/>
              <a:t>Form control: </a:t>
            </a:r>
            <a:r>
              <a:rPr lang="en-US" b="1" dirty="0" smtClean="0"/>
              <a:t>Label</a:t>
            </a:r>
            <a:endParaRPr lang="pt-BR" b="1" dirty="0"/>
          </a:p>
        </p:txBody>
      </p:sp>
      <p:sp>
        <p:nvSpPr>
          <p:cNvPr id="11" name="Rounded Rectangle 10"/>
          <p:cNvSpPr/>
          <p:nvPr/>
        </p:nvSpPr>
        <p:spPr>
          <a:xfrm>
            <a:off x="7047706" y="5203614"/>
            <a:ext cx="1517968" cy="433634"/>
          </a:xfrm>
          <a:prstGeom prst="roundRect">
            <a:avLst/>
          </a:prstGeom>
          <a:noFill/>
          <a:ln w="38100"/>
        </p:spPr>
        <p:style>
          <a:lnRef idx="1">
            <a:schemeClr val="accent2"/>
          </a:lnRef>
          <a:fillRef idx="2">
            <a:schemeClr val="accent2"/>
          </a:fillRef>
          <a:effectRef idx="1">
            <a:schemeClr val="accent2"/>
          </a:effectRef>
          <a:fontRef idx="minor">
            <a:schemeClr val="dk1"/>
          </a:fontRef>
        </p:style>
        <p:txBody>
          <a:bodyPr lIns="130101" tIns="65050" rIns="130101" bIns="65050" rtlCol="0" anchor="ctr"/>
          <a:lstStyle/>
          <a:p>
            <a:pPr algn="ctr"/>
            <a:endParaRPr lang="pt-BR"/>
          </a:p>
        </p:txBody>
      </p:sp>
      <p:sp>
        <p:nvSpPr>
          <p:cNvPr id="12" name="Rounded Rectangle 11"/>
          <p:cNvSpPr/>
          <p:nvPr/>
        </p:nvSpPr>
        <p:spPr>
          <a:xfrm>
            <a:off x="8674100" y="4011118"/>
            <a:ext cx="3469640" cy="650452"/>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8" name="Right Arrow 7"/>
          <p:cNvSpPr/>
          <p:nvPr/>
        </p:nvSpPr>
        <p:spPr>
          <a:xfrm>
            <a:off x="650557" y="4011118"/>
            <a:ext cx="8023543" cy="650452"/>
          </a:xfrm>
          <a:prstGeom prst="rightArrow">
            <a:avLst/>
          </a:prstGeom>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r>
              <a:rPr lang="en-US" dirty="0" smtClean="0"/>
              <a:t>Form control: </a:t>
            </a:r>
            <a:r>
              <a:rPr lang="en-US" b="1" dirty="0" smtClean="0"/>
              <a:t>Textbox</a:t>
            </a:r>
            <a:r>
              <a:rPr lang="en-US" dirty="0" smtClean="0"/>
              <a:t> (with focus, cursor)</a:t>
            </a:r>
            <a:endParaRPr lang="pt-BR" dirty="0"/>
          </a:p>
        </p:txBody>
      </p:sp>
      <p:sp>
        <p:nvSpPr>
          <p:cNvPr id="13" name="Right Arrow 12"/>
          <p:cNvSpPr/>
          <p:nvPr/>
        </p:nvSpPr>
        <p:spPr>
          <a:xfrm>
            <a:off x="650558" y="6333413"/>
            <a:ext cx="9975215" cy="650452"/>
          </a:xfrm>
          <a:prstGeom prst="rightArrow">
            <a:avLst/>
          </a:prstGeom>
        </p:spPr>
        <p:style>
          <a:lnRef idx="1">
            <a:schemeClr val="accent5"/>
          </a:lnRef>
          <a:fillRef idx="2">
            <a:schemeClr val="accent5"/>
          </a:fillRef>
          <a:effectRef idx="1">
            <a:schemeClr val="accent5"/>
          </a:effectRef>
          <a:fontRef idx="minor">
            <a:schemeClr val="dk1"/>
          </a:fontRef>
        </p:style>
        <p:txBody>
          <a:bodyPr lIns="130101" tIns="65050" rIns="130101" bIns="65050" rtlCol="0" anchor="ctr"/>
          <a:lstStyle/>
          <a:p>
            <a:r>
              <a:rPr lang="en-US" dirty="0" smtClean="0"/>
              <a:t>Form control: </a:t>
            </a:r>
            <a:r>
              <a:rPr lang="en-US" b="1" dirty="0" smtClean="0"/>
              <a:t>Button</a:t>
            </a:r>
            <a:endParaRPr lang="pt-BR" b="1" dirty="0"/>
          </a:p>
        </p:txBody>
      </p:sp>
      <p:sp>
        <p:nvSpPr>
          <p:cNvPr id="14" name="Rounded Rectangle 13"/>
          <p:cNvSpPr/>
          <p:nvPr/>
        </p:nvSpPr>
        <p:spPr>
          <a:xfrm>
            <a:off x="10625772" y="6396108"/>
            <a:ext cx="1517968" cy="542043"/>
          </a:xfrm>
          <a:prstGeom prst="roundRect">
            <a:avLst/>
          </a:prstGeom>
          <a:noFill/>
          <a:ln w="38100"/>
        </p:spPr>
        <p:style>
          <a:lnRef idx="1">
            <a:schemeClr val="accent5"/>
          </a:lnRef>
          <a:fillRef idx="2">
            <a:schemeClr val="accent5"/>
          </a:fillRef>
          <a:effectRef idx="1">
            <a:schemeClr val="accent5"/>
          </a:effectRef>
          <a:fontRef idx="minor">
            <a:schemeClr val="dk1"/>
          </a:fontRef>
        </p:style>
        <p:txBody>
          <a:bodyPr lIns="130101" tIns="65050" rIns="130101" bIns="65050" rtlCol="0" anchor="ctr"/>
          <a:lstStyle/>
          <a:p>
            <a:pPr algn="ctr"/>
            <a:endParaRPr lang="pt-BR"/>
          </a:p>
        </p:txBody>
      </p:sp>
      <p:sp>
        <p:nvSpPr>
          <p:cNvPr id="15" name="Rectangle 14"/>
          <p:cNvSpPr/>
          <p:nvPr/>
        </p:nvSpPr>
        <p:spPr>
          <a:xfrm>
            <a:off x="8782526" y="5032510"/>
            <a:ext cx="975836" cy="2168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30101" tIns="65050" rIns="130101" bIns="65050" rtlCol="0" anchor="ctr"/>
          <a:lstStyle/>
          <a:p>
            <a:pPr algn="ctr"/>
            <a:endParaRPr lang="pt-BR"/>
          </a:p>
        </p:txBody>
      </p:sp>
    </p:spTree>
    <p:extLst>
      <p:ext uri="{BB962C8B-B14F-4D97-AF65-F5344CB8AC3E}">
        <p14:creationId xmlns:p14="http://schemas.microsoft.com/office/powerpoint/2010/main" xmlns="" val="23215345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7" presetClass="entr" presetSubtype="8"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7" presetClass="entr" presetSubtype="8"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0-#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500"/>
                            </p:stCondLst>
                            <p:childTnLst>
                              <p:par>
                                <p:cTn id="27" presetID="3" presetClass="entr" presetSubtype="1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linds(horizontal)">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7" presetClass="entr" presetSubtype="8"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0-#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childTnLst>
                          </p:cTn>
                        </p:par>
                        <p:par>
                          <p:cTn id="36" fill="hold">
                            <p:stCondLst>
                              <p:cond delay="500"/>
                            </p:stCondLst>
                            <p:childTnLst>
                              <p:par>
                                <p:cTn id="37" presetID="3" presetClass="entr" presetSubtype="1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linds(horizontal)">
                                      <p:cBhvr>
                                        <p:cTn id="39" dur="5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7" presetClass="entr" presetSubtype="8"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500"/>
                            </p:stCondLst>
                            <p:childTnLst>
                              <p:par>
                                <p:cTn id="47" presetID="3" presetClass="entr" presetSubtype="1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blinds(horizontal)">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1" grpId="0" animBg="1"/>
      <p:bldP spid="12" grpId="0" animBg="1"/>
      <p:bldP spid="8" grpId="0" animBg="1"/>
      <p:bldP spid="13" grpId="0" animBg="1"/>
      <p:bldP spid="14"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my first Form</a:t>
            </a:r>
            <a:endParaRPr lang="pt-BR" dirty="0"/>
          </a:p>
        </p:txBody>
      </p:sp>
      <p:sp>
        <p:nvSpPr>
          <p:cNvPr id="3" name="Content Placeholder 2"/>
          <p:cNvSpPr>
            <a:spLocks noGrp="1"/>
          </p:cNvSpPr>
          <p:nvPr>
            <p:ph idx="1"/>
          </p:nvPr>
        </p:nvSpPr>
        <p:spPr/>
        <p:txBody>
          <a:bodyPr/>
          <a:lstStyle/>
          <a:p>
            <a:r>
              <a:rPr lang="en-US" dirty="0" smtClean="0"/>
              <a:t>Add a Windows Form </a:t>
            </a:r>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Add controls for the form</a:t>
            </a:r>
            <a:endParaRPr lang="pt-BR" dirty="0"/>
          </a:p>
        </p:txBody>
      </p:sp>
      <p:pic>
        <p:nvPicPr>
          <p:cNvPr id="1026" name="Picture 2"/>
          <p:cNvPicPr>
            <a:picLocks noChangeAspect="1" noChangeArrowheads="1"/>
          </p:cNvPicPr>
          <p:nvPr/>
        </p:nvPicPr>
        <p:blipFill>
          <a:blip r:embed="rId3" cstate="print"/>
          <a:srcRect/>
          <a:stretch>
            <a:fillRect/>
          </a:stretch>
        </p:blipFill>
        <p:spPr bwMode="auto">
          <a:xfrm>
            <a:off x="3578067" y="3143850"/>
            <a:ext cx="5752452" cy="2818624"/>
          </a:xfrm>
          <a:prstGeom prst="rect">
            <a:avLst/>
          </a:prstGeom>
          <a:noFill/>
          <a:ln w="9525">
            <a:noFill/>
            <a:miter lim="800000"/>
            <a:headEnd/>
            <a:tailEnd/>
          </a:ln>
        </p:spPr>
      </p:pic>
      <p:pic>
        <p:nvPicPr>
          <p:cNvPr id="5" name="Part13 - Adding controls to form.avi">
            <a:hlinkClick r:id="" action="ppaction://media"/>
          </p:cNvPr>
          <p:cNvPicPr>
            <a:picLocks noRot="1" noChangeAspect="1"/>
          </p:cNvPicPr>
          <p:nvPr>
            <a:videoFile r:link="rId1"/>
          </p:nvPr>
        </p:nvPicPr>
        <p:blipFill>
          <a:blip r:embed="rId4" cstate="print"/>
          <a:stretch>
            <a:fillRect/>
          </a:stretch>
        </p:blipFill>
        <p:spPr>
          <a:xfrm>
            <a:off x="542131" y="2168172"/>
            <a:ext cx="11059478" cy="6233495"/>
          </a:xfrm>
          <a:prstGeom prst="rect">
            <a:avLst/>
          </a:prstGeom>
        </p:spPr>
      </p:pic>
    </p:spTree>
    <p:extLst>
      <p:ext uri="{BB962C8B-B14F-4D97-AF65-F5344CB8AC3E}">
        <p14:creationId xmlns:p14="http://schemas.microsoft.com/office/powerpoint/2010/main" xmlns="" val="14476120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blinds(horizontal)">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childTnLst>
                                </p:cTn>
                              </p:par>
                            </p:childTnLst>
                          </p:cTn>
                        </p:par>
                        <p:par>
                          <p:cTn id="23" fill="hold">
                            <p:stCondLst>
                              <p:cond delay="1000"/>
                            </p:stCondLst>
                            <p:childTnLst>
                              <p:par>
                                <p:cTn id="24" presetID="2" presetClass="mediacall" presetSubtype="0" fill="hold" nodeType="afterEffect">
                                  <p:stCondLst>
                                    <p:cond delay="0"/>
                                  </p:stCondLst>
                                  <p:childTnLst>
                                    <p:cmd type="call" cmd="togglePause">
                                      <p:cBhvr>
                                        <p:cTn id="25" dur="1" fill="hold"/>
                                        <p:tgtEl>
                                          <p:spTgt spid="5"/>
                                        </p:tgtEl>
                                      </p:cBhvr>
                                    </p:cmd>
                                  </p:childTnLst>
                                </p:cTn>
                              </p:par>
                            </p:childTnLst>
                          </p:cTn>
                        </p:par>
                      </p:childTnLst>
                    </p:cTn>
                  </p:par>
                  <p:par>
                    <p:cTn id="26" fill="hold">
                      <p:stCondLst>
                        <p:cond delay="indefinite"/>
                      </p:stCondLst>
                      <p:childTnLst>
                        <p:par>
                          <p:cTn id="27" fill="hold">
                            <p:stCondLst>
                              <p:cond delay="0"/>
                            </p:stCondLst>
                            <p:childTnLst>
                              <p:par>
                                <p:cTn id="28" presetID="3" presetClass="exit" presetSubtype="10" fill="hold" nodeType="clickEffect">
                                  <p:stCondLst>
                                    <p:cond delay="0"/>
                                  </p:stCondLst>
                                  <p:childTnLst>
                                    <p:animEffect transition="out" filter="blinds(horizontal)">
                                      <p:cBhvr>
                                        <p:cTn id="29" dur="500"/>
                                        <p:tgtEl>
                                          <p:spTgt spid="1026"/>
                                        </p:tgtEl>
                                      </p:cBhvr>
                                    </p:animEffect>
                                    <p:set>
                                      <p:cBhvr>
                                        <p:cTn id="30"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video>
              <p:cMediaNode>
                <p:cTn id="31" fill="hold" display="0">
                  <p:stCondLst>
                    <p:cond delay="indefinite"/>
                  </p:stCondLst>
                  <p:endCondLst>
                    <p:cond evt="onNext" delay="0">
                      <p:tgtEl>
                        <p:sldTgt/>
                      </p:tgtEl>
                    </p:cond>
                    <p:cond evt="onPrev" delay="0">
                      <p:tgtEl>
                        <p:sldTgt/>
                      </p:tgtEl>
                    </p:cond>
                  </p:endCondLst>
                </p:cTn>
                <p:tgtEl>
                  <p:spTgt spid="5"/>
                </p:tgtEl>
              </p:cMediaNode>
            </p:video>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2" cstate="print"/>
          <a:srcRect/>
          <a:stretch>
            <a:fillRect/>
          </a:stretch>
        </p:blipFill>
        <p:spPr bwMode="auto">
          <a:xfrm>
            <a:off x="8312234" y="2834298"/>
            <a:ext cx="4065984" cy="6138638"/>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1895315" y="3342871"/>
            <a:ext cx="4201517" cy="4214385"/>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1874599" y="3326705"/>
            <a:ext cx="4309943" cy="558304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Controls are variable too</a:t>
            </a:r>
            <a:endParaRPr lang="pt-BR" dirty="0"/>
          </a:p>
        </p:txBody>
      </p:sp>
      <p:sp>
        <p:nvSpPr>
          <p:cNvPr id="3" name="Content Placeholder 2"/>
          <p:cNvSpPr>
            <a:spLocks noGrp="1"/>
          </p:cNvSpPr>
          <p:nvPr>
            <p:ph idx="1"/>
          </p:nvPr>
        </p:nvSpPr>
        <p:spPr/>
        <p:txBody>
          <a:bodyPr/>
          <a:lstStyle/>
          <a:p>
            <a:r>
              <a:rPr lang="en-US" dirty="0" smtClean="0"/>
              <a:t>Each control is a variable – rename for further use</a:t>
            </a:r>
            <a:endParaRPr lang="pt-BR" dirty="0"/>
          </a:p>
        </p:txBody>
      </p:sp>
      <p:sp>
        <p:nvSpPr>
          <p:cNvPr id="6" name="Rounded Rectangle 5"/>
          <p:cNvSpPr/>
          <p:nvPr/>
        </p:nvSpPr>
        <p:spPr>
          <a:xfrm>
            <a:off x="2100737" y="4598875"/>
            <a:ext cx="3794919" cy="650452"/>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8" name="Rounded Rectangle 7"/>
          <p:cNvSpPr/>
          <p:nvPr/>
        </p:nvSpPr>
        <p:spPr>
          <a:xfrm>
            <a:off x="3648750" y="8193341"/>
            <a:ext cx="2168525" cy="696165"/>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9" name="Rounded Rectangle 8"/>
          <p:cNvSpPr/>
          <p:nvPr/>
        </p:nvSpPr>
        <p:spPr>
          <a:xfrm>
            <a:off x="8420660" y="3205237"/>
            <a:ext cx="3903345" cy="542043"/>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10" name="Rounded Rectangle 9"/>
          <p:cNvSpPr/>
          <p:nvPr/>
        </p:nvSpPr>
        <p:spPr>
          <a:xfrm>
            <a:off x="8661515" y="4444753"/>
            <a:ext cx="3252788" cy="433634"/>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cxnSp>
        <p:nvCxnSpPr>
          <p:cNvPr id="12" name="Straight Arrow Connector 11"/>
          <p:cNvCxnSpPr>
            <a:stCxn id="6" idx="2"/>
            <a:endCxn id="8" idx="0"/>
          </p:cNvCxnSpPr>
          <p:nvPr/>
        </p:nvCxnSpPr>
        <p:spPr>
          <a:xfrm rot="16200000" flipH="1">
            <a:off x="2893597" y="6353926"/>
            <a:ext cx="2944014" cy="734816"/>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4" name="Straight Arrow Connector 13"/>
          <p:cNvCxnSpPr>
            <a:stCxn id="8" idx="0"/>
            <a:endCxn id="9" idx="1"/>
          </p:cNvCxnSpPr>
          <p:nvPr/>
        </p:nvCxnSpPr>
        <p:spPr>
          <a:xfrm rot="5400000" flipH="1" flipV="1">
            <a:off x="4218297" y="3990976"/>
            <a:ext cx="4717082" cy="3687648"/>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a:stCxn id="9" idx="2"/>
            <a:endCxn id="10" idx="0"/>
          </p:cNvCxnSpPr>
          <p:nvPr/>
        </p:nvCxnSpPr>
        <p:spPr>
          <a:xfrm rot="5400000">
            <a:off x="9981387" y="4053806"/>
            <a:ext cx="697473" cy="8442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7" name="TextBox 16"/>
          <p:cNvSpPr txBox="1"/>
          <p:nvPr/>
        </p:nvSpPr>
        <p:spPr>
          <a:xfrm>
            <a:off x="542130" y="4025485"/>
            <a:ext cx="5642411" cy="5314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lIns="130101" tIns="65050" rIns="130101" bIns="65050" rtlCol="0">
            <a:spAutoFit/>
          </a:bodyPr>
          <a:lstStyle/>
          <a:p>
            <a:pPr algn="ctr"/>
            <a:r>
              <a:rPr lang="en-US" dirty="0" smtClean="0"/>
              <a:t>Select a control, mouse right-click</a:t>
            </a:r>
            <a:endParaRPr lang="pt-BR" dirty="0"/>
          </a:p>
        </p:txBody>
      </p:sp>
      <p:sp>
        <p:nvSpPr>
          <p:cNvPr id="18" name="TextBox 17"/>
          <p:cNvSpPr txBox="1"/>
          <p:nvPr/>
        </p:nvSpPr>
        <p:spPr>
          <a:xfrm>
            <a:off x="5808985" y="8303057"/>
            <a:ext cx="1783993" cy="5314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lIns="130101" tIns="65050" rIns="130101" bIns="65050" rtlCol="0">
            <a:spAutoFit/>
          </a:bodyPr>
          <a:lstStyle/>
          <a:p>
            <a:pPr algn="ctr"/>
            <a:r>
              <a:rPr lang="en-US" dirty="0" smtClean="0"/>
              <a:t>Properties</a:t>
            </a:r>
            <a:endParaRPr lang="pt-BR" dirty="0"/>
          </a:p>
        </p:txBody>
      </p:sp>
      <p:sp>
        <p:nvSpPr>
          <p:cNvPr id="19" name="TextBox 18"/>
          <p:cNvSpPr txBox="1"/>
          <p:nvPr/>
        </p:nvSpPr>
        <p:spPr>
          <a:xfrm>
            <a:off x="7915116" y="2617480"/>
            <a:ext cx="5096034" cy="5314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lIns="130101" tIns="65050" rIns="130101" bIns="65050" rtlCol="0">
            <a:spAutoFit/>
          </a:bodyPr>
          <a:lstStyle/>
          <a:p>
            <a:pPr algn="ctr"/>
            <a:r>
              <a:rPr lang="en-US" dirty="0" smtClean="0"/>
              <a:t>Current variable name and type</a:t>
            </a:r>
            <a:endParaRPr lang="pt-BR" dirty="0"/>
          </a:p>
        </p:txBody>
      </p:sp>
      <p:sp>
        <p:nvSpPr>
          <p:cNvPr id="20" name="TextBox 19"/>
          <p:cNvSpPr txBox="1"/>
          <p:nvPr/>
        </p:nvSpPr>
        <p:spPr>
          <a:xfrm>
            <a:off x="8637513" y="4894061"/>
            <a:ext cx="3831506" cy="5314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lIns="130101" tIns="65050" rIns="130101" bIns="65050" rtlCol="0">
            <a:spAutoFit/>
          </a:bodyPr>
          <a:lstStyle/>
          <a:p>
            <a:pPr algn="ctr"/>
            <a:r>
              <a:rPr lang="en-US" dirty="0" smtClean="0"/>
              <a:t>Change the name here</a:t>
            </a:r>
            <a:endParaRPr lang="pt-BR" dirty="0"/>
          </a:p>
        </p:txBody>
      </p:sp>
    </p:spTree>
    <p:extLst>
      <p:ext uri="{BB962C8B-B14F-4D97-AF65-F5344CB8AC3E}">
        <p14:creationId xmlns:p14="http://schemas.microsoft.com/office/powerpoint/2010/main" xmlns="" val="16513173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par>
                          <p:cTn id="13" fill="hold">
                            <p:stCondLst>
                              <p:cond delay="500"/>
                            </p:stCondLst>
                            <p:childTnLst>
                              <p:par>
                                <p:cTn id="14" presetID="3" presetClass="entr" presetSubtype="1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linds(horizontal)">
                                      <p:cBhvr>
                                        <p:cTn id="16" dur="500"/>
                                        <p:tgtEl>
                                          <p:spTgt spid="17"/>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fade">
                                      <p:cBhvr>
                                        <p:cTn id="20" dur="500"/>
                                        <p:tgtEl>
                                          <p:spTgt spid="1029"/>
                                        </p:tgtEl>
                                      </p:cBhvr>
                                    </p:animEffect>
                                  </p:childTnLst>
                                </p:cTn>
                              </p:par>
                            </p:childTnLst>
                          </p:cTn>
                        </p:par>
                        <p:par>
                          <p:cTn id="21" fill="hold">
                            <p:stCondLst>
                              <p:cond delay="1500"/>
                            </p:stCondLst>
                            <p:childTnLst>
                              <p:par>
                                <p:cTn id="22" presetID="3" presetClass="entr" presetSubtype="1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blinds(horizontal)">
                                      <p:cBhvr>
                                        <p:cTn id="24" dur="500"/>
                                        <p:tgtEl>
                                          <p:spTgt spid="12"/>
                                        </p:tgtEl>
                                      </p:cBhvr>
                                    </p:animEffect>
                                  </p:childTnLst>
                                </p:cTn>
                              </p:par>
                            </p:childTnLst>
                          </p:cTn>
                        </p:par>
                        <p:par>
                          <p:cTn id="25" fill="hold">
                            <p:stCondLst>
                              <p:cond delay="2000"/>
                            </p:stCondLst>
                            <p:childTnLst>
                              <p:par>
                                <p:cTn id="26" presetID="3" presetClass="entr" presetSubtype="1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linds(horizontal)">
                                      <p:cBhvr>
                                        <p:cTn id="28" dur="500"/>
                                        <p:tgtEl>
                                          <p:spTgt spid="8"/>
                                        </p:tgtEl>
                                      </p:cBhvr>
                                    </p:animEffect>
                                  </p:childTnLst>
                                </p:cTn>
                              </p:par>
                            </p:childTnLst>
                          </p:cTn>
                        </p:par>
                        <p:par>
                          <p:cTn id="29" fill="hold">
                            <p:stCondLst>
                              <p:cond delay="2500"/>
                            </p:stCondLst>
                            <p:childTnLst>
                              <p:par>
                                <p:cTn id="30" presetID="3" presetClass="entr" presetSubtype="1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linds(horizontal)">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30"/>
                                        </p:tgtEl>
                                        <p:attrNameLst>
                                          <p:attrName>style.visibility</p:attrName>
                                        </p:attrNameLst>
                                      </p:cBhvr>
                                      <p:to>
                                        <p:strVal val="visible"/>
                                      </p:to>
                                    </p:set>
                                    <p:animEffect transition="in" filter="fade">
                                      <p:cBhvr>
                                        <p:cTn id="37" dur="1000"/>
                                        <p:tgtEl>
                                          <p:spTgt spid="1030"/>
                                        </p:tgtEl>
                                      </p:cBhvr>
                                    </p:animEffect>
                                  </p:childTnLst>
                                </p:cTn>
                              </p:par>
                            </p:childTnLst>
                          </p:cTn>
                        </p:par>
                        <p:par>
                          <p:cTn id="38" fill="hold">
                            <p:stCondLst>
                              <p:cond delay="1000"/>
                            </p:stCondLst>
                            <p:childTnLst>
                              <p:par>
                                <p:cTn id="39" presetID="3" presetClass="entr" presetSubtype="10"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linds(horizontal)">
                                      <p:cBhvr>
                                        <p:cTn id="41" dur="500"/>
                                        <p:tgtEl>
                                          <p:spTgt spid="14"/>
                                        </p:tgtEl>
                                      </p:cBhvr>
                                    </p:animEffect>
                                  </p:childTnLst>
                                </p:cTn>
                              </p:par>
                            </p:childTnLst>
                          </p:cTn>
                        </p:par>
                        <p:par>
                          <p:cTn id="42" fill="hold">
                            <p:stCondLst>
                              <p:cond delay="1500"/>
                            </p:stCondLst>
                            <p:childTnLst>
                              <p:par>
                                <p:cTn id="43" presetID="3" presetClass="entr" presetSubtype="1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blinds(horizontal)">
                                      <p:cBhvr>
                                        <p:cTn id="45" dur="500"/>
                                        <p:tgtEl>
                                          <p:spTgt spid="9"/>
                                        </p:tgtEl>
                                      </p:cBhvr>
                                    </p:animEffect>
                                  </p:childTnLst>
                                </p:cTn>
                              </p:par>
                            </p:childTnLst>
                          </p:cTn>
                        </p:par>
                        <p:par>
                          <p:cTn id="46" fill="hold">
                            <p:stCondLst>
                              <p:cond delay="2000"/>
                            </p:stCondLst>
                            <p:childTnLst>
                              <p:par>
                                <p:cTn id="47" presetID="3" presetClass="entr" presetSubtype="1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linds(horizontal)">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blinds(horizontal)">
                                      <p:cBhvr>
                                        <p:cTn id="54" dur="500"/>
                                        <p:tgtEl>
                                          <p:spTgt spid="16"/>
                                        </p:tgtEl>
                                      </p:cBhvr>
                                    </p:animEffect>
                                  </p:childTnLst>
                                </p:cTn>
                              </p:par>
                            </p:childTnLst>
                          </p:cTn>
                        </p:par>
                        <p:par>
                          <p:cTn id="55" fill="hold">
                            <p:stCondLst>
                              <p:cond delay="500"/>
                            </p:stCondLst>
                            <p:childTnLst>
                              <p:par>
                                <p:cTn id="56" presetID="3" presetClass="entr" presetSubtype="1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blinds(horizontal)">
                                      <p:cBhvr>
                                        <p:cTn id="58" dur="500"/>
                                        <p:tgtEl>
                                          <p:spTgt spid="10"/>
                                        </p:tgtEl>
                                      </p:cBhvr>
                                    </p:animEffect>
                                  </p:childTnLst>
                                </p:cTn>
                              </p:par>
                            </p:childTnLst>
                          </p:cTn>
                        </p:par>
                        <p:par>
                          <p:cTn id="59" fill="hold">
                            <p:stCondLst>
                              <p:cond delay="1000"/>
                            </p:stCondLst>
                            <p:childTnLst>
                              <p:par>
                                <p:cTn id="60" presetID="3" presetClass="entr" presetSubtype="10"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blinds(horizontal)">
                                      <p:cBhvr>
                                        <p:cTn id="6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7" grpId="0" animBg="1"/>
      <p:bldP spid="18" grpId="0" animBg="1"/>
      <p:bldP spid="19" grpId="0" animBg="1"/>
      <p:bldP spid="20"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8023543" y="3685894"/>
            <a:ext cx="4350603" cy="5190062"/>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1951673" y="4444754"/>
            <a:ext cx="4201517" cy="4214385"/>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Do something when the user click!</a:t>
            </a:r>
            <a:endParaRPr lang="pt-BR" dirty="0"/>
          </a:p>
        </p:txBody>
      </p:sp>
      <p:sp>
        <p:nvSpPr>
          <p:cNvPr id="3" name="Content Placeholder 2"/>
          <p:cNvSpPr>
            <a:spLocks noGrp="1"/>
          </p:cNvSpPr>
          <p:nvPr>
            <p:ph idx="1"/>
          </p:nvPr>
        </p:nvSpPr>
        <p:spPr/>
        <p:txBody>
          <a:bodyPr/>
          <a:lstStyle/>
          <a:p>
            <a:r>
              <a:rPr lang="en-US" dirty="0" smtClean="0"/>
              <a:t>For some controls we need execute something when the user interacts with it</a:t>
            </a:r>
          </a:p>
          <a:p>
            <a:pPr lvl="1"/>
            <a:r>
              <a:rPr lang="en-US" dirty="0" smtClean="0"/>
              <a:t>Example: when the user clicks on a button</a:t>
            </a:r>
            <a:endParaRPr lang="pt-BR" dirty="0"/>
          </a:p>
        </p:txBody>
      </p:sp>
      <p:sp>
        <p:nvSpPr>
          <p:cNvPr id="6" name="Rounded Rectangle 5"/>
          <p:cNvSpPr/>
          <p:nvPr/>
        </p:nvSpPr>
        <p:spPr>
          <a:xfrm>
            <a:off x="2223455" y="6352517"/>
            <a:ext cx="3794919" cy="650452"/>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9" name="Rounded Rectangle 8"/>
          <p:cNvSpPr/>
          <p:nvPr/>
        </p:nvSpPr>
        <p:spPr>
          <a:xfrm>
            <a:off x="9324658" y="4529188"/>
            <a:ext cx="542131" cy="542043"/>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sp>
        <p:nvSpPr>
          <p:cNvPr id="10" name="Rounded Rectangle 9"/>
          <p:cNvSpPr/>
          <p:nvPr/>
        </p:nvSpPr>
        <p:spPr>
          <a:xfrm>
            <a:off x="8464786" y="6179291"/>
            <a:ext cx="3361214" cy="433634"/>
          </a:xfrm>
          <a:prstGeom prst="roundRect">
            <a:avLst/>
          </a:prstGeom>
          <a:noFill/>
          <a:ln w="57150"/>
        </p:spPr>
        <p:style>
          <a:lnRef idx="1">
            <a:schemeClr val="accent6"/>
          </a:lnRef>
          <a:fillRef idx="2">
            <a:schemeClr val="accent6"/>
          </a:fillRef>
          <a:effectRef idx="1">
            <a:schemeClr val="accent6"/>
          </a:effectRef>
          <a:fontRef idx="minor">
            <a:schemeClr val="dk1"/>
          </a:fontRef>
        </p:style>
        <p:txBody>
          <a:bodyPr lIns="130101" tIns="65050" rIns="130101" bIns="65050" rtlCol="0" anchor="ctr"/>
          <a:lstStyle/>
          <a:p>
            <a:pPr algn="ctr"/>
            <a:endParaRPr lang="pt-BR"/>
          </a:p>
        </p:txBody>
      </p:sp>
      <p:cxnSp>
        <p:nvCxnSpPr>
          <p:cNvPr id="14" name="Straight Arrow Connector 13"/>
          <p:cNvCxnSpPr>
            <a:stCxn id="6" idx="3"/>
            <a:endCxn id="9" idx="1"/>
          </p:cNvCxnSpPr>
          <p:nvPr/>
        </p:nvCxnSpPr>
        <p:spPr>
          <a:xfrm flipV="1">
            <a:off x="6018374" y="4800210"/>
            <a:ext cx="3306283" cy="1877533"/>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a:stCxn id="9" idx="2"/>
            <a:endCxn id="10" idx="0"/>
          </p:cNvCxnSpPr>
          <p:nvPr/>
        </p:nvCxnSpPr>
        <p:spPr>
          <a:xfrm rot="16200000" flipH="1">
            <a:off x="9316529" y="5350425"/>
            <a:ext cx="1108060" cy="54967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17" name="TextBox 16"/>
          <p:cNvSpPr txBox="1"/>
          <p:nvPr/>
        </p:nvSpPr>
        <p:spPr>
          <a:xfrm>
            <a:off x="2168526" y="5345493"/>
            <a:ext cx="3903344" cy="931590"/>
          </a:xfrm>
          <a:prstGeom prst="rect">
            <a:avLst/>
          </a:prstGeom>
        </p:spPr>
        <p:style>
          <a:lnRef idx="1">
            <a:schemeClr val="accent6"/>
          </a:lnRef>
          <a:fillRef idx="2">
            <a:schemeClr val="accent6"/>
          </a:fillRef>
          <a:effectRef idx="1">
            <a:schemeClr val="accent6"/>
          </a:effectRef>
          <a:fontRef idx="minor">
            <a:schemeClr val="dk1"/>
          </a:fontRef>
        </p:style>
        <p:txBody>
          <a:bodyPr wrap="square" lIns="130101" tIns="65050" rIns="130101" bIns="65050" rtlCol="0">
            <a:spAutoFit/>
          </a:bodyPr>
          <a:lstStyle/>
          <a:p>
            <a:pPr algn="ctr"/>
            <a:r>
              <a:rPr lang="en-US" dirty="0" smtClean="0"/>
              <a:t>Select a button, mouse right-click, “Properties”</a:t>
            </a:r>
            <a:endParaRPr lang="pt-BR" dirty="0"/>
          </a:p>
        </p:txBody>
      </p:sp>
      <p:sp>
        <p:nvSpPr>
          <p:cNvPr id="19" name="TextBox 18"/>
          <p:cNvSpPr txBox="1"/>
          <p:nvPr/>
        </p:nvSpPr>
        <p:spPr>
          <a:xfrm>
            <a:off x="9849609" y="4537488"/>
            <a:ext cx="2526183" cy="531480"/>
          </a:xfrm>
          <a:prstGeom prst="rect">
            <a:avLst/>
          </a:prstGeom>
        </p:spPr>
        <p:style>
          <a:lnRef idx="1">
            <a:schemeClr val="accent6"/>
          </a:lnRef>
          <a:fillRef idx="2">
            <a:schemeClr val="accent6"/>
          </a:fillRef>
          <a:effectRef idx="1">
            <a:schemeClr val="accent6"/>
          </a:effectRef>
          <a:fontRef idx="minor">
            <a:schemeClr val="dk1"/>
          </a:fontRef>
        </p:style>
        <p:txBody>
          <a:bodyPr wrap="none" lIns="130101" tIns="65050" rIns="130101" bIns="65050" rtlCol="0">
            <a:spAutoFit/>
          </a:bodyPr>
          <a:lstStyle/>
          <a:p>
            <a:pPr algn="ctr"/>
            <a:r>
              <a:rPr lang="en-US" dirty="0" smtClean="0"/>
              <a:t>Select “Events”</a:t>
            </a:r>
            <a:endParaRPr lang="pt-BR" dirty="0"/>
          </a:p>
        </p:txBody>
      </p:sp>
      <p:sp>
        <p:nvSpPr>
          <p:cNvPr id="20" name="TextBox 19"/>
          <p:cNvSpPr txBox="1"/>
          <p:nvPr/>
        </p:nvSpPr>
        <p:spPr>
          <a:xfrm>
            <a:off x="8101924" y="6721334"/>
            <a:ext cx="4086940" cy="1731809"/>
          </a:xfrm>
          <a:prstGeom prst="rect">
            <a:avLst/>
          </a:prstGeom>
        </p:spPr>
        <p:style>
          <a:lnRef idx="1">
            <a:schemeClr val="accent6"/>
          </a:lnRef>
          <a:fillRef idx="2">
            <a:schemeClr val="accent6"/>
          </a:fillRef>
          <a:effectRef idx="1">
            <a:schemeClr val="accent6"/>
          </a:effectRef>
          <a:fontRef idx="minor">
            <a:schemeClr val="dk1"/>
          </a:fontRef>
        </p:style>
        <p:txBody>
          <a:bodyPr wrap="square" lIns="130101" tIns="65050" rIns="130101" bIns="65050" rtlCol="0">
            <a:spAutoFit/>
          </a:bodyPr>
          <a:lstStyle/>
          <a:p>
            <a:pPr algn="ctr"/>
            <a:r>
              <a:rPr lang="en-US" dirty="0" smtClean="0"/>
              <a:t>Select “Click”, then mouse double-click to create the method </a:t>
            </a:r>
            <a:r>
              <a:rPr lang="en-US" b="1" dirty="0" smtClean="0"/>
              <a:t>button1_click</a:t>
            </a:r>
            <a:endParaRPr lang="pt-BR" b="1" dirty="0"/>
          </a:p>
        </p:txBody>
      </p:sp>
      <p:sp>
        <p:nvSpPr>
          <p:cNvPr id="36" name="TextBox 35"/>
          <p:cNvSpPr txBox="1"/>
          <p:nvPr/>
        </p:nvSpPr>
        <p:spPr>
          <a:xfrm>
            <a:off x="2105820" y="7154969"/>
            <a:ext cx="3903345" cy="931590"/>
          </a:xfrm>
          <a:prstGeom prst="rect">
            <a:avLst/>
          </a:prstGeom>
        </p:spPr>
        <p:style>
          <a:lnRef idx="1">
            <a:schemeClr val="accent4"/>
          </a:lnRef>
          <a:fillRef idx="2">
            <a:schemeClr val="accent4"/>
          </a:fillRef>
          <a:effectRef idx="1">
            <a:schemeClr val="accent4"/>
          </a:effectRef>
          <a:fontRef idx="minor">
            <a:schemeClr val="dk1"/>
          </a:fontRef>
        </p:style>
        <p:txBody>
          <a:bodyPr wrap="square" lIns="130101" tIns="65050" rIns="130101" bIns="65050" rtlCol="0">
            <a:spAutoFit/>
          </a:bodyPr>
          <a:lstStyle/>
          <a:p>
            <a:pPr algn="ctr"/>
            <a:r>
              <a:rPr lang="en-US" dirty="0" smtClean="0"/>
              <a:t>Or just double-click on the button, same result</a:t>
            </a:r>
            <a:endParaRPr lang="pt-BR" dirty="0"/>
          </a:p>
        </p:txBody>
      </p:sp>
    </p:spTree>
    <p:extLst>
      <p:ext uri="{BB962C8B-B14F-4D97-AF65-F5344CB8AC3E}">
        <p14:creationId xmlns:p14="http://schemas.microsoft.com/office/powerpoint/2010/main" xmlns="" val="414274738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linds(horizontal)">
                                      <p:cBhvr>
                                        <p:cTn id="7" dur="500"/>
                                        <p:tgtEl>
                                          <p:spTgt spid="1028"/>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linds(horizontal)">
                                      <p:cBhvr>
                                        <p:cTn id="11" dur="500"/>
                                        <p:tgtEl>
                                          <p:spTgt spid="6"/>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linds(horizontal)">
                                      <p:cBhvr>
                                        <p:cTn id="15" dur="5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blinds(horizontal)">
                                      <p:cBhvr>
                                        <p:cTn id="20" dur="500"/>
                                        <p:tgtEl>
                                          <p:spTgt spid="1027"/>
                                        </p:tgtEl>
                                      </p:cBhvr>
                                    </p:animEffect>
                                  </p:childTnLst>
                                </p:cTn>
                              </p:par>
                            </p:childTnLst>
                          </p:cTn>
                        </p:par>
                        <p:par>
                          <p:cTn id="21" fill="hold">
                            <p:stCondLst>
                              <p:cond delay="500"/>
                            </p:stCondLst>
                            <p:childTnLst>
                              <p:par>
                                <p:cTn id="22" presetID="3" presetClass="entr" presetSubtype="1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linds(horizontal)">
                                      <p:cBhvr>
                                        <p:cTn id="24" dur="500"/>
                                        <p:tgtEl>
                                          <p:spTgt spid="14"/>
                                        </p:tgtEl>
                                      </p:cBhvr>
                                    </p:animEffect>
                                  </p:childTnLst>
                                </p:cTn>
                              </p:par>
                            </p:childTnLst>
                          </p:cTn>
                        </p:par>
                        <p:par>
                          <p:cTn id="25" fill="hold">
                            <p:stCondLst>
                              <p:cond delay="1000"/>
                            </p:stCondLst>
                            <p:childTnLst>
                              <p:par>
                                <p:cTn id="26" presetID="3" presetClass="entr" presetSubtype="1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childTnLst>
                          </p:cTn>
                        </p:par>
                        <p:par>
                          <p:cTn id="29" fill="hold">
                            <p:stCondLst>
                              <p:cond delay="1500"/>
                            </p:stCondLst>
                            <p:childTnLst>
                              <p:par>
                                <p:cTn id="30" presetID="3" presetClass="entr" presetSubtype="1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linds(horizontal)">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blinds(horizontal)">
                                      <p:cBhvr>
                                        <p:cTn id="37" dur="500"/>
                                        <p:tgtEl>
                                          <p:spTgt spid="16"/>
                                        </p:tgtEl>
                                      </p:cBhvr>
                                    </p:animEffect>
                                  </p:childTnLst>
                                </p:cTn>
                              </p:par>
                            </p:childTnLst>
                          </p:cTn>
                        </p:par>
                        <p:par>
                          <p:cTn id="38" fill="hold">
                            <p:stCondLst>
                              <p:cond delay="500"/>
                            </p:stCondLst>
                            <p:childTnLst>
                              <p:par>
                                <p:cTn id="39" presetID="3" presetClass="entr" presetSubtype="10"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blinds(horizontal)">
                                      <p:cBhvr>
                                        <p:cTn id="41" dur="500"/>
                                        <p:tgtEl>
                                          <p:spTgt spid="10"/>
                                        </p:tgtEl>
                                      </p:cBhvr>
                                    </p:animEffect>
                                  </p:childTnLst>
                                </p:cTn>
                              </p:par>
                            </p:childTnLst>
                          </p:cTn>
                        </p:par>
                        <p:par>
                          <p:cTn id="42" fill="hold">
                            <p:stCondLst>
                              <p:cond delay="1000"/>
                            </p:stCondLst>
                            <p:childTnLst>
                              <p:par>
                                <p:cTn id="43" presetID="3" presetClass="entr" presetSubtype="1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blinds(horizontal)">
                                      <p:cBhvr>
                                        <p:cTn id="45" dur="5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blinds(horizontal)">
                                      <p:cBhvr>
                                        <p:cTn id="5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7" grpId="0" animBg="1"/>
      <p:bldP spid="19" grpId="0" animBg="1"/>
      <p:bldP spid="20" grpId="0" animBg="1"/>
      <p:bldP spid="36" grpId="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learning points</a:t>
            </a:r>
            <a:endParaRPr lang="pt-BR" dirty="0"/>
          </a:p>
        </p:txBody>
      </p:sp>
      <p:sp>
        <p:nvSpPr>
          <p:cNvPr id="3" name="Content Placeholder 2"/>
          <p:cNvSpPr>
            <a:spLocks noGrp="1"/>
          </p:cNvSpPr>
          <p:nvPr>
            <p:ph idx="1"/>
          </p:nvPr>
        </p:nvSpPr>
        <p:spPr/>
        <p:txBody>
          <a:bodyPr/>
          <a:lstStyle/>
          <a:p>
            <a:r>
              <a:rPr lang="en-US" dirty="0" smtClean="0"/>
              <a:t>Create a new form using menu </a:t>
            </a:r>
            <a:r>
              <a:rPr lang="en-US" i="1" dirty="0" smtClean="0"/>
              <a:t>Project</a:t>
            </a:r>
            <a:r>
              <a:rPr lang="en-US" dirty="0" smtClean="0"/>
              <a:t>, </a:t>
            </a:r>
            <a:r>
              <a:rPr lang="en-US" i="1" dirty="0" smtClean="0"/>
              <a:t>Add Windows Form</a:t>
            </a:r>
          </a:p>
          <a:p>
            <a:endParaRPr lang="en-US" dirty="0" smtClean="0"/>
          </a:p>
          <a:p>
            <a:r>
              <a:rPr lang="en-US" dirty="0" smtClean="0"/>
              <a:t>Common used controls: label, textbox, button</a:t>
            </a:r>
          </a:p>
          <a:p>
            <a:endParaRPr lang="en-US" dirty="0" smtClean="0"/>
          </a:p>
          <a:p>
            <a:r>
              <a:rPr lang="en-US" dirty="0" smtClean="0"/>
              <a:t>Perform actions after interaction with user using events</a:t>
            </a:r>
          </a:p>
          <a:p>
            <a:endParaRPr lang="en-US" dirty="0" smtClean="0"/>
          </a:p>
          <a:p>
            <a:r>
              <a:rPr lang="en-US" dirty="0" smtClean="0"/>
              <a:t>How use a form with </a:t>
            </a:r>
            <a:r>
              <a:rPr lang="en-US" dirty="0" err="1" smtClean="0"/>
              <a:t>ShowDialog</a:t>
            </a:r>
            <a:r>
              <a:rPr lang="en-US" dirty="0" smtClean="0"/>
              <a:t> method</a:t>
            </a:r>
            <a:endParaRPr lang="pt-BR" dirty="0"/>
          </a:p>
        </p:txBody>
      </p:sp>
    </p:spTree>
    <p:extLst>
      <p:ext uri="{BB962C8B-B14F-4D97-AF65-F5344CB8AC3E}">
        <p14:creationId xmlns:p14="http://schemas.microsoft.com/office/powerpoint/2010/main" xmlns="" val="10019957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the control events</a:t>
            </a:r>
            <a:endParaRPr lang="pt-BR" dirty="0"/>
          </a:p>
        </p:txBody>
      </p:sp>
      <p:sp>
        <p:nvSpPr>
          <p:cNvPr id="3" name="Content Placeholder 2"/>
          <p:cNvSpPr>
            <a:spLocks noGrp="1"/>
          </p:cNvSpPr>
          <p:nvPr>
            <p:ph idx="1"/>
          </p:nvPr>
        </p:nvSpPr>
        <p:spPr/>
        <p:txBody>
          <a:bodyPr/>
          <a:lstStyle/>
          <a:p>
            <a:endParaRPr lang="pt-BR"/>
          </a:p>
        </p:txBody>
      </p:sp>
      <p:pic>
        <p:nvPicPr>
          <p:cNvPr id="24" name="Picture 3"/>
          <p:cNvPicPr>
            <a:picLocks noChangeAspect="1" noChangeArrowheads="1"/>
          </p:cNvPicPr>
          <p:nvPr/>
        </p:nvPicPr>
        <p:blipFill>
          <a:blip r:embed="rId2" cstate="print"/>
          <a:srcRect/>
          <a:stretch>
            <a:fillRect/>
          </a:stretch>
        </p:blipFill>
        <p:spPr bwMode="auto">
          <a:xfrm>
            <a:off x="3409231" y="2927032"/>
            <a:ext cx="4350603" cy="5190062"/>
          </a:xfrm>
          <a:prstGeom prst="rect">
            <a:avLst/>
          </a:prstGeom>
          <a:noFill/>
          <a:ln w="9525">
            <a:noFill/>
            <a:miter lim="800000"/>
            <a:headEnd/>
            <a:tailEnd/>
          </a:ln>
        </p:spPr>
      </p:pic>
      <p:sp>
        <p:nvSpPr>
          <p:cNvPr id="32" name="5-Point Star 31"/>
          <p:cNvSpPr/>
          <p:nvPr/>
        </p:nvSpPr>
        <p:spPr>
          <a:xfrm>
            <a:off x="5482882" y="2168171"/>
            <a:ext cx="2060099" cy="1626129"/>
          </a:xfrm>
          <a:prstGeom prst="star5">
            <a:avLst/>
          </a:prstGeom>
        </p:spPr>
        <p:style>
          <a:lnRef idx="1">
            <a:schemeClr val="accent3"/>
          </a:lnRef>
          <a:fillRef idx="2">
            <a:schemeClr val="accent3"/>
          </a:fillRef>
          <a:effectRef idx="1">
            <a:schemeClr val="accent3"/>
          </a:effectRef>
          <a:fontRef idx="minor">
            <a:schemeClr val="dk1"/>
          </a:fontRef>
        </p:style>
        <p:txBody>
          <a:bodyPr lIns="130101" tIns="65050" rIns="130101" bIns="65050" rtlCol="0" anchor="ctr"/>
          <a:lstStyle/>
          <a:p>
            <a:pPr algn="ctr"/>
            <a:r>
              <a:rPr lang="en-US" dirty="0" smtClean="0"/>
              <a:t>TIP</a:t>
            </a:r>
            <a:endParaRPr lang="pt-BR" dirty="0"/>
          </a:p>
        </p:txBody>
      </p:sp>
      <p:sp>
        <p:nvSpPr>
          <p:cNvPr id="33" name="Rounded Rectangle 32"/>
          <p:cNvSpPr/>
          <p:nvPr/>
        </p:nvSpPr>
        <p:spPr>
          <a:xfrm>
            <a:off x="4723898" y="3794301"/>
            <a:ext cx="542131" cy="542043"/>
          </a:xfrm>
          <a:prstGeom prst="roundRect">
            <a:avLst/>
          </a:prstGeom>
          <a:ln>
            <a:tailEnd type="arrow"/>
          </a:ln>
        </p:spPr>
        <p:style>
          <a:lnRef idx="2">
            <a:schemeClr val="accent3"/>
          </a:lnRef>
          <a:fillRef idx="0">
            <a:schemeClr val="accent3"/>
          </a:fillRef>
          <a:effectRef idx="1">
            <a:schemeClr val="accent3"/>
          </a:effectRef>
          <a:fontRef idx="minor">
            <a:schemeClr val="tx1"/>
          </a:fontRef>
        </p:style>
        <p:txBody>
          <a:bodyPr lIns="130101" tIns="65050" rIns="130101" bIns="65050" rtlCol="0" anchor="ctr"/>
          <a:lstStyle/>
          <a:p>
            <a:pPr algn="ctr"/>
            <a:endParaRPr lang="pt-BR"/>
          </a:p>
        </p:txBody>
      </p:sp>
      <p:sp>
        <p:nvSpPr>
          <p:cNvPr id="34" name="Rounded Rectangle 33"/>
          <p:cNvSpPr/>
          <p:nvPr/>
        </p:nvSpPr>
        <p:spPr>
          <a:xfrm>
            <a:off x="3864026" y="5444404"/>
            <a:ext cx="3361214" cy="433634"/>
          </a:xfrm>
          <a:prstGeom prst="roundRect">
            <a:avLst/>
          </a:prstGeom>
          <a:ln>
            <a:tailEnd type="arrow"/>
          </a:ln>
        </p:spPr>
        <p:style>
          <a:lnRef idx="2">
            <a:schemeClr val="accent3"/>
          </a:lnRef>
          <a:fillRef idx="0">
            <a:schemeClr val="accent3"/>
          </a:fillRef>
          <a:effectRef idx="1">
            <a:schemeClr val="accent3"/>
          </a:effectRef>
          <a:fontRef idx="minor">
            <a:schemeClr val="tx1"/>
          </a:fontRef>
        </p:style>
        <p:txBody>
          <a:bodyPr lIns="130101" tIns="65050" rIns="130101" bIns="65050" rtlCol="0" anchor="ctr"/>
          <a:lstStyle/>
          <a:p>
            <a:pPr algn="ctr"/>
            <a:endParaRPr lang="pt-BR"/>
          </a:p>
        </p:txBody>
      </p:sp>
      <p:cxnSp>
        <p:nvCxnSpPr>
          <p:cNvPr id="35" name="Straight Arrow Connector 34"/>
          <p:cNvCxnSpPr>
            <a:stCxn id="33" idx="2"/>
            <a:endCxn id="34" idx="0"/>
          </p:cNvCxnSpPr>
          <p:nvPr/>
        </p:nvCxnSpPr>
        <p:spPr>
          <a:xfrm rot="16200000" flipH="1">
            <a:off x="4715770" y="4615538"/>
            <a:ext cx="1108060" cy="54967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spTree>
    <p:extLst>
      <p:ext uri="{BB962C8B-B14F-4D97-AF65-F5344CB8AC3E}">
        <p14:creationId xmlns:p14="http://schemas.microsoft.com/office/powerpoint/2010/main" xmlns="" val="20264364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blinds(horizontal)">
                                      <p:cBhvr>
                                        <p:cTn id="10" dur="500"/>
                                        <p:tgtEl>
                                          <p:spTgt spid="3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blinds(horizontal)">
                                      <p:cBhvr>
                                        <p:cTn id="13" dur="500"/>
                                        <p:tgtEl>
                                          <p:spTgt spid="3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blinds(horizontal)">
                                      <p:cBhvr>
                                        <p:cTn id="16" dur="500"/>
                                        <p:tgtEl>
                                          <p:spTgt spid="34"/>
                                        </p:tgtEl>
                                      </p:cBhvr>
                                    </p:animEffect>
                                  </p:childTnLst>
                                </p:cTn>
                              </p:par>
                              <p:par>
                                <p:cTn id="17" presetID="3" presetClass="entr" presetSubtype="1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blinds(horizontal)">
                                      <p:cBhvr>
                                        <p:cTn id="1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a form inside AutoCAD</a:t>
            </a:r>
            <a:endParaRPr lang="pt-BR" dirty="0"/>
          </a:p>
        </p:txBody>
      </p:sp>
      <p:sp>
        <p:nvSpPr>
          <p:cNvPr id="3" name="Content Placeholder 2"/>
          <p:cNvSpPr>
            <a:spLocks noGrp="1"/>
          </p:cNvSpPr>
          <p:nvPr>
            <p:ph idx="1"/>
          </p:nvPr>
        </p:nvSpPr>
        <p:spPr/>
        <p:txBody>
          <a:bodyPr/>
          <a:lstStyle/>
          <a:p>
            <a:r>
              <a:rPr lang="en-US" dirty="0" smtClean="0"/>
              <a:t>Modal forms</a:t>
            </a:r>
          </a:p>
          <a:p>
            <a:pPr lvl="1"/>
            <a:r>
              <a:rPr lang="en-US" dirty="0" err="1" smtClean="0"/>
              <a:t>Application.ShowModalDialog</a:t>
            </a:r>
            <a:endParaRPr lang="en-US" dirty="0"/>
          </a:p>
          <a:p>
            <a:endParaRPr lang="en-US" dirty="0" smtClean="0"/>
          </a:p>
          <a:p>
            <a:r>
              <a:rPr lang="en-US" dirty="0" smtClean="0"/>
              <a:t>Modeless forms (consider Palette instead)</a:t>
            </a:r>
          </a:p>
          <a:p>
            <a:pPr lvl="1"/>
            <a:r>
              <a:rPr lang="en-US" dirty="0" err="1" smtClean="0"/>
              <a:t>Application.ShowModelessDialog</a:t>
            </a:r>
            <a:endParaRPr lang="en-US" dirty="0" smtClean="0"/>
          </a:p>
          <a:p>
            <a:endParaRPr lang="en-US" dirty="0" smtClean="0"/>
          </a:p>
          <a:p>
            <a:r>
              <a:rPr lang="en-US" dirty="0" smtClean="0"/>
              <a:t>Persists </a:t>
            </a:r>
            <a:r>
              <a:rPr lang="en-US" dirty="0"/>
              <a:t>size and position automatically</a:t>
            </a:r>
          </a:p>
          <a:p>
            <a:endParaRPr lang="en-US" dirty="0" smtClean="0">
              <a:latin typeface="Courier New" pitchFamily="49" charset="0"/>
              <a:cs typeface="Courier New" pitchFamily="49" charset="0"/>
            </a:endParaRPr>
          </a:p>
        </p:txBody>
      </p:sp>
    </p:spTree>
    <p:extLst>
      <p:ext uri="{BB962C8B-B14F-4D97-AF65-F5344CB8AC3E}">
        <p14:creationId xmlns:p14="http://schemas.microsoft.com/office/powerpoint/2010/main" xmlns="" val="30394696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IDE -  Visual Studio</a:t>
            </a:r>
            <a:endParaRPr lang="pt-BR" dirty="0"/>
          </a:p>
        </p:txBody>
      </p:sp>
      <p:sp>
        <p:nvSpPr>
          <p:cNvPr id="3" name="Content Placeholder 2"/>
          <p:cNvSpPr>
            <a:spLocks noGrp="1"/>
          </p:cNvSpPr>
          <p:nvPr>
            <p:ph idx="1"/>
          </p:nvPr>
        </p:nvSpPr>
        <p:spPr/>
        <p:txBody>
          <a:bodyPr/>
          <a:lstStyle/>
          <a:p>
            <a:r>
              <a:rPr lang="en-US" dirty="0" smtClean="0"/>
              <a:t>Professional and Free editions</a:t>
            </a:r>
          </a:p>
          <a:p>
            <a:pPr lvl="1"/>
            <a:r>
              <a:rPr lang="en-US" dirty="0" smtClean="0"/>
              <a:t>For AutoCAD R18 (2010/2011): Visual Studio 2008 SP1</a:t>
            </a:r>
          </a:p>
          <a:p>
            <a:endParaRPr lang="en-US" dirty="0" smtClean="0"/>
          </a:p>
          <a:p>
            <a:r>
              <a:rPr lang="en-US" dirty="0" err="1" smtClean="0"/>
              <a:t>Intelisense</a:t>
            </a:r>
            <a:endParaRPr lang="en-US" dirty="0" smtClean="0"/>
          </a:p>
          <a:p>
            <a:pPr lvl="1"/>
            <a:r>
              <a:rPr lang="en-US" dirty="0" smtClean="0"/>
              <a:t>Assist you by auto completing your code</a:t>
            </a:r>
          </a:p>
        </p:txBody>
      </p:sp>
    </p:spTree>
    <p:extLst>
      <p:ext uri="{BB962C8B-B14F-4D97-AF65-F5344CB8AC3E}">
        <p14:creationId xmlns:p14="http://schemas.microsoft.com/office/powerpoint/2010/main" xmlns="" val="22385917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menu</a:t>
            </a:r>
            <a:endParaRPr lang="pt-BR" dirty="0"/>
          </a:p>
        </p:txBody>
      </p:sp>
      <p:sp>
        <p:nvSpPr>
          <p:cNvPr id="3" name="Content Placeholder 2"/>
          <p:cNvSpPr>
            <a:spLocks noGrp="1"/>
          </p:cNvSpPr>
          <p:nvPr>
            <p:ph idx="1"/>
          </p:nvPr>
        </p:nvSpPr>
        <p:spPr/>
        <p:txBody>
          <a:bodyPr/>
          <a:lstStyle/>
          <a:p>
            <a:r>
              <a:rPr lang="pt-BR" dirty="0"/>
              <a:t>Application </a:t>
            </a:r>
            <a:r>
              <a:rPr lang="pt-BR" dirty="0" smtClean="0"/>
              <a:t>Level</a:t>
            </a:r>
          </a:p>
          <a:p>
            <a:pPr lvl="1"/>
            <a:r>
              <a:rPr lang="pt-BR" dirty="0" smtClean="0"/>
              <a:t>Application.AddDefaultContextMenuExtension</a:t>
            </a:r>
          </a:p>
          <a:p>
            <a:pPr lvl="1"/>
            <a:endParaRPr lang="pt-BR" dirty="0"/>
          </a:p>
          <a:p>
            <a:r>
              <a:rPr lang="pt-BR" dirty="0"/>
              <a:t>Object </a:t>
            </a:r>
            <a:r>
              <a:rPr lang="pt-BR" dirty="0" smtClean="0"/>
              <a:t>Level</a:t>
            </a:r>
          </a:p>
          <a:p>
            <a:pPr lvl="1"/>
            <a:r>
              <a:rPr lang="pt-BR" dirty="0" smtClean="0"/>
              <a:t>Application</a:t>
            </a:r>
            <a:r>
              <a:rPr lang="pt-BR" dirty="0"/>
              <a:t>. AddObjectContextMenuExtension –per RXClass </a:t>
            </a:r>
          </a:p>
        </p:txBody>
      </p:sp>
    </p:spTree>
    <p:extLst>
      <p:ext uri="{BB962C8B-B14F-4D97-AF65-F5344CB8AC3E}">
        <p14:creationId xmlns:p14="http://schemas.microsoft.com/office/powerpoint/2010/main" xmlns="" val="34250142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r>
              <a:rPr lang="en-US" dirty="0"/>
              <a:t>Tabbed Dialog </a:t>
            </a:r>
            <a:r>
              <a:rPr lang="en-US" dirty="0" smtClean="0"/>
              <a:t>Extensions</a:t>
            </a:r>
            <a:endParaRPr lang="pt-BR" dirty="0"/>
          </a:p>
        </p:txBody>
      </p:sp>
      <p:sp>
        <p:nvSpPr>
          <p:cNvPr id="3" name="Content Placeholder 2"/>
          <p:cNvSpPr>
            <a:spLocks noGrp="1"/>
          </p:cNvSpPr>
          <p:nvPr>
            <p:ph idx="1"/>
          </p:nvPr>
        </p:nvSpPr>
        <p:spPr/>
        <p:txBody>
          <a:bodyPr/>
          <a:lstStyle/>
          <a:p>
            <a:r>
              <a:rPr lang="en-US" dirty="0" smtClean="0"/>
              <a:t>Create a new tab inside Options dialog</a:t>
            </a:r>
          </a:p>
        </p:txBody>
      </p:sp>
    </p:spTree>
    <p:extLst>
      <p:ext uri="{BB962C8B-B14F-4D97-AF65-F5344CB8AC3E}">
        <p14:creationId xmlns:p14="http://schemas.microsoft.com/office/powerpoint/2010/main" xmlns="" val="34761261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312083860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6" end="6"/>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p:txBody>
          <a:bodyPr/>
          <a:lstStyle/>
          <a:p>
            <a:pPr eaLnBrk="1" hangingPunct="1"/>
            <a:r>
              <a:rPr lang="en-US" smtClean="0"/>
              <a:t>Event Handling - Example</a:t>
            </a:r>
          </a:p>
        </p:txBody>
      </p:sp>
      <p:sp>
        <p:nvSpPr>
          <p:cNvPr id="82948" name="Rectangle 3"/>
          <p:cNvSpPr>
            <a:spLocks noGrp="1" noChangeArrowheads="1"/>
          </p:cNvSpPr>
          <p:nvPr>
            <p:ph idx="1"/>
          </p:nvPr>
        </p:nvSpPr>
        <p:spPr/>
        <p:txBody>
          <a:bodyPr/>
          <a:lstStyle/>
          <a:p>
            <a:pPr lvl="1" eaLnBrk="1" hangingPunct="1">
              <a:lnSpc>
                <a:spcPct val="90000"/>
              </a:lnSpc>
            </a:pPr>
            <a:r>
              <a:rPr lang="en-US" sz="3400" dirty="0"/>
              <a:t>Create the event handler (callback</a:t>
            </a:r>
            <a:r>
              <a:rPr lang="en-US" sz="3400" dirty="0" smtClean="0"/>
              <a:t>)</a:t>
            </a:r>
          </a:p>
          <a:p>
            <a:pPr lvl="1" eaLnBrk="1" hangingPunct="1">
              <a:lnSpc>
                <a:spcPct val="90000"/>
              </a:lnSpc>
            </a:pPr>
            <a:endParaRPr lang="en-US" sz="3400" dirty="0"/>
          </a:p>
          <a:p>
            <a:pPr lvl="1" eaLnBrk="1" hangingPunct="1">
              <a:lnSpc>
                <a:spcPct val="90000"/>
              </a:lnSpc>
            </a:pPr>
            <a:endParaRPr lang="en-US" sz="3400" dirty="0" smtClean="0"/>
          </a:p>
          <a:p>
            <a:pPr lvl="1" eaLnBrk="1" hangingPunct="1">
              <a:lnSpc>
                <a:spcPct val="90000"/>
              </a:lnSpc>
            </a:pPr>
            <a:endParaRPr lang="en-US" sz="3400" dirty="0"/>
          </a:p>
          <a:p>
            <a:pPr lvl="1" eaLnBrk="1" hangingPunct="1">
              <a:lnSpc>
                <a:spcPct val="90000"/>
              </a:lnSpc>
              <a:buFont typeface="Wingdings" pitchFamily="2" charset="2"/>
              <a:buNone/>
            </a:pPr>
            <a:endParaRPr lang="en-US" sz="2600" dirty="0" smtClean="0">
              <a:solidFill>
                <a:schemeClr val="accent1">
                  <a:lumMod val="40000"/>
                  <a:lumOff val="60000"/>
                </a:schemeClr>
              </a:solidFill>
            </a:endParaRPr>
          </a:p>
          <a:p>
            <a:pPr lvl="1" eaLnBrk="1" hangingPunct="1">
              <a:lnSpc>
                <a:spcPct val="90000"/>
              </a:lnSpc>
              <a:buFont typeface="Wingdings" pitchFamily="2" charset="2"/>
              <a:buNone/>
            </a:pPr>
            <a:endParaRPr lang="en-US" sz="2600" dirty="0" smtClean="0">
              <a:solidFill>
                <a:schemeClr val="accent1">
                  <a:lumMod val="40000"/>
                  <a:lumOff val="60000"/>
                </a:schemeClr>
              </a:solidFill>
            </a:endParaRPr>
          </a:p>
          <a:p>
            <a:pPr lvl="1" eaLnBrk="1" hangingPunct="1">
              <a:lnSpc>
                <a:spcPct val="90000"/>
              </a:lnSpc>
            </a:pPr>
            <a:r>
              <a:rPr lang="en-US" sz="3400" dirty="0" smtClean="0"/>
              <a:t>Associate </a:t>
            </a:r>
            <a:r>
              <a:rPr lang="en-US" sz="3400" dirty="0"/>
              <a:t>the event handler with an </a:t>
            </a:r>
            <a:r>
              <a:rPr lang="en-US" sz="3400" dirty="0" smtClean="0"/>
              <a:t>event</a:t>
            </a:r>
          </a:p>
          <a:p>
            <a:pPr lvl="1" eaLnBrk="1" hangingPunct="1">
              <a:lnSpc>
                <a:spcPct val="90000"/>
              </a:lnSpc>
            </a:pPr>
            <a:endParaRPr lang="en-US" sz="3400" dirty="0"/>
          </a:p>
          <a:p>
            <a:pPr lvl="1" eaLnBrk="1" hangingPunct="1">
              <a:lnSpc>
                <a:spcPct val="90000"/>
              </a:lnSpc>
              <a:buFont typeface="Wingdings" pitchFamily="2" charset="2"/>
              <a:buNone/>
            </a:pPr>
            <a:r>
              <a:rPr lang="en-US" sz="2600" dirty="0">
                <a:solidFill>
                  <a:srgbClr val="0000FF"/>
                </a:solidFill>
                <a:ea typeface="Times New Roman" pitchFamily="18" charset="0"/>
                <a:cs typeface="Arial" charset="0"/>
              </a:rPr>
              <a:t>	</a:t>
            </a:r>
            <a:endParaRPr lang="en-US" sz="2600" dirty="0" smtClean="0">
              <a:solidFill>
                <a:srgbClr val="0000FF"/>
              </a:solidFill>
              <a:ea typeface="Times New Roman" pitchFamily="18" charset="0"/>
              <a:cs typeface="Arial" charset="0"/>
            </a:endParaRPr>
          </a:p>
          <a:p>
            <a:pPr lvl="1" eaLnBrk="1" hangingPunct="1">
              <a:lnSpc>
                <a:spcPct val="90000"/>
              </a:lnSpc>
              <a:buFont typeface="Wingdings" pitchFamily="2" charset="2"/>
              <a:buNone/>
            </a:pPr>
            <a:endParaRPr lang="en-US" sz="2600" dirty="0" smtClean="0">
              <a:cs typeface="Times New Roman" pitchFamily="18" charset="0"/>
            </a:endParaRPr>
          </a:p>
          <a:p>
            <a:pPr lvl="1" eaLnBrk="1" hangingPunct="1">
              <a:lnSpc>
                <a:spcPct val="90000"/>
              </a:lnSpc>
              <a:buFont typeface="Wingdings" pitchFamily="2" charset="2"/>
              <a:buNone/>
            </a:pPr>
            <a:endParaRPr lang="en-US" sz="2600" dirty="0">
              <a:cs typeface="Times New Roman" pitchFamily="18" charset="0"/>
            </a:endParaRPr>
          </a:p>
          <a:p>
            <a:pPr lvl="1" eaLnBrk="1" hangingPunct="1">
              <a:lnSpc>
                <a:spcPct val="90000"/>
              </a:lnSpc>
            </a:pPr>
            <a:r>
              <a:rPr lang="en-US" sz="3400" dirty="0">
                <a:cs typeface="Times New Roman" pitchFamily="18" charset="0"/>
              </a:rPr>
              <a:t>Disconnect the event handler</a:t>
            </a:r>
            <a:r>
              <a:rPr lang="en-US" sz="3400" dirty="0"/>
              <a:t>  </a:t>
            </a:r>
          </a:p>
        </p:txBody>
      </p:sp>
      <p:sp>
        <p:nvSpPr>
          <p:cNvPr id="2" name="TextBox 1"/>
          <p:cNvSpPr txBox="1"/>
          <p:nvPr/>
        </p:nvSpPr>
        <p:spPr>
          <a:xfrm>
            <a:off x="744935" y="2790155"/>
            <a:ext cx="9650912" cy="1569660"/>
          </a:xfrm>
          <a:prstGeom prst="rect">
            <a:avLst/>
          </a:prstGeom>
          <a:noFill/>
        </p:spPr>
        <p:txBody>
          <a:bodyPr wrap="none" rtlCol="0">
            <a:spAutoFit/>
          </a:bodyPr>
          <a:lstStyle/>
          <a:p>
            <a:r>
              <a:rPr lang="pt-BR" sz="2400" dirty="0" smtClean="0"/>
              <a:t>    </a:t>
            </a:r>
            <a:r>
              <a:rPr lang="pt-BR" sz="2400" dirty="0">
                <a:solidFill>
                  <a:srgbClr val="0000FF"/>
                </a:solidFill>
              </a:rPr>
              <a:t>Sub</a:t>
            </a:r>
            <a:r>
              <a:rPr lang="pt-BR" sz="2400" dirty="0">
                <a:solidFill>
                  <a:prstClr val="black"/>
                </a:solidFill>
              </a:rPr>
              <a:t> objAppended(</a:t>
            </a:r>
            <a:r>
              <a:rPr lang="pt-BR" sz="2400" dirty="0">
                <a:solidFill>
                  <a:srgbClr val="0000FF"/>
                </a:solidFill>
              </a:rPr>
              <a:t>ByVal</a:t>
            </a:r>
            <a:r>
              <a:rPr lang="pt-BR" sz="2400" dirty="0">
                <a:solidFill>
                  <a:prstClr val="black"/>
                </a:solidFill>
              </a:rPr>
              <a:t> o </a:t>
            </a:r>
            <a:r>
              <a:rPr lang="pt-BR" sz="2400" dirty="0">
                <a:solidFill>
                  <a:srgbClr val="0000FF"/>
                </a:solidFill>
              </a:rPr>
              <a:t>As</a:t>
            </a:r>
            <a:r>
              <a:rPr lang="pt-BR" sz="2400" dirty="0">
                <a:solidFill>
                  <a:prstClr val="black"/>
                </a:solidFill>
              </a:rPr>
              <a:t> </a:t>
            </a:r>
            <a:r>
              <a:rPr lang="pt-BR" sz="2400" dirty="0">
                <a:solidFill>
                  <a:srgbClr val="0000FF"/>
                </a:solidFill>
              </a:rPr>
              <a:t>Object</a:t>
            </a:r>
            <a:r>
              <a:rPr lang="pt-BR" sz="2400" dirty="0">
                <a:solidFill>
                  <a:prstClr val="black"/>
                </a:solidFill>
              </a:rPr>
              <a:t>, </a:t>
            </a:r>
            <a:r>
              <a:rPr lang="pt-BR" sz="2400" dirty="0">
                <a:solidFill>
                  <a:srgbClr val="0000FF"/>
                </a:solidFill>
              </a:rPr>
              <a:t>ByVal</a:t>
            </a:r>
            <a:r>
              <a:rPr lang="pt-BR" sz="2400" dirty="0">
                <a:solidFill>
                  <a:prstClr val="black"/>
                </a:solidFill>
              </a:rPr>
              <a:t> e </a:t>
            </a:r>
            <a:r>
              <a:rPr lang="pt-BR" sz="2400" dirty="0">
                <a:solidFill>
                  <a:srgbClr val="0000FF"/>
                </a:solidFill>
              </a:rPr>
              <a:t>As</a:t>
            </a:r>
            <a:r>
              <a:rPr lang="pt-BR" sz="2400" dirty="0">
                <a:solidFill>
                  <a:prstClr val="black"/>
                </a:solidFill>
              </a:rPr>
              <a:t> ObjectEventArgs)</a:t>
            </a:r>
          </a:p>
          <a:p>
            <a:r>
              <a:rPr lang="pt-BR" sz="2400" dirty="0">
                <a:solidFill>
                  <a:prstClr val="black"/>
                </a:solidFill>
              </a:rPr>
              <a:t>        </a:t>
            </a:r>
            <a:r>
              <a:rPr lang="pt-BR" sz="2400" dirty="0">
                <a:solidFill>
                  <a:srgbClr val="008000"/>
                </a:solidFill>
              </a:rPr>
              <a:t>'Do something here</a:t>
            </a:r>
          </a:p>
          <a:p>
            <a:r>
              <a:rPr lang="pt-BR" sz="2400" dirty="0">
                <a:solidFill>
                  <a:prstClr val="black"/>
                </a:solidFill>
              </a:rPr>
              <a:t>        </a:t>
            </a:r>
            <a:r>
              <a:rPr lang="pt-BR" sz="2400" dirty="0">
                <a:solidFill>
                  <a:srgbClr val="008000"/>
                </a:solidFill>
              </a:rPr>
              <a:t>'Do something else, etc.</a:t>
            </a:r>
          </a:p>
          <a:p>
            <a:r>
              <a:rPr lang="pt-BR" sz="2400" dirty="0">
                <a:solidFill>
                  <a:prstClr val="black"/>
                </a:solidFill>
              </a:rPr>
              <a:t>    </a:t>
            </a:r>
            <a:r>
              <a:rPr lang="pt-BR" sz="2400" dirty="0">
                <a:solidFill>
                  <a:srgbClr val="0000FF"/>
                </a:solidFill>
              </a:rPr>
              <a:t>End</a:t>
            </a:r>
            <a:r>
              <a:rPr lang="pt-BR" sz="2400" dirty="0">
                <a:solidFill>
                  <a:prstClr val="black"/>
                </a:solidFill>
              </a:rPr>
              <a:t> </a:t>
            </a:r>
            <a:r>
              <a:rPr lang="pt-BR" sz="2400" dirty="0">
                <a:solidFill>
                  <a:srgbClr val="0000FF"/>
                </a:solidFill>
              </a:rPr>
              <a:t>Sub</a:t>
            </a:r>
            <a:endParaRPr lang="pt-BR" sz="2400" dirty="0"/>
          </a:p>
        </p:txBody>
      </p:sp>
      <p:sp>
        <p:nvSpPr>
          <p:cNvPr id="3" name="TextBox 2"/>
          <p:cNvSpPr txBox="1"/>
          <p:nvPr/>
        </p:nvSpPr>
        <p:spPr>
          <a:xfrm>
            <a:off x="312887" y="5693547"/>
            <a:ext cx="12475531" cy="830997"/>
          </a:xfrm>
          <a:prstGeom prst="rect">
            <a:avLst/>
          </a:prstGeom>
          <a:noFill/>
        </p:spPr>
        <p:txBody>
          <a:bodyPr wrap="none" rtlCol="0">
            <a:spAutoFit/>
          </a:bodyPr>
          <a:lstStyle/>
          <a:p>
            <a:r>
              <a:rPr lang="pt-BR" sz="2400" dirty="0" smtClean="0"/>
              <a:t>        </a:t>
            </a:r>
            <a:r>
              <a:rPr lang="pt-BR" sz="2400" dirty="0">
                <a:solidFill>
                  <a:srgbClr val="0000FF"/>
                </a:solidFill>
              </a:rPr>
              <a:t>Dim</a:t>
            </a:r>
            <a:r>
              <a:rPr lang="pt-BR" sz="2400" dirty="0">
                <a:solidFill>
                  <a:prstClr val="black"/>
                </a:solidFill>
              </a:rPr>
              <a:t> db </a:t>
            </a:r>
            <a:r>
              <a:rPr lang="pt-BR" sz="2400" dirty="0">
                <a:solidFill>
                  <a:srgbClr val="0000FF"/>
                </a:solidFill>
              </a:rPr>
              <a:t>As</a:t>
            </a:r>
            <a:r>
              <a:rPr lang="pt-BR" sz="2400" dirty="0">
                <a:solidFill>
                  <a:prstClr val="black"/>
                </a:solidFill>
              </a:rPr>
              <a:t> Database = </a:t>
            </a:r>
            <a:r>
              <a:rPr lang="pt-BR" sz="2400" dirty="0" smtClean="0">
                <a:solidFill>
                  <a:prstClr val="black"/>
                </a:solidFill>
              </a:rPr>
              <a:t>Application.DocumentManager.MdiActiveDocument.Database</a:t>
            </a:r>
          </a:p>
          <a:p>
            <a:r>
              <a:rPr lang="en-US" sz="2400" dirty="0" smtClean="0">
                <a:solidFill>
                  <a:prstClr val="black"/>
                </a:solidFill>
              </a:rPr>
              <a:t>        </a:t>
            </a:r>
            <a:r>
              <a:rPr lang="en-US" sz="2400" dirty="0" err="1">
                <a:solidFill>
                  <a:srgbClr val="0000FF"/>
                </a:solidFill>
              </a:rPr>
              <a:t>AddHandler</a:t>
            </a:r>
            <a:r>
              <a:rPr lang="en-US" sz="2400" dirty="0">
                <a:solidFill>
                  <a:prstClr val="black"/>
                </a:solidFill>
              </a:rPr>
              <a:t> </a:t>
            </a:r>
            <a:r>
              <a:rPr lang="en-US" sz="2400" dirty="0" err="1">
                <a:solidFill>
                  <a:prstClr val="black"/>
                </a:solidFill>
              </a:rPr>
              <a:t>db.ObjectAppended</a:t>
            </a:r>
            <a:r>
              <a:rPr lang="en-US" sz="2400" dirty="0">
                <a:solidFill>
                  <a:prstClr val="black"/>
                </a:solidFill>
              </a:rPr>
              <a:t>, </a:t>
            </a:r>
            <a:r>
              <a:rPr lang="en-US" sz="2400" dirty="0">
                <a:solidFill>
                  <a:srgbClr val="0000FF"/>
                </a:solidFill>
              </a:rPr>
              <a:t>New</a:t>
            </a:r>
            <a:r>
              <a:rPr lang="en-US" sz="2400" dirty="0">
                <a:solidFill>
                  <a:prstClr val="black"/>
                </a:solidFill>
              </a:rPr>
              <a:t> </a:t>
            </a:r>
            <a:r>
              <a:rPr lang="en-US" sz="2400" dirty="0" err="1">
                <a:solidFill>
                  <a:prstClr val="black"/>
                </a:solidFill>
              </a:rPr>
              <a:t>ObjectEventHandler</a:t>
            </a:r>
            <a:r>
              <a:rPr lang="en-US" sz="2400" dirty="0">
                <a:solidFill>
                  <a:prstClr val="black"/>
                </a:solidFill>
              </a:rPr>
              <a:t>(</a:t>
            </a:r>
            <a:r>
              <a:rPr lang="en-US" sz="2400" dirty="0" err="1">
                <a:solidFill>
                  <a:srgbClr val="0000FF"/>
                </a:solidFill>
              </a:rPr>
              <a:t>AddressOf</a:t>
            </a:r>
            <a:r>
              <a:rPr lang="en-US" sz="2400" dirty="0">
                <a:solidFill>
                  <a:prstClr val="black"/>
                </a:solidFill>
              </a:rPr>
              <a:t> </a:t>
            </a:r>
            <a:r>
              <a:rPr lang="en-US" sz="2400" dirty="0" err="1">
                <a:solidFill>
                  <a:prstClr val="black"/>
                </a:solidFill>
              </a:rPr>
              <a:t>objAppended</a:t>
            </a:r>
            <a:r>
              <a:rPr lang="en-US" sz="2400" dirty="0">
                <a:solidFill>
                  <a:prstClr val="black"/>
                </a:solidFill>
              </a:rPr>
              <a:t>)</a:t>
            </a:r>
            <a:endParaRPr lang="pt-BR" sz="2400" dirty="0"/>
          </a:p>
        </p:txBody>
      </p:sp>
      <p:sp>
        <p:nvSpPr>
          <p:cNvPr id="4" name="TextBox 3"/>
          <p:cNvSpPr txBox="1"/>
          <p:nvPr/>
        </p:nvSpPr>
        <p:spPr>
          <a:xfrm>
            <a:off x="1090142" y="7902723"/>
            <a:ext cx="8730916" cy="461665"/>
          </a:xfrm>
          <a:prstGeom prst="rect">
            <a:avLst/>
          </a:prstGeom>
          <a:noFill/>
        </p:spPr>
        <p:txBody>
          <a:bodyPr wrap="none" rtlCol="0">
            <a:spAutoFit/>
          </a:bodyPr>
          <a:lstStyle/>
          <a:p>
            <a:r>
              <a:rPr lang="pt-BR" sz="2400" dirty="0">
                <a:solidFill>
                  <a:srgbClr val="0000FF"/>
                </a:solidFill>
              </a:rPr>
              <a:t>RemoveHandler</a:t>
            </a:r>
            <a:r>
              <a:rPr lang="pt-BR" sz="2400" dirty="0">
                <a:solidFill>
                  <a:prstClr val="black"/>
                </a:solidFill>
              </a:rPr>
              <a:t> db.ObjectAppended, </a:t>
            </a:r>
            <a:r>
              <a:rPr lang="pt-BR" sz="2400" dirty="0">
                <a:solidFill>
                  <a:srgbClr val="0000FF"/>
                </a:solidFill>
              </a:rPr>
              <a:t>AddressOf</a:t>
            </a:r>
            <a:r>
              <a:rPr lang="pt-BR" sz="2400" dirty="0">
                <a:solidFill>
                  <a:prstClr val="black"/>
                </a:solidFill>
              </a:rPr>
              <a:t> objAppended</a:t>
            </a:r>
            <a:endParaRPr lang="pt-BR" sz="2400" dirty="0"/>
          </a:p>
        </p:txBody>
      </p:sp>
    </p:spTree>
    <p:extLst>
      <p:ext uri="{BB962C8B-B14F-4D97-AF65-F5344CB8AC3E}">
        <p14:creationId xmlns:p14="http://schemas.microsoft.com/office/powerpoint/2010/main" xmlns="" val="39148333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PaletteSet</a:t>
            </a:r>
            <a:endParaRPr lang="en-US" dirty="0"/>
          </a:p>
        </p:txBody>
      </p:sp>
      <p:sp>
        <p:nvSpPr>
          <p:cNvPr id="3" name="Content Placeholder 2"/>
          <p:cNvSpPr>
            <a:spLocks noGrp="1"/>
          </p:cNvSpPr>
          <p:nvPr>
            <p:ph idx="1"/>
          </p:nvPr>
        </p:nvSpPr>
        <p:spPr/>
        <p:txBody>
          <a:bodyPr/>
          <a:lstStyle/>
          <a:p>
            <a:r>
              <a:rPr lang="en-US" dirty="0" smtClean="0"/>
              <a:t>Custom </a:t>
            </a:r>
            <a:r>
              <a:rPr lang="en-US" dirty="0" err="1" smtClean="0"/>
              <a:t>dockable</a:t>
            </a:r>
            <a:r>
              <a:rPr lang="en-US" dirty="0" smtClean="0"/>
              <a:t> </a:t>
            </a:r>
            <a:r>
              <a:rPr lang="en-US" dirty="0"/>
              <a:t/>
            </a:r>
            <a:br>
              <a:rPr lang="en-US" dirty="0"/>
            </a:br>
            <a:r>
              <a:rPr lang="en-US" dirty="0" smtClean="0"/>
              <a:t>window inside AutoCAD </a:t>
            </a:r>
          </a:p>
          <a:p>
            <a:endParaRPr lang="en-US" dirty="0"/>
          </a:p>
          <a:p>
            <a:endParaRPr lang="en-US" dirty="0" smtClean="0"/>
          </a:p>
          <a:p>
            <a:endParaRPr lang="en-US" dirty="0"/>
          </a:p>
          <a:p>
            <a:endParaRPr lang="en-US" dirty="0" smtClean="0"/>
          </a:p>
          <a:p>
            <a:endParaRPr lang="en-US" dirty="0" smtClean="0"/>
          </a:p>
          <a:p>
            <a:r>
              <a:rPr lang="en-US" dirty="0" smtClean="0"/>
              <a:t>In </a:t>
            </a:r>
            <a:r>
              <a:rPr lang="en-US" dirty="0"/>
              <a:t>the </a:t>
            </a:r>
            <a:r>
              <a:rPr lang="en-US" dirty="0" err="1"/>
              <a:t>Autodesk.AutoCAD.Windows</a:t>
            </a:r>
            <a:r>
              <a:rPr lang="en-US" dirty="0"/>
              <a:t> namespace</a:t>
            </a:r>
          </a:p>
          <a:p>
            <a:endParaRPr lang="en-US" dirty="0"/>
          </a:p>
          <a:p>
            <a:r>
              <a:rPr lang="en-US" dirty="0" err="1"/>
              <a:t>PaletteSets</a:t>
            </a:r>
            <a:r>
              <a:rPr lang="en-US" dirty="0"/>
              <a:t> contain controls such as a </a:t>
            </a:r>
            <a:r>
              <a:rPr lang="en-US" dirty="0" err="1"/>
              <a:t>UserControl</a:t>
            </a:r>
            <a:endParaRPr lang="en-US" dirty="0"/>
          </a:p>
          <a:p>
            <a:pPr lvl="1"/>
            <a:r>
              <a:rPr lang="en-US" dirty="0"/>
              <a:t>Use Visual Studio wizards to create the controls</a:t>
            </a:r>
          </a:p>
          <a:p>
            <a:pPr lvl="1"/>
            <a:r>
              <a:rPr lang="en-US" dirty="0"/>
              <a:t>Use the Add method of the </a:t>
            </a:r>
            <a:r>
              <a:rPr lang="en-US" dirty="0" err="1"/>
              <a:t>PaletteSet</a:t>
            </a:r>
            <a:r>
              <a:rPr lang="en-US" dirty="0"/>
              <a:t> the add the </a:t>
            </a:r>
            <a:r>
              <a:rPr lang="en-US" dirty="0" err="1"/>
              <a:t>UserControl</a:t>
            </a:r>
            <a:r>
              <a:rPr lang="en-US" dirty="0"/>
              <a:t> </a:t>
            </a:r>
          </a:p>
          <a:p>
            <a:endParaRPr lang="en-US" dirty="0" smtClean="0"/>
          </a:p>
          <a:p>
            <a:endParaRPr lang="en-US" dirty="0"/>
          </a:p>
        </p:txBody>
      </p:sp>
      <p:pic>
        <p:nvPicPr>
          <p:cNvPr id="107522" name="Picture 2"/>
          <p:cNvPicPr>
            <a:picLocks noChangeAspect="1" noChangeArrowheads="1"/>
          </p:cNvPicPr>
          <p:nvPr/>
        </p:nvPicPr>
        <p:blipFill>
          <a:blip r:embed="rId2" cstate="print"/>
          <a:srcRect/>
          <a:stretch>
            <a:fillRect/>
          </a:stretch>
        </p:blipFill>
        <p:spPr bwMode="auto">
          <a:xfrm>
            <a:off x="5072300" y="1333581"/>
            <a:ext cx="7697971" cy="3436488"/>
          </a:xfrm>
          <a:prstGeom prst="rect">
            <a:avLst/>
          </a:prstGeom>
          <a:noFill/>
          <a:ln w="9525">
            <a:noFill/>
            <a:miter lim="800000"/>
            <a:headEnd/>
            <a:tailEnd/>
          </a:ln>
        </p:spPr>
      </p:pic>
      <p:cxnSp>
        <p:nvCxnSpPr>
          <p:cNvPr id="6" name="Straight Arrow Connector 5"/>
          <p:cNvCxnSpPr/>
          <p:nvPr/>
        </p:nvCxnSpPr>
        <p:spPr bwMode="auto">
          <a:xfrm>
            <a:off x="3075362" y="3328285"/>
            <a:ext cx="1996938" cy="613998"/>
          </a:xfrm>
          <a:prstGeom prst="straightConnector1">
            <a:avLst/>
          </a:prstGeom>
          <a:solidFill>
            <a:schemeClr val="accent1"/>
          </a:solidFill>
          <a:ln w="38100" cap="flat" cmpd="sng" algn="ctr">
            <a:solidFill>
              <a:srgbClr val="FFC000"/>
            </a:solidFill>
            <a:prstDash val="solid"/>
            <a:round/>
            <a:headEnd type="none" w="med" len="med"/>
            <a:tailEnd type="arrow"/>
          </a:ln>
          <a:effectLst/>
        </p:spPr>
      </p:cxnSp>
    </p:spTree>
    <p:extLst>
      <p:ext uri="{BB962C8B-B14F-4D97-AF65-F5344CB8AC3E}">
        <p14:creationId xmlns:p14="http://schemas.microsoft.com/office/powerpoint/2010/main" xmlns="" val="33114100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PaletteSet  2</a:t>
            </a:r>
            <a:endParaRPr lang="en-US" dirty="0"/>
          </a:p>
        </p:txBody>
      </p:sp>
      <p:sp>
        <p:nvSpPr>
          <p:cNvPr id="3" name="Content Placeholder 2"/>
          <p:cNvSpPr>
            <a:spLocks noGrp="1"/>
          </p:cNvSpPr>
          <p:nvPr>
            <p:ph idx="1"/>
          </p:nvPr>
        </p:nvSpPr>
        <p:spPr>
          <a:xfrm>
            <a:off x="593725" y="2146300"/>
            <a:ext cx="5695826" cy="5704242"/>
          </a:xfrm>
        </p:spPr>
        <p:txBody>
          <a:bodyPr>
            <a:normAutofit/>
          </a:bodyPr>
          <a:lstStyle/>
          <a:p>
            <a:r>
              <a:rPr lang="en-US" dirty="0" err="1"/>
              <a:t>PaletteSet</a:t>
            </a:r>
            <a:r>
              <a:rPr lang="en-US" dirty="0"/>
              <a:t> Constructor takes a unique </a:t>
            </a:r>
            <a:r>
              <a:rPr lang="en-US" dirty="0" smtClean="0"/>
              <a:t>GUID</a:t>
            </a:r>
          </a:p>
          <a:p>
            <a:endParaRPr lang="en-US" dirty="0"/>
          </a:p>
          <a:p>
            <a:r>
              <a:rPr lang="en-US" dirty="0"/>
              <a:t>In Visual Studio On the Tools menu select "Create </a:t>
            </a:r>
            <a:r>
              <a:rPr lang="en-US" dirty="0" err="1"/>
              <a:t>Guid</a:t>
            </a:r>
            <a:r>
              <a:rPr lang="en-US" dirty="0" smtClean="0"/>
              <a:t>".</a:t>
            </a:r>
          </a:p>
          <a:p>
            <a:endParaRPr lang="en-US" dirty="0"/>
          </a:p>
          <a:p>
            <a:r>
              <a:rPr lang="en-US" dirty="0"/>
              <a:t>Before creating the </a:t>
            </a:r>
            <a:r>
              <a:rPr lang="en-US" dirty="0" err="1"/>
              <a:t>PaletteSet</a:t>
            </a:r>
            <a:r>
              <a:rPr lang="en-US" dirty="0"/>
              <a:t> test to see if it already exists</a:t>
            </a:r>
            <a:r>
              <a:rPr lang="en-US" dirty="0" smtClean="0"/>
              <a:t>.</a:t>
            </a:r>
          </a:p>
          <a:p>
            <a:endParaRPr lang="en-US" dirty="0"/>
          </a:p>
          <a:p>
            <a:r>
              <a:rPr lang="en-US" dirty="0"/>
              <a:t>Use a global member variable for the </a:t>
            </a:r>
            <a:r>
              <a:rPr lang="en-US" dirty="0" err="1"/>
              <a:t>PaletteSet</a:t>
            </a:r>
            <a:endParaRPr lang="en-US" dirty="0"/>
          </a:p>
          <a:p>
            <a:endParaRPr lang="pt-BR" dirty="0"/>
          </a:p>
        </p:txBody>
      </p:sp>
      <p:pic>
        <p:nvPicPr>
          <p:cNvPr id="108546" name="Picture 2"/>
          <p:cNvPicPr>
            <a:picLocks noChangeAspect="1" noChangeArrowheads="1"/>
          </p:cNvPicPr>
          <p:nvPr/>
        </p:nvPicPr>
        <p:blipFill>
          <a:blip r:embed="rId2" cstate="print"/>
          <a:srcRect/>
          <a:stretch>
            <a:fillRect/>
          </a:stretch>
        </p:blipFill>
        <p:spPr bwMode="auto">
          <a:xfrm>
            <a:off x="6499343" y="1674674"/>
            <a:ext cx="6342936" cy="4684155"/>
          </a:xfrm>
          <a:prstGeom prst="rect">
            <a:avLst/>
          </a:prstGeom>
          <a:noFill/>
          <a:ln w="9525">
            <a:noFill/>
            <a:miter lim="800000"/>
            <a:headEnd/>
            <a:tailEnd/>
          </a:ln>
        </p:spPr>
      </p:pic>
      <p:pic>
        <p:nvPicPr>
          <p:cNvPr id="108548" name="Picture 4"/>
          <p:cNvPicPr>
            <a:picLocks noChangeAspect="1" noChangeArrowheads="1"/>
          </p:cNvPicPr>
          <p:nvPr/>
        </p:nvPicPr>
        <p:blipFill>
          <a:blip r:embed="rId3" cstate="print"/>
          <a:srcRect/>
          <a:stretch>
            <a:fillRect/>
          </a:stretch>
        </p:blipFill>
        <p:spPr bwMode="auto">
          <a:xfrm>
            <a:off x="14101" y="7850542"/>
            <a:ext cx="12900186" cy="1492341"/>
          </a:xfrm>
          <a:prstGeom prst="rect">
            <a:avLst/>
          </a:prstGeom>
          <a:noFill/>
          <a:ln w="9525">
            <a:noFill/>
            <a:miter lim="800000"/>
            <a:headEnd/>
            <a:tailEnd/>
          </a:ln>
        </p:spPr>
      </p:pic>
    </p:spTree>
    <p:extLst>
      <p:ext uri="{BB962C8B-B14F-4D97-AF65-F5344CB8AC3E}">
        <p14:creationId xmlns:p14="http://schemas.microsoft.com/office/powerpoint/2010/main" xmlns="" val="8451006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2"/>
          <p:cNvSpPr>
            <a:spLocks noGrp="1" noChangeArrowheads="1"/>
          </p:cNvSpPr>
          <p:nvPr>
            <p:ph type="title"/>
          </p:nvPr>
        </p:nvSpPr>
        <p:spPr/>
        <p:txBody>
          <a:bodyPr/>
          <a:lstStyle/>
          <a:p>
            <a:pPr eaLnBrk="1" hangingPunct="1"/>
            <a:r>
              <a:rPr lang="en-US" dirty="0"/>
              <a:t>Lab 4 - </a:t>
            </a:r>
            <a:r>
              <a:rPr lang="en-US" dirty="0" err="1"/>
              <a:t>PaletteSet</a:t>
            </a:r>
            <a:r>
              <a:rPr lang="en-US" dirty="0"/>
              <a:t> and Database </a:t>
            </a:r>
            <a:r>
              <a:rPr lang="en-US" dirty="0" smtClean="0"/>
              <a:t>Events</a:t>
            </a:r>
            <a:r>
              <a:rPr lang="en-US" dirty="0"/>
              <a:t>	</a:t>
            </a:r>
            <a:endParaRPr lang="en-US" dirty="0" smtClean="0"/>
          </a:p>
        </p:txBody>
      </p:sp>
      <p:pic>
        <p:nvPicPr>
          <p:cNvPr id="71685" name="Picture 14" descr="MCj02854560000[1]"/>
          <p:cNvPicPr>
            <a:picLocks noChangeAspect="1" noChangeArrowheads="1"/>
          </p:cNvPicPr>
          <p:nvPr/>
        </p:nvPicPr>
        <p:blipFill>
          <a:blip r:embed="rId3" cstate="print"/>
          <a:srcRect/>
          <a:stretch>
            <a:fillRect/>
          </a:stretch>
        </p:blipFill>
        <p:spPr bwMode="auto">
          <a:xfrm>
            <a:off x="4849391" y="3726259"/>
            <a:ext cx="3024641" cy="3240965"/>
          </a:xfrm>
          <a:prstGeom prst="rect">
            <a:avLst/>
          </a:prstGeom>
          <a:noFill/>
          <a:ln w="9525">
            <a:noFill/>
            <a:miter lim="800000"/>
            <a:headEnd/>
            <a:tailEnd/>
          </a:ln>
        </p:spPr>
      </p:pic>
    </p:spTree>
    <p:extLst>
      <p:ext uri="{BB962C8B-B14F-4D97-AF65-F5344CB8AC3E}">
        <p14:creationId xmlns:p14="http://schemas.microsoft.com/office/powerpoint/2010/main" xmlns="" val="266745610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Agenda</a:t>
            </a:r>
            <a:endParaRPr lang="pt-BR" dirty="0"/>
          </a:p>
        </p:txBody>
      </p:sp>
      <p:sp>
        <p:nvSpPr>
          <p:cNvPr id="3" name="Content Placeholder 2"/>
          <p:cNvSpPr>
            <a:spLocks noGrp="1"/>
          </p:cNvSpPr>
          <p:nvPr>
            <p:ph idx="1"/>
          </p:nvPr>
        </p:nvSpPr>
        <p:spPr/>
        <p:txBody>
          <a:bodyPr/>
          <a:lstStyle/>
          <a:p>
            <a:r>
              <a:rPr lang="en-US" dirty="0"/>
              <a:t>Overview of .NET</a:t>
            </a:r>
          </a:p>
          <a:p>
            <a:r>
              <a:rPr lang="en-US" dirty="0"/>
              <a:t>Plugin Basics </a:t>
            </a:r>
          </a:p>
          <a:p>
            <a:r>
              <a:rPr lang="en-US" dirty="0"/>
              <a:t>User Interaction</a:t>
            </a:r>
          </a:p>
          <a:p>
            <a:r>
              <a:rPr lang="en-US" dirty="0"/>
              <a:t>Database fundamentals</a:t>
            </a:r>
          </a:p>
          <a:p>
            <a:r>
              <a:rPr lang="en-US" dirty="0"/>
              <a:t>Dictionaries</a:t>
            </a:r>
          </a:p>
          <a:p>
            <a:r>
              <a:rPr lang="en-US" dirty="0"/>
              <a:t>User Interface</a:t>
            </a:r>
          </a:p>
          <a:p>
            <a:r>
              <a:rPr lang="en-US" dirty="0"/>
              <a:t>Events</a:t>
            </a:r>
          </a:p>
          <a:p>
            <a:r>
              <a:rPr lang="en-US" dirty="0"/>
              <a:t>Input </a:t>
            </a:r>
            <a:r>
              <a:rPr lang="en-US" dirty="0" err="1"/>
              <a:t>PointMonitor</a:t>
            </a:r>
            <a:endParaRPr lang="en-US" dirty="0"/>
          </a:p>
          <a:p>
            <a:r>
              <a:rPr lang="en-US" dirty="0"/>
              <a:t>Jigs</a:t>
            </a:r>
          </a:p>
          <a:p>
            <a:endParaRPr lang="pt-BR" dirty="0"/>
          </a:p>
        </p:txBody>
      </p:sp>
    </p:spTree>
    <p:extLst>
      <p:ext uri="{BB962C8B-B14F-4D97-AF65-F5344CB8AC3E}">
        <p14:creationId xmlns:p14="http://schemas.microsoft.com/office/powerpoint/2010/main" xmlns="" val="36196917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3">
                                            <p:txEl>
                                              <p:pRg st="7" end="7"/>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GB" dirty="0" err="1" smtClean="0"/>
              <a:t>InputPoint</a:t>
            </a:r>
            <a:r>
              <a:rPr lang="en-GB" dirty="0" smtClean="0"/>
              <a:t> Monitor  </a:t>
            </a:r>
          </a:p>
        </p:txBody>
      </p:sp>
      <p:sp>
        <p:nvSpPr>
          <p:cNvPr id="26627" name="Rectangle 3"/>
          <p:cNvSpPr>
            <a:spLocks noGrp="1" noChangeArrowheads="1"/>
          </p:cNvSpPr>
          <p:nvPr>
            <p:ph idx="1"/>
          </p:nvPr>
        </p:nvSpPr>
        <p:spPr/>
        <p:txBody>
          <a:bodyPr/>
          <a:lstStyle/>
          <a:p>
            <a:pPr eaLnBrk="1" hangingPunct="1"/>
            <a:r>
              <a:rPr lang="en-GB" dirty="0" smtClean="0"/>
              <a:t>Allows you to monitor relevant inputs in AutoCAD, an extremely powerful API.</a:t>
            </a:r>
          </a:p>
          <a:p>
            <a:pPr eaLnBrk="1" hangingPunct="1"/>
            <a:r>
              <a:rPr lang="en-GB" dirty="0" smtClean="0"/>
              <a:t>Provides relevant data to the input received - </a:t>
            </a:r>
            <a:r>
              <a:rPr lang="en-GB" dirty="0" err="1" smtClean="0"/>
              <a:t>OSnap</a:t>
            </a:r>
            <a:r>
              <a:rPr lang="en-GB" dirty="0" smtClean="0"/>
              <a:t>, Draw context, various computed points, Entities underneath the aperture, etc.</a:t>
            </a:r>
          </a:p>
          <a:p>
            <a:pPr eaLnBrk="1" hangingPunct="1"/>
            <a:r>
              <a:rPr lang="en-GB" dirty="0" smtClean="0"/>
              <a:t>Also allows you to draw temporary graphics, and to easily implement Tooltips</a:t>
            </a:r>
          </a:p>
          <a:p>
            <a:pPr eaLnBrk="1" hangingPunct="1"/>
            <a:r>
              <a:rPr lang="en-US" dirty="0" smtClean="0"/>
              <a:t>Created with the PointMonitor event the Editor</a:t>
            </a:r>
          </a:p>
          <a:p>
            <a:pPr lvl="1" eaLnBrk="1" hangingPunct="1"/>
            <a:r>
              <a:rPr lang="en-US" dirty="0" smtClean="0"/>
              <a:t>The Delegate is a </a:t>
            </a:r>
            <a:r>
              <a:rPr lang="en-US" dirty="0" err="1" smtClean="0"/>
              <a:t>PointMonitorEventHandler</a:t>
            </a:r>
            <a:r>
              <a:rPr lang="en-US" dirty="0" smtClean="0"/>
              <a:t> </a:t>
            </a:r>
            <a:endParaRPr lang="en-GB" dirty="0" smtClean="0"/>
          </a:p>
          <a:p>
            <a:pPr lvl="1" eaLnBrk="1" hangingPunct="1"/>
            <a:endParaRPr lang="en-GB" dirty="0" smtClean="0"/>
          </a:p>
        </p:txBody>
      </p:sp>
      <p:pic>
        <p:nvPicPr>
          <p:cNvPr id="109570" name="Picture 2"/>
          <p:cNvPicPr>
            <a:picLocks noChangeAspect="1" noChangeArrowheads="1"/>
          </p:cNvPicPr>
          <p:nvPr/>
        </p:nvPicPr>
        <p:blipFill>
          <a:blip r:embed="rId3" cstate="print"/>
          <a:srcRect/>
          <a:stretch>
            <a:fillRect/>
          </a:stretch>
        </p:blipFill>
        <p:spPr bwMode="auto">
          <a:xfrm>
            <a:off x="345227" y="6993824"/>
            <a:ext cx="12115219" cy="2205043"/>
          </a:xfrm>
          <a:prstGeom prst="rect">
            <a:avLst/>
          </a:prstGeom>
          <a:noFill/>
          <a:ln w="9525">
            <a:noFill/>
            <a:miter lim="800000"/>
            <a:headEnd/>
            <a:tailEnd/>
          </a:ln>
        </p:spPr>
      </p:pic>
    </p:spTree>
    <p:extLst>
      <p:ext uri="{BB962C8B-B14F-4D97-AF65-F5344CB8AC3E}">
        <p14:creationId xmlns:p14="http://schemas.microsoft.com/office/powerpoint/2010/main" xmlns="" val="121556496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title"/>
          </p:nvPr>
        </p:nvSpPr>
        <p:spPr>
          <a:noFill/>
        </p:spPr>
        <p:txBody>
          <a:bodyPr/>
          <a:lstStyle/>
          <a:p>
            <a:pPr eaLnBrk="1" hangingPunct="1"/>
            <a:r>
              <a:rPr lang="en-US" sz="4600" dirty="0" smtClean="0"/>
              <a:t>Lab 6 - </a:t>
            </a:r>
            <a:r>
              <a:rPr lang="en-US" sz="4600" dirty="0"/>
              <a:t>PointMonitor</a:t>
            </a:r>
          </a:p>
        </p:txBody>
      </p:sp>
      <p:sp>
        <p:nvSpPr>
          <p:cNvPr id="27650" name="Rectangle 2"/>
          <p:cNvSpPr>
            <a:spLocks noGrp="1" noChangeArrowheads="1"/>
          </p:cNvSpPr>
          <p:nvPr>
            <p:ph idx="1"/>
          </p:nvPr>
        </p:nvSpPr>
        <p:spPr/>
        <p:txBody>
          <a:bodyPr/>
          <a:lstStyle/>
          <a:p>
            <a:pPr marL="0" indent="0" eaLnBrk="1" hangingPunct="1">
              <a:buNone/>
            </a:pPr>
            <a:endParaRPr lang="en-US" smtClean="0"/>
          </a:p>
          <a:p>
            <a:pPr marL="0" indent="0" eaLnBrk="1" hangingPunct="1">
              <a:buNone/>
            </a:pPr>
            <a:endParaRPr lang="en-US" smtClean="0"/>
          </a:p>
        </p:txBody>
      </p:sp>
      <p:pic>
        <p:nvPicPr>
          <p:cNvPr id="27652" name="Picture 6" descr="salpicadero"/>
          <p:cNvPicPr>
            <a:picLocks noChangeAspect="1" noChangeArrowheads="1"/>
          </p:cNvPicPr>
          <p:nvPr/>
        </p:nvPicPr>
        <p:blipFill>
          <a:blip r:embed="rId3" cstate="print"/>
          <a:srcRect/>
          <a:stretch>
            <a:fillRect/>
          </a:stretch>
        </p:blipFill>
        <p:spPr bwMode="auto">
          <a:xfrm>
            <a:off x="3553247" y="3510235"/>
            <a:ext cx="5559103" cy="3986276"/>
          </a:xfrm>
          <a:prstGeom prst="rect">
            <a:avLst/>
          </a:prstGeom>
          <a:noFill/>
          <a:ln w="9525">
            <a:noFill/>
            <a:miter lim="800000"/>
            <a:headEnd/>
            <a:tailEnd/>
          </a:ln>
        </p:spPr>
      </p:pic>
    </p:spTree>
    <p:extLst>
      <p:ext uri="{BB962C8B-B14F-4D97-AF65-F5344CB8AC3E}">
        <p14:creationId xmlns:p14="http://schemas.microsoft.com/office/powerpoint/2010/main" xmlns="" val="27702211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AU_10_Template_generic_4x3_v2007_final">
  <a:themeElements>
    <a:clrScheme name="Custom 3">
      <a:dk1>
        <a:sysClr val="windowText" lastClr="000000"/>
      </a:dk1>
      <a:lt1>
        <a:sysClr val="window" lastClr="FFFFFF"/>
      </a:lt1>
      <a:dk2>
        <a:srgbClr val="000000"/>
      </a:dk2>
      <a:lt2>
        <a:srgbClr val="F8F8F8"/>
      </a:lt2>
      <a:accent1>
        <a:srgbClr val="DD0000"/>
      </a:accent1>
      <a:accent2>
        <a:srgbClr val="FFAA00"/>
      </a:accent2>
      <a:accent3>
        <a:srgbClr val="004282"/>
      </a:accent3>
      <a:accent4>
        <a:srgbClr val="993388"/>
      </a:accent4>
      <a:accent5>
        <a:srgbClr val="FF6600"/>
      </a:accent5>
      <a:accent6>
        <a:srgbClr val="118888"/>
      </a:accent6>
      <a:hlink>
        <a:srgbClr val="0099CC"/>
      </a:hlink>
      <a:folHlink>
        <a:srgbClr val="993399"/>
      </a:folHlink>
    </a:clrScheme>
    <a:fontScheme name="ADSK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ADSK_White">
  <a:themeElements>
    <a:clrScheme name="ADSK_COLORS">
      <a:dk1>
        <a:srgbClr val="000000"/>
      </a:dk1>
      <a:lt1>
        <a:srgbClr val="FFFFFF"/>
      </a:lt1>
      <a:dk2>
        <a:srgbClr val="000000"/>
      </a:dk2>
      <a:lt2>
        <a:srgbClr val="FFFFFF"/>
      </a:lt2>
      <a:accent1>
        <a:srgbClr val="DD0000"/>
      </a:accent1>
      <a:accent2>
        <a:srgbClr val="EE5500"/>
      </a:accent2>
      <a:accent3>
        <a:srgbClr val="FFAA00"/>
      </a:accent3>
      <a:accent4>
        <a:srgbClr val="004282"/>
      </a:accent4>
      <a:accent5>
        <a:srgbClr val="993388"/>
      </a:accent5>
      <a:accent6>
        <a:srgbClr val="118888"/>
      </a:accent6>
      <a:hlink>
        <a:srgbClr val="00B0F0"/>
      </a:hlink>
      <a:folHlink>
        <a:srgbClr val="993388"/>
      </a:folHlink>
    </a:clrScheme>
    <a:fontScheme name="ADSK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spDef>
    <a:lnDef>
      <a:spPr bwMode="auto">
        <a:xfrm>
          <a:off x="0" y="0"/>
          <a:ext cx="1" cy="1"/>
        </a:xfrm>
        <a:custGeom>
          <a:avLst/>
          <a:gdLst/>
          <a:ahLst/>
          <a:cxnLst/>
          <a:rect l="0" t="0" r="0" b="0"/>
          <a:pathLst/>
        </a:custGeom>
        <a:solidFill>
          <a:schemeClr val="accent1"/>
        </a:solid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rgbClr val="000000"/>
            </a:solidFill>
            <a:effectLst/>
            <a:latin typeface="Gill Sans" charset="0"/>
            <a:ea typeface="ヒラギノ角ゴ Pro W3" charset="0"/>
            <a:cs typeface="ヒラギノ角ゴ Pro W3" charset="0"/>
            <a:sym typeface="Gill Sans" charset="0"/>
          </a:defRPr>
        </a:defPPr>
      </a:lstStyle>
    </a:lnDef>
  </a:objectDefaults>
  <a:extraClrSchemeLst>
    <a:extraClrScheme>
      <a:clrScheme name="Default - Title and 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AU_10_Template_generic_4x3_v2007_final</Template>
  <TotalTime>0</TotalTime>
  <Words>4050</Words>
  <Application>Microsoft Office PowerPoint</Application>
  <PresentationFormat>Custom</PresentationFormat>
  <Paragraphs>1004</Paragraphs>
  <Slides>103</Slides>
  <Notes>20</Notes>
  <HiddenSlides>0</HiddenSlides>
  <MMClips>1</MMClips>
  <ScaleCrop>false</ScaleCrop>
  <HeadingPairs>
    <vt:vector size="4" baseType="variant">
      <vt:variant>
        <vt:lpstr>Theme</vt:lpstr>
      </vt:variant>
      <vt:variant>
        <vt:i4>2</vt:i4>
      </vt:variant>
      <vt:variant>
        <vt:lpstr>Slide Titles</vt:lpstr>
      </vt:variant>
      <vt:variant>
        <vt:i4>103</vt:i4>
      </vt:variant>
    </vt:vector>
  </HeadingPairs>
  <TitlesOfParts>
    <vt:vector size="105" baseType="lpstr">
      <vt:lpstr>AU_10_Template_generic_4x3_v2007_final</vt:lpstr>
      <vt:lpstr>ADSK_White</vt:lpstr>
      <vt:lpstr>Introduction to .NET AutoCAD .NET API</vt:lpstr>
      <vt:lpstr>Course Objective</vt:lpstr>
      <vt:lpstr>Class Agenda</vt:lpstr>
      <vt:lpstr>Overview of .NET: Framework basics</vt:lpstr>
      <vt:lpstr>Why are we using .NET?</vt:lpstr>
      <vt:lpstr>Benefits of .NET</vt:lpstr>
      <vt:lpstr>Most used features of .NET</vt:lpstr>
      <vt:lpstr>Autodesk products are exposed to .NET</vt:lpstr>
      <vt:lpstr>The IDE -  Visual Studio</vt:lpstr>
      <vt:lpstr>Key learning points</vt:lpstr>
      <vt:lpstr>Class Agenda</vt:lpstr>
      <vt:lpstr>Plugin Basics: Organizing the code</vt:lpstr>
      <vt:lpstr>Namespaces</vt:lpstr>
      <vt:lpstr>Methods</vt:lpstr>
      <vt:lpstr>Calling methods</vt:lpstr>
      <vt:lpstr>Property</vt:lpstr>
      <vt:lpstr>Method and Properties for Objects</vt:lpstr>
      <vt:lpstr>Methods versus Properties</vt:lpstr>
      <vt:lpstr>Best Practices to Create Methods</vt:lpstr>
      <vt:lpstr>Creating a Method</vt:lpstr>
      <vt:lpstr>Return value</vt:lpstr>
      <vt:lpstr>Parameters</vt:lpstr>
      <vt:lpstr>Method example</vt:lpstr>
      <vt:lpstr>Key learning points</vt:lpstr>
      <vt:lpstr>Preparing for first plugin: ObjectARX SDK</vt:lpstr>
      <vt:lpstr>How does a plugin for AutoCAD works?</vt:lpstr>
      <vt:lpstr>Crearing a new VB.NET Project</vt:lpstr>
      <vt:lpstr>Adding reference to AutoCAD</vt:lpstr>
      <vt:lpstr>Routine as an AutoCAD custom command</vt:lpstr>
      <vt:lpstr>Lab 1 – Hello World</vt:lpstr>
      <vt:lpstr>NETLOAD or Registry Keys</vt:lpstr>
      <vt:lpstr>Object ARX Wizards</vt:lpstr>
      <vt:lpstr>.NET Debugging Tools</vt:lpstr>
      <vt:lpstr>Class Agenda</vt:lpstr>
      <vt:lpstr>Prompting for User Input</vt:lpstr>
      <vt:lpstr>Prompt for a point on screen</vt:lpstr>
      <vt:lpstr>More User Interaction</vt:lpstr>
      <vt:lpstr>Lab 2 –User Input</vt:lpstr>
      <vt:lpstr>Additional prompts</vt:lpstr>
      <vt:lpstr>Help File: Reference Guide</vt:lpstr>
      <vt:lpstr>Class Agenda</vt:lpstr>
      <vt:lpstr>AutoCAD DWG as a Database</vt:lpstr>
      <vt:lpstr>Database Primary Key: Object Identity (ObjectID)</vt:lpstr>
      <vt:lpstr>Database Structure: Overview</vt:lpstr>
      <vt:lpstr>Snoop Tools (for AutoCAD’s database)</vt:lpstr>
      <vt:lpstr>Transactions: Overview</vt:lpstr>
      <vt:lpstr>Transaction.GetObject method</vt:lpstr>
      <vt:lpstr>Using a Transaction to Get an Object</vt:lpstr>
      <vt:lpstr>Transactions: Scope</vt:lpstr>
      <vt:lpstr>Database Components: Symbol Tables</vt:lpstr>
      <vt:lpstr>Using Transaction: new block definition</vt:lpstr>
      <vt:lpstr>Using Transaction: list all block table records</vt:lpstr>
      <vt:lpstr>Database Structure: Model Space</vt:lpstr>
      <vt:lpstr>Append an Entity to Model Space</vt:lpstr>
      <vt:lpstr>Database Components: Class Map</vt:lpstr>
      <vt:lpstr>Object memory management</vt:lpstr>
      <vt:lpstr>Error or Exception</vt:lpstr>
      <vt:lpstr>Dealing with exceptions</vt:lpstr>
      <vt:lpstr>Be fearless: Try</vt:lpstr>
      <vt:lpstr>Investigate: Catch</vt:lpstr>
      <vt:lpstr>Be organized: Finally</vt:lpstr>
      <vt:lpstr>Summary of Try/Catch/Finally</vt:lpstr>
      <vt:lpstr>Reusable transaction</vt:lpstr>
      <vt:lpstr>Lab 3 – Create Entity, Block and Block Reference</vt:lpstr>
      <vt:lpstr>Class Agenda</vt:lpstr>
      <vt:lpstr>Dictionaries</vt:lpstr>
      <vt:lpstr>Named Object Dic. and Extension Dic.</vt:lpstr>
      <vt:lpstr>How open a Dictionary</vt:lpstr>
      <vt:lpstr>Dictionary Hierarchy</vt:lpstr>
      <vt:lpstr>Lab 5 - Dictionary</vt:lpstr>
      <vt:lpstr>Runtime Type Identification</vt:lpstr>
      <vt:lpstr>Get Type of a Variable</vt:lpstr>
      <vt:lpstr>Type comparison</vt:lpstr>
      <vt:lpstr>Convert between types</vt:lpstr>
      <vt:lpstr>Direct conversion: The easy way</vt:lpstr>
      <vt:lpstr>Direct conversion: The faster way</vt:lpstr>
      <vt:lpstr>Lets try before convert</vt:lpstr>
      <vt:lpstr>Key learning points</vt:lpstr>
      <vt:lpstr>Class Agenda</vt:lpstr>
      <vt:lpstr>Forms and UI Basics</vt:lpstr>
      <vt:lpstr>Windows® OS is based on windows</vt:lpstr>
      <vt:lpstr>Forms with WinForms API</vt:lpstr>
      <vt:lpstr>Forms in real life</vt:lpstr>
      <vt:lpstr>Creating my first Form</vt:lpstr>
      <vt:lpstr>Controls are variable too</vt:lpstr>
      <vt:lpstr>Do something when the user click!</vt:lpstr>
      <vt:lpstr>Key learning points</vt:lpstr>
      <vt:lpstr>Create the control events</vt:lpstr>
      <vt:lpstr>Using a form inside AutoCAD</vt:lpstr>
      <vt:lpstr>Context menu</vt:lpstr>
      <vt:lpstr>Tabbed Dialog Extensions</vt:lpstr>
      <vt:lpstr>Class Agenda</vt:lpstr>
      <vt:lpstr>Event Handling - Example</vt:lpstr>
      <vt:lpstr>PaletteSet</vt:lpstr>
      <vt:lpstr>PaletteSet  2</vt:lpstr>
      <vt:lpstr>Lab 4 - PaletteSet and Database Events </vt:lpstr>
      <vt:lpstr>Class Agenda</vt:lpstr>
      <vt:lpstr>InputPoint Monitor  </vt:lpstr>
      <vt:lpstr>Lab 6 - PointMonitor</vt:lpstr>
      <vt:lpstr>Class Agenda</vt:lpstr>
      <vt:lpstr>Jigs </vt:lpstr>
      <vt:lpstr>Lab 7 - Jig </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2010-09-14T18:36:27Z</dcterms:created>
  <dcterms:modified xsi:type="dcterms:W3CDTF">2011-04-28T16:37:20Z</dcterms:modified>
</cp:coreProperties>
</file>