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5"/>
  </p:notesMasterIdLst>
  <p:handoutMasterIdLst>
    <p:handoutMasterId r:id="rId26"/>
  </p:handoutMasterIdLst>
  <p:sldIdLst>
    <p:sldId id="579" r:id="rId5"/>
    <p:sldId id="586" r:id="rId6"/>
    <p:sldId id="600" r:id="rId7"/>
    <p:sldId id="601" r:id="rId8"/>
    <p:sldId id="588" r:id="rId9"/>
    <p:sldId id="604" r:id="rId10"/>
    <p:sldId id="589" r:id="rId11"/>
    <p:sldId id="605" r:id="rId12"/>
    <p:sldId id="606" r:id="rId13"/>
    <p:sldId id="607" r:id="rId14"/>
    <p:sldId id="590" r:id="rId15"/>
    <p:sldId id="603" r:id="rId16"/>
    <p:sldId id="591" r:id="rId17"/>
    <p:sldId id="608" r:id="rId18"/>
    <p:sldId id="595" r:id="rId19"/>
    <p:sldId id="597" r:id="rId20"/>
    <p:sldId id="599" r:id="rId21"/>
    <p:sldId id="602" r:id="rId22"/>
    <p:sldId id="609" r:id="rId23"/>
    <p:sldId id="585" r:id="rId24"/>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 xmlns:p15="http://schemas.microsoft.com/office/powerpoint/2012/main">
        <p15:guide id="1" orient="horz" pos="3073">
          <p15:clr>
            <a:srgbClr val="A4A3A4"/>
          </p15:clr>
        </p15:guide>
        <p15:guide id="2" pos="4098">
          <p15:clr>
            <a:srgbClr val="A4A3A4"/>
          </p15:clr>
        </p15:guide>
      </p15:sldGuideLst>
    </p:ext>
    <p:ext uri="{2D200454-40CA-4A62-9FC3-DE9A4176ACB9}">
      <p15:notesGuideLst xmlns=""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1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88513" autoAdjust="0"/>
  </p:normalViewPr>
  <p:slideViewPr>
    <p:cSldViewPr>
      <p:cViewPr>
        <p:scale>
          <a:sx n="53" d="100"/>
          <a:sy n="53" d="100"/>
        </p:scale>
        <p:origin x="-91" y="221"/>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9/21/2015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9/21/2015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362703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2921878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3955722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3537421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167312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20</a:t>
            </a:fld>
            <a:endParaRPr lang="en-US"/>
          </a:p>
        </p:txBody>
      </p:sp>
    </p:spTree>
    <p:extLst>
      <p:ext uri="{BB962C8B-B14F-4D97-AF65-F5344CB8AC3E}">
        <p14:creationId xmlns:p14="http://schemas.microsoft.com/office/powerpoint/2010/main" val="4177228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adndevblog.typepad.com/aec/2013/04/use-navisworks-api-with-wpf-binding-model-hierarchy-to-tree-view.html" TargetMode="External"/><Relationship Id="rId2" Type="http://schemas.openxmlformats.org/officeDocument/2006/relationships/hyperlink" Target="http://adndevblog.typepad.com/aec/2013/03/use-navisworks-api-with-wpf-create-a-net-control-application-of-wpf.html"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11 – .NET Control</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8175" y="1030016"/>
            <a:ext cx="11710098" cy="6782341"/>
          </a:xfrm>
        </p:spPr>
        <p:txBody>
          <a:bodyPr/>
          <a:lstStyle/>
          <a:p>
            <a:r>
              <a:rPr lang="en-US" altLang="zh-CN" sz="4000" dirty="0" smtClean="0"/>
              <a:t>Container to display model</a:t>
            </a:r>
          </a:p>
          <a:p>
            <a:r>
              <a:rPr lang="en-US" altLang="zh-CN" sz="4000" dirty="0" smtClean="0"/>
              <a:t>Must attach to a </a:t>
            </a:r>
            <a:r>
              <a:rPr lang="en-US" altLang="zh-CN" sz="4000" dirty="0" err="1" smtClean="0"/>
              <a:t>DocumentControl</a:t>
            </a:r>
            <a:endParaRPr lang="en-US" altLang="zh-CN" sz="4000" dirty="0" smtClean="0"/>
          </a:p>
          <a:p>
            <a:r>
              <a:rPr lang="en-US" altLang="zh-CN" sz="4000" dirty="0" smtClean="0"/>
              <a:t>Interact with end user</a:t>
            </a:r>
          </a:p>
          <a:p>
            <a:pPr lvl="1"/>
            <a:r>
              <a:rPr lang="en-US" altLang="zh-CN" sz="2800" dirty="0" smtClean="0"/>
              <a:t>Navigation, Selection </a:t>
            </a:r>
            <a:r>
              <a:rPr lang="en-US" altLang="zh-CN" sz="2800" dirty="0" err="1" smtClean="0"/>
              <a:t>etc</a:t>
            </a:r>
            <a:endParaRPr lang="en-US" altLang="zh-CN" sz="2800" dirty="0" smtClean="0"/>
          </a:p>
          <a:p>
            <a:r>
              <a:rPr lang="en-US" altLang="zh-CN" sz="4000" dirty="0" smtClean="0"/>
              <a:t>Reflect the document update </a:t>
            </a:r>
            <a:endParaRPr lang="zh-CN" altLang="en-US" sz="4000" dirty="0"/>
          </a:p>
        </p:txBody>
      </p:sp>
      <p:sp>
        <p:nvSpPr>
          <p:cNvPr id="3" name="Title 2"/>
          <p:cNvSpPr>
            <a:spLocks noGrp="1"/>
          </p:cNvSpPr>
          <p:nvPr>
            <p:ph type="title"/>
          </p:nvPr>
        </p:nvSpPr>
        <p:spPr>
          <a:xfrm>
            <a:off x="493394" y="230187"/>
            <a:ext cx="11710035" cy="1058655"/>
          </a:xfrm>
        </p:spPr>
        <p:txBody>
          <a:bodyPr/>
          <a:lstStyle/>
          <a:p>
            <a:r>
              <a:rPr lang="en-US" altLang="zh-CN" dirty="0" err="1" smtClean="0"/>
              <a:t>ViewControl</a:t>
            </a:r>
            <a:endParaRPr lang="zh-CN" altLang="en-US" dirty="0"/>
          </a:p>
        </p:txBody>
      </p:sp>
      <p:pic>
        <p:nvPicPr>
          <p:cNvPr id="7" name="Picture 6"/>
          <p:cNvPicPr>
            <a:picLocks noChangeAspect="1"/>
          </p:cNvPicPr>
          <p:nvPr/>
        </p:nvPicPr>
        <p:blipFill>
          <a:blip r:embed="rId2"/>
          <a:stretch>
            <a:fillRect/>
          </a:stretch>
        </p:blipFill>
        <p:spPr>
          <a:xfrm>
            <a:off x="2243136" y="4116387"/>
            <a:ext cx="8210550" cy="4829175"/>
          </a:xfrm>
          <a:prstGeom prst="rect">
            <a:avLst/>
          </a:prstGeom>
        </p:spPr>
      </p:pic>
      <p:cxnSp>
        <p:nvCxnSpPr>
          <p:cNvPr id="9" name="Straight Arrow Connector 8"/>
          <p:cNvCxnSpPr/>
          <p:nvPr/>
        </p:nvCxnSpPr>
        <p:spPr>
          <a:xfrm flipV="1">
            <a:off x="5819775" y="6707187"/>
            <a:ext cx="2209800" cy="20574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8014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50600" y="1449387"/>
            <a:ext cx="11874776" cy="7585930"/>
          </a:xfrm>
        </p:spPr>
        <p:txBody>
          <a:bodyPr/>
          <a:lstStyle/>
          <a:p>
            <a:pPr>
              <a:buFont typeface="Wingdings" panose="05000000000000000000" pitchFamily="2" charset="2"/>
              <a:buChar char="n"/>
            </a:pPr>
            <a:r>
              <a:rPr lang="en-US" altLang="zh-CN" sz="3600" dirty="0" smtClean="0"/>
              <a:t>[Choose Items] &gt;&gt; Autodesk.Navisworks.Control.dll,</a:t>
            </a:r>
          </a:p>
          <a:p>
            <a:pPr>
              <a:buFont typeface="Wingdings" panose="05000000000000000000" pitchFamily="2" charset="2"/>
              <a:buChar char="n"/>
            </a:pPr>
            <a:r>
              <a:rPr lang="en-US" altLang="zh-CN" sz="3600" dirty="0" smtClean="0"/>
              <a:t>View and document control are available in toolbox</a:t>
            </a:r>
          </a:p>
          <a:p>
            <a:pPr>
              <a:buFont typeface="Wingdings" panose="05000000000000000000" pitchFamily="2" charset="2"/>
              <a:buChar char="n"/>
            </a:pPr>
            <a:r>
              <a:rPr lang="en-US" altLang="zh-CN" sz="3600" dirty="0" smtClean="0"/>
              <a:t>Insert view control and document control to form</a:t>
            </a:r>
          </a:p>
          <a:p>
            <a:pPr>
              <a:buFont typeface="Wingdings" panose="05000000000000000000" pitchFamily="2" charset="2"/>
              <a:buChar char="n"/>
            </a:pPr>
            <a:r>
              <a:rPr lang="en-US" altLang="zh-CN" sz="3600" dirty="0" smtClean="0"/>
              <a:t>Set property [</a:t>
            </a:r>
            <a:r>
              <a:rPr lang="en-US" altLang="zh-CN" sz="3600" dirty="0" err="1" smtClean="0"/>
              <a:t>documentcontrol</a:t>
            </a:r>
            <a:r>
              <a:rPr lang="en-US" altLang="zh-CN" sz="3600" dirty="0" smtClean="0"/>
              <a:t>] of view control with one document control</a:t>
            </a:r>
            <a:endParaRPr lang="en-US" altLang="zh-CN" sz="3600" dirty="0"/>
          </a:p>
          <a:p>
            <a:pPr marL="105405" indent="0">
              <a:buNone/>
            </a:pPr>
            <a:endParaRPr lang="en-US" altLang="zh-CN" sz="3600" dirty="0" smtClean="0"/>
          </a:p>
          <a:p>
            <a:pPr marL="105405" indent="0">
              <a:buNone/>
            </a:pPr>
            <a:endParaRPr lang="en-US" altLang="zh-CN" sz="3600" dirty="0"/>
          </a:p>
          <a:p>
            <a:pPr marL="105405" indent="0">
              <a:buNone/>
            </a:pPr>
            <a:endParaRPr lang="en-US" altLang="zh-CN" sz="3600" dirty="0" smtClean="0"/>
          </a:p>
          <a:p>
            <a:pPr>
              <a:buFont typeface="Wingdings" pitchFamily="2" charset="2"/>
              <a:buChar char="Ø"/>
            </a:pPr>
            <a:endParaRPr lang="en-US" altLang="zh-CN" sz="3600" dirty="0" smtClean="0"/>
          </a:p>
          <a:p>
            <a:pPr>
              <a:buFont typeface="Wingdings" pitchFamily="2" charset="2"/>
              <a:buChar char="Ø"/>
            </a:pPr>
            <a:endParaRPr lang="en-US" altLang="zh-CN" sz="3600" dirty="0"/>
          </a:p>
          <a:p>
            <a:pPr>
              <a:buFont typeface="Wingdings" pitchFamily="2" charset="2"/>
              <a:buChar char="Ø"/>
            </a:pPr>
            <a:endParaRPr lang="en-US" altLang="zh-CN" sz="3600" dirty="0" smtClean="0"/>
          </a:p>
          <a:p>
            <a:pPr>
              <a:buFont typeface="Wingdings" pitchFamily="2" charset="2"/>
              <a:buChar char="Ø"/>
            </a:pPr>
            <a:endParaRPr lang="en-US" altLang="zh-CN" sz="3600" dirty="0"/>
          </a:p>
        </p:txBody>
      </p:sp>
      <p:sp>
        <p:nvSpPr>
          <p:cNvPr id="3" name="Title 2"/>
          <p:cNvSpPr>
            <a:spLocks noGrp="1"/>
          </p:cNvSpPr>
          <p:nvPr>
            <p:ph type="title"/>
          </p:nvPr>
        </p:nvSpPr>
        <p:spPr>
          <a:xfrm>
            <a:off x="650663" y="390732"/>
            <a:ext cx="11710035" cy="830055"/>
          </a:xfrm>
        </p:spPr>
        <p:txBody>
          <a:bodyPr/>
          <a:lstStyle/>
          <a:p>
            <a:r>
              <a:rPr lang="en-US" altLang="zh-CN" dirty="0"/>
              <a:t>Design View - </a:t>
            </a:r>
            <a:r>
              <a:rPr lang="en-US" altLang="zh-CN" dirty="0" smtClean="0"/>
              <a:t>32bits</a:t>
            </a:r>
            <a:r>
              <a:rPr lang="en-US" altLang="zh-CN" dirty="0"/>
              <a:t/>
            </a:r>
            <a:br>
              <a:rPr lang="en-US" altLang="zh-CN" dirty="0"/>
            </a:br>
            <a:r>
              <a:rPr lang="en-US" altLang="zh-CN" dirty="0" smtClean="0"/>
              <a:t/>
            </a:r>
            <a:br>
              <a:rPr lang="en-US" altLang="zh-CN" dirty="0" smtClean="0"/>
            </a:br>
            <a:endParaRPr lang="zh-CN" altLang="en-US" sz="3200" dirty="0">
              <a:solidFill>
                <a:srgbClr val="FFAA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4175" y="4421187"/>
            <a:ext cx="6974740" cy="4974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723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a:t>Way1: design on 32bits machine, build with Any CPU, deploy to 64bits </a:t>
            </a:r>
            <a:endParaRPr lang="en-US" altLang="zh-CN" dirty="0" smtClean="0"/>
          </a:p>
          <a:p>
            <a:endParaRPr lang="en-US" altLang="zh-CN" dirty="0"/>
          </a:p>
          <a:p>
            <a:r>
              <a:rPr lang="en-US" altLang="zh-CN" dirty="0"/>
              <a:t>Way2: Dynamic </a:t>
            </a:r>
            <a:r>
              <a:rPr lang="en-US" altLang="zh-CN" dirty="0" smtClean="0"/>
              <a:t>Design: deploy the controls when the form is being initialized.  </a:t>
            </a:r>
            <a:r>
              <a:rPr lang="zh-CN" altLang="en-US" dirty="0" smtClean="0"/>
              <a:t> </a:t>
            </a:r>
            <a:endParaRPr lang="zh-CN" altLang="en-US" dirty="0"/>
          </a:p>
          <a:p>
            <a:pPr marL="105405" indent="0">
              <a:buNone/>
            </a:pPr>
            <a:endParaRPr lang="en-US" altLang="zh-CN" dirty="0"/>
          </a:p>
          <a:p>
            <a:endParaRPr lang="zh-CN" altLang="en-US" dirty="0"/>
          </a:p>
        </p:txBody>
      </p:sp>
      <p:sp>
        <p:nvSpPr>
          <p:cNvPr id="3" name="Title 2"/>
          <p:cNvSpPr>
            <a:spLocks noGrp="1"/>
          </p:cNvSpPr>
          <p:nvPr>
            <p:ph type="title"/>
          </p:nvPr>
        </p:nvSpPr>
        <p:spPr/>
        <p:txBody>
          <a:bodyPr/>
          <a:lstStyle/>
          <a:p>
            <a:r>
              <a:rPr lang="en-US" altLang="zh-CN" dirty="0"/>
              <a:t>Design View </a:t>
            </a:r>
            <a:r>
              <a:rPr lang="en-US" altLang="zh-CN"/>
              <a:t>- </a:t>
            </a:r>
            <a:r>
              <a:rPr lang="en-US" altLang="zh-CN" smtClean="0"/>
              <a:t>64bits</a:t>
            </a:r>
            <a:r>
              <a:rPr lang="en-US" altLang="zh-CN" dirty="0"/>
              <a:t/>
            </a:r>
            <a:br>
              <a:rPr lang="en-US" altLang="zh-CN" dirty="0"/>
            </a:br>
            <a:r>
              <a:rPr lang="en-US" altLang="zh-CN" dirty="0"/>
              <a:t/>
            </a:r>
            <a:br>
              <a:rPr lang="en-US" altLang="zh-CN" dirty="0"/>
            </a:br>
            <a:endParaRPr lang="zh-CN" altLang="en-US" dirty="0"/>
          </a:p>
        </p:txBody>
      </p:sp>
    </p:spTree>
    <p:extLst>
      <p:ext uri="{BB962C8B-B14F-4D97-AF65-F5344CB8AC3E}">
        <p14:creationId xmlns:p14="http://schemas.microsoft.com/office/powerpoint/2010/main" val="3124730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Dynamic Design  </a:t>
            </a:r>
            <a:r>
              <a:rPr lang="en-US" altLang="zh-CN" sz="3200" dirty="0" smtClean="0">
                <a:solidFill>
                  <a:srgbClr val="FFAA00"/>
                </a:solidFill>
              </a:rPr>
              <a:t> </a:t>
            </a:r>
            <a:r>
              <a:rPr lang="en-US" altLang="zh-CN" dirty="0" smtClean="0"/>
              <a:t/>
            </a:r>
            <a:br>
              <a:rPr lang="en-US" altLang="zh-CN" dirty="0" smtClean="0"/>
            </a:br>
            <a:endParaRPr lang="zh-CN" altLang="en-US" dirty="0"/>
          </a:p>
        </p:txBody>
      </p:sp>
      <p:sp>
        <p:nvSpPr>
          <p:cNvPr id="7" name="Rectangle 6"/>
          <p:cNvSpPr/>
          <p:nvPr/>
        </p:nvSpPr>
        <p:spPr>
          <a:xfrm>
            <a:off x="790575" y="1449387"/>
            <a:ext cx="11811000" cy="7909858"/>
          </a:xfrm>
          <a:prstGeom prst="rect">
            <a:avLst/>
          </a:prstGeom>
          <a:solidFill>
            <a:schemeClr val="bg1">
              <a:lumMod val="95000"/>
            </a:schemeClr>
          </a:solidFill>
          <a:ln w="50800">
            <a:noFill/>
          </a:ln>
        </p:spPr>
        <p:txBody>
          <a:bodyPr wrap="square">
            <a:spAutoFit/>
          </a:bodyPr>
          <a:lstStyle/>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public</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partial</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class</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2B91AF"/>
                </a:solidFill>
                <a:latin typeface="Times New Roman" panose="02020603050405020304" pitchFamily="18" charset="0"/>
                <a:ea typeface="宋体"/>
                <a:cs typeface="Times New Roman" panose="02020603050405020304" pitchFamily="18" charset="0"/>
              </a:rPr>
              <a:t>Form1</a:t>
            </a:r>
            <a:r>
              <a:rPr lang="en-US" altLang="zh-CN" sz="2000" b="1" kern="0" dirty="0">
                <a:latin typeface="Times New Roman" panose="02020603050405020304" pitchFamily="18" charset="0"/>
                <a:ea typeface="宋体"/>
                <a:cs typeface="Times New Roman" panose="02020603050405020304" pitchFamily="18" charset="0"/>
              </a:rPr>
              <a:t> : </a:t>
            </a:r>
            <a:r>
              <a:rPr lang="en-US" altLang="zh-CN" sz="2000" b="1" kern="0" dirty="0">
                <a:solidFill>
                  <a:srgbClr val="2B91AF"/>
                </a:solidFill>
                <a:latin typeface="Times New Roman" panose="02020603050405020304" pitchFamily="18" charset="0"/>
                <a:ea typeface="宋体"/>
                <a:cs typeface="Times New Roman" panose="02020603050405020304" pitchFamily="18" charset="0"/>
              </a:rPr>
              <a:t>Form</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private</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DocumentControl</a:t>
            </a:r>
            <a:r>
              <a:rPr lang="en-US" altLang="zh-CN" sz="2000" b="1" kern="0" dirty="0">
                <a:latin typeface="Times New Roman" panose="02020603050405020304" pitchFamily="18" charset="0"/>
                <a:ea typeface="宋体"/>
                <a:cs typeface="Times New Roman" panose="02020603050405020304" pitchFamily="18" charset="0"/>
              </a:rPr>
              <a:t> NW_DC;</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private</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ViewControl</a:t>
            </a:r>
            <a:r>
              <a:rPr lang="en-US" altLang="zh-CN" sz="2000" b="1" kern="0" dirty="0">
                <a:latin typeface="Times New Roman" panose="02020603050405020304" pitchFamily="18" charset="0"/>
                <a:ea typeface="宋体"/>
                <a:cs typeface="Times New Roman" panose="02020603050405020304" pitchFamily="18" charset="0"/>
              </a:rPr>
              <a:t> NW_VC;</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public</a:t>
            </a:r>
            <a:r>
              <a:rPr lang="en-US" altLang="zh-CN" sz="2000" b="1" kern="0" dirty="0">
                <a:latin typeface="Times New Roman" panose="02020603050405020304" pitchFamily="18" charset="0"/>
                <a:ea typeface="宋体"/>
                <a:cs typeface="Times New Roman" panose="02020603050405020304" pitchFamily="18" charset="0"/>
              </a:rPr>
              <a:t> Form1()</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InitializeComponent</a:t>
            </a:r>
            <a:r>
              <a:rPr lang="en-US" altLang="zh-CN" sz="2000" b="1" kern="0" dirty="0">
                <a:latin typeface="Times New Roman" panose="02020603050405020304" pitchFamily="18" charset="0"/>
                <a:ea typeface="宋体"/>
                <a:cs typeface="Times New Roman" panose="02020603050405020304" pitchFamily="18" charset="0"/>
              </a:rPr>
              <a:t>();</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8000"/>
                </a:solidFill>
                <a:latin typeface="Times New Roman" panose="02020603050405020304" pitchFamily="18" charset="0"/>
                <a:ea typeface="宋体"/>
                <a:cs typeface="Times New Roman" panose="02020603050405020304" pitchFamily="18" charset="0"/>
              </a:rPr>
              <a:t>//Initialize document control</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if</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0000FF"/>
                </a:solidFill>
                <a:latin typeface="Times New Roman" panose="02020603050405020304" pitchFamily="18" charset="0"/>
                <a:ea typeface="宋体"/>
                <a:cs typeface="Times New Roman" panose="02020603050405020304" pitchFamily="18" charset="0"/>
              </a:rPr>
              <a:t>this</a:t>
            </a:r>
            <a:r>
              <a:rPr lang="en-US" altLang="zh-CN" sz="2000" b="1" kern="0" dirty="0" err="1">
                <a:latin typeface="Times New Roman" panose="02020603050405020304" pitchFamily="18" charset="0"/>
                <a:ea typeface="宋体"/>
                <a:cs typeface="Times New Roman" panose="02020603050405020304" pitchFamily="18" charset="0"/>
              </a:rPr>
              <a:t>.components</a:t>
            </a:r>
            <a:r>
              <a:rPr lang="en-US" altLang="zh-CN" sz="2000" b="1" kern="0" dirty="0">
                <a:latin typeface="Times New Roman" panose="02020603050405020304" pitchFamily="18" charset="0"/>
                <a:ea typeface="宋体"/>
                <a:cs typeface="Times New Roman" panose="02020603050405020304" pitchFamily="18" charset="0"/>
              </a:rPr>
              <a:t> ==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null</a:t>
            </a:r>
            <a:r>
              <a:rPr lang="en-US" altLang="zh-CN" sz="2000" b="1" kern="0" dirty="0">
                <a:latin typeface="Times New Roman" panose="02020603050405020304" pitchFamily="18" charset="0"/>
                <a:ea typeface="宋体"/>
                <a:cs typeface="Times New Roman" panose="02020603050405020304" pitchFamily="18" charset="0"/>
              </a:rPr>
              <a:t>)</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0000FF"/>
                </a:solidFill>
                <a:latin typeface="Times New Roman" panose="02020603050405020304" pitchFamily="18" charset="0"/>
                <a:ea typeface="宋体"/>
                <a:cs typeface="Times New Roman" panose="02020603050405020304" pitchFamily="18" charset="0"/>
              </a:rPr>
              <a:t>this</a:t>
            </a:r>
            <a:r>
              <a:rPr lang="en-US" altLang="zh-CN" sz="2000" b="1" kern="0" dirty="0" err="1">
                <a:latin typeface="Times New Roman" panose="02020603050405020304" pitchFamily="18" charset="0"/>
                <a:ea typeface="宋体"/>
                <a:cs typeface="Times New Roman" panose="02020603050405020304" pitchFamily="18" charset="0"/>
              </a:rPr>
              <a:t>.components</a:t>
            </a:r>
            <a:r>
              <a:rPr lang="en-US" altLang="zh-CN" sz="2000" b="1" kern="0" dirty="0">
                <a:latin typeface="Times New Roman" panose="02020603050405020304" pitchFamily="18" charset="0"/>
                <a:ea typeface="宋体"/>
                <a:cs typeface="Times New Roman" panose="02020603050405020304" pitchFamily="18" charset="0"/>
              </a:rPr>
              <a:t> =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new</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System.ComponentModel.</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Container</a:t>
            </a:r>
            <a:r>
              <a:rPr lang="en-US" altLang="zh-CN" sz="2000" b="1" kern="0" dirty="0" smtClean="0">
                <a:latin typeface="Times New Roman" panose="02020603050405020304" pitchFamily="18" charset="0"/>
                <a:ea typeface="宋体"/>
                <a:cs typeface="Times New Roman" panose="02020603050405020304" pitchFamily="18" charset="0"/>
              </a:rPr>
              <a:t>();</a:t>
            </a: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NW_DC =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new</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DocumentControl</a:t>
            </a:r>
            <a:r>
              <a:rPr lang="en-US" altLang="zh-CN" sz="2000" b="1" kern="0" dirty="0">
                <a:latin typeface="Times New Roman" panose="02020603050405020304" pitchFamily="18" charset="0"/>
                <a:ea typeface="宋体"/>
                <a:cs typeface="Times New Roman" panose="02020603050405020304" pitchFamily="18" charset="0"/>
              </a:rPr>
              <a:t>(</a:t>
            </a:r>
            <a:r>
              <a:rPr lang="en-US" altLang="zh-CN" sz="2000" b="1" kern="0" dirty="0" err="1">
                <a:solidFill>
                  <a:srgbClr val="0000FF"/>
                </a:solidFill>
                <a:latin typeface="Times New Roman" panose="02020603050405020304" pitchFamily="18" charset="0"/>
                <a:ea typeface="宋体"/>
                <a:cs typeface="Times New Roman" panose="02020603050405020304" pitchFamily="18" charset="0"/>
              </a:rPr>
              <a:t>this</a:t>
            </a:r>
            <a:r>
              <a:rPr lang="en-US" altLang="zh-CN" sz="2000" b="1" kern="0" dirty="0" err="1">
                <a:latin typeface="Times New Roman" panose="02020603050405020304" pitchFamily="18" charset="0"/>
                <a:ea typeface="宋体"/>
                <a:cs typeface="Times New Roman" panose="02020603050405020304" pitchFamily="18" charset="0"/>
              </a:rPr>
              <a:t>.components</a:t>
            </a:r>
            <a:r>
              <a:rPr lang="en-US" altLang="zh-CN" sz="2000" b="1" kern="0" dirty="0" smtClean="0">
                <a:latin typeface="Times New Roman" panose="02020603050405020304" pitchFamily="18" charset="0"/>
                <a:ea typeface="宋体"/>
                <a:cs typeface="Times New Roman" panose="02020603050405020304" pitchFamily="18" charset="0"/>
              </a:rPr>
              <a:t>);</a:t>
            </a:r>
          </a:p>
          <a:p>
            <a:pPr>
              <a:spcAft>
                <a:spcPts val="0"/>
              </a:spcAft>
            </a:pP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a:solidFill>
                  <a:srgbClr val="008000"/>
                </a:solidFill>
                <a:latin typeface="Times New Roman" panose="02020603050405020304" pitchFamily="18" charset="0"/>
                <a:ea typeface="宋体"/>
                <a:cs typeface="Times New Roman" panose="02020603050405020304" pitchFamily="18" charset="0"/>
              </a:rPr>
              <a:t>//Initialize </a:t>
            </a:r>
            <a:r>
              <a:rPr lang="en-US" altLang="zh-CN" sz="2000" b="1" kern="0" dirty="0" smtClean="0">
                <a:solidFill>
                  <a:srgbClr val="008000"/>
                </a:solidFill>
                <a:latin typeface="Times New Roman" panose="02020603050405020304" pitchFamily="18" charset="0"/>
                <a:ea typeface="宋体"/>
                <a:cs typeface="Times New Roman" panose="02020603050405020304" pitchFamily="18" charset="0"/>
              </a:rPr>
              <a:t>view control</a:t>
            </a:r>
            <a:r>
              <a:rPr lang="en-US" altLang="zh-CN" sz="2000" b="1" kern="0" dirty="0" smtClean="0">
                <a:latin typeface="Times New Roman" panose="02020603050405020304" pitchFamily="18" charset="0"/>
                <a:ea typeface="宋体"/>
                <a:cs typeface="Times New Roman" panose="02020603050405020304" pitchFamily="18" charset="0"/>
              </a:rPr>
              <a:t>, </a:t>
            </a:r>
            <a:r>
              <a:rPr lang="en-US" altLang="zh-CN" sz="2000" b="1" kern="0" dirty="0">
                <a:solidFill>
                  <a:srgbClr val="008000"/>
                </a:solidFill>
                <a:latin typeface="Times New Roman" panose="02020603050405020304" pitchFamily="18" charset="0"/>
                <a:ea typeface="宋体"/>
                <a:cs typeface="Times New Roman" panose="02020603050405020304" pitchFamily="18" charset="0"/>
              </a:rPr>
              <a:t>bind it to document control, and add it to form</a:t>
            </a:r>
            <a:endParaRPr lang="zh-CN" altLang="zh-CN" sz="2000" b="1" kern="0" dirty="0">
              <a:solidFill>
                <a:srgbClr val="008000"/>
              </a:solidFill>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NW_VC =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new</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ViewControl</a:t>
            </a:r>
            <a:r>
              <a:rPr lang="en-US" altLang="zh-CN" sz="2000" b="1" kern="0" dirty="0">
                <a:latin typeface="Times New Roman" panose="02020603050405020304" pitchFamily="18" charset="0"/>
                <a:ea typeface="宋体"/>
                <a:cs typeface="Times New Roman" panose="02020603050405020304" pitchFamily="18" charset="0"/>
              </a:rPr>
              <a:t>();</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NW_VC.DocumentControl</a:t>
            </a:r>
            <a:r>
              <a:rPr lang="en-US" altLang="zh-CN" sz="2000" b="1" kern="0" dirty="0">
                <a:latin typeface="Times New Roman" panose="02020603050405020304" pitchFamily="18" charset="0"/>
                <a:ea typeface="宋体"/>
                <a:cs typeface="Times New Roman" panose="02020603050405020304" pitchFamily="18" charset="0"/>
              </a:rPr>
              <a:t> = NW_DC;</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NW_VC.Location</a:t>
            </a:r>
            <a:r>
              <a:rPr lang="en-US" altLang="zh-CN" sz="2000" b="1" kern="0" dirty="0">
                <a:latin typeface="Times New Roman" panose="02020603050405020304" pitchFamily="18" charset="0"/>
                <a:ea typeface="宋体"/>
                <a:cs typeface="Times New Roman" panose="02020603050405020304" pitchFamily="18" charset="0"/>
              </a:rPr>
              <a:t> =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new</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System.Drawing.</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Point</a:t>
            </a:r>
            <a:r>
              <a:rPr lang="en-US" altLang="zh-CN" sz="2000" b="1" kern="0" dirty="0">
                <a:latin typeface="Times New Roman" panose="02020603050405020304" pitchFamily="18" charset="0"/>
                <a:ea typeface="宋体"/>
                <a:cs typeface="Times New Roman" panose="02020603050405020304" pitchFamily="18" charset="0"/>
              </a:rPr>
              <a:t>(Left + 10, Top - 10);</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NW_VC.Name</a:t>
            </a:r>
            <a:r>
              <a:rPr lang="en-US" altLang="zh-CN" sz="2000" b="1" kern="0" dirty="0">
                <a:latin typeface="Times New Roman" panose="02020603050405020304" pitchFamily="18" charset="0"/>
                <a:ea typeface="宋体"/>
                <a:cs typeface="Times New Roman" panose="02020603050405020304" pitchFamily="18" charset="0"/>
              </a:rPr>
              <a:t> = </a:t>
            </a:r>
            <a:r>
              <a:rPr lang="en-US" altLang="zh-CN" sz="2000" b="1" kern="0" dirty="0">
                <a:solidFill>
                  <a:srgbClr val="A31515"/>
                </a:solidFill>
                <a:latin typeface="Times New Roman" panose="02020603050405020304" pitchFamily="18" charset="0"/>
                <a:ea typeface="宋体"/>
                <a:cs typeface="Times New Roman" panose="02020603050405020304" pitchFamily="18" charset="0"/>
              </a:rPr>
              <a:t>"</a:t>
            </a:r>
            <a:r>
              <a:rPr lang="en-US" altLang="zh-CN" sz="2000" b="1" kern="0" dirty="0" err="1">
                <a:solidFill>
                  <a:srgbClr val="A31515"/>
                </a:solidFill>
                <a:latin typeface="Times New Roman" panose="02020603050405020304" pitchFamily="18" charset="0"/>
                <a:ea typeface="宋体"/>
                <a:cs typeface="Times New Roman" panose="02020603050405020304" pitchFamily="18" charset="0"/>
              </a:rPr>
              <a:t>myNWVC</a:t>
            </a:r>
            <a:r>
              <a:rPr lang="en-US" altLang="zh-CN" sz="2000" b="1" kern="0" dirty="0">
                <a:solidFill>
                  <a:srgbClr val="A31515"/>
                </a:solidFill>
                <a:latin typeface="Times New Roman" panose="02020603050405020304" pitchFamily="18" charset="0"/>
                <a:ea typeface="宋体"/>
                <a:cs typeface="Times New Roman" panose="02020603050405020304" pitchFamily="18" charset="0"/>
              </a:rPr>
              <a:t>"</a:t>
            </a:r>
            <a:r>
              <a:rPr lang="en-US" altLang="zh-CN" sz="2000" b="1" kern="0" dirty="0">
                <a:latin typeface="Times New Roman" panose="02020603050405020304" pitchFamily="18" charset="0"/>
                <a:ea typeface="宋体"/>
                <a:cs typeface="Times New Roman" panose="02020603050405020304" pitchFamily="18" charset="0"/>
              </a:rPr>
              <a:t>;</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NW_VC.Size</a:t>
            </a:r>
            <a:r>
              <a:rPr lang="en-US" altLang="zh-CN" sz="2000" b="1" kern="0" dirty="0">
                <a:latin typeface="Times New Roman" panose="02020603050405020304" pitchFamily="18" charset="0"/>
                <a:ea typeface="宋体"/>
                <a:cs typeface="Times New Roman" panose="02020603050405020304" pitchFamily="18" charset="0"/>
              </a:rPr>
              <a:t> = </a:t>
            </a:r>
            <a:r>
              <a:rPr lang="en-US" altLang="zh-CN" sz="2000" b="1" kern="0" dirty="0">
                <a:solidFill>
                  <a:srgbClr val="0000FF"/>
                </a:solidFill>
                <a:latin typeface="Times New Roman" panose="02020603050405020304" pitchFamily="18" charset="0"/>
                <a:ea typeface="宋体"/>
                <a:cs typeface="Times New Roman" panose="02020603050405020304" pitchFamily="18" charset="0"/>
              </a:rPr>
              <a:t>new</a:t>
            </a: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latin typeface="Times New Roman" panose="02020603050405020304" pitchFamily="18" charset="0"/>
                <a:ea typeface="宋体"/>
                <a:cs typeface="Times New Roman" panose="02020603050405020304" pitchFamily="18" charset="0"/>
              </a:rPr>
              <a:t>System.Drawing.</a:t>
            </a:r>
            <a:r>
              <a:rPr lang="en-US" altLang="zh-CN" sz="2000" b="1" kern="0" dirty="0" err="1">
                <a:solidFill>
                  <a:srgbClr val="2B91AF"/>
                </a:solidFill>
                <a:latin typeface="Times New Roman" panose="02020603050405020304" pitchFamily="18" charset="0"/>
                <a:ea typeface="宋体"/>
                <a:cs typeface="Times New Roman" panose="02020603050405020304" pitchFamily="18" charset="0"/>
              </a:rPr>
              <a:t>Size</a:t>
            </a:r>
            <a:r>
              <a:rPr lang="en-US" altLang="zh-CN" sz="2000" b="1" kern="0" dirty="0">
                <a:latin typeface="Times New Roman" panose="02020603050405020304" pitchFamily="18" charset="0"/>
                <a:ea typeface="宋体"/>
                <a:cs typeface="Times New Roman" panose="02020603050405020304" pitchFamily="18" charset="0"/>
              </a:rPr>
              <a:t>(300, 300);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err="1">
                <a:solidFill>
                  <a:srgbClr val="0000FF"/>
                </a:solidFill>
                <a:latin typeface="Times New Roman" panose="02020603050405020304" pitchFamily="18" charset="0"/>
                <a:ea typeface="宋体"/>
                <a:cs typeface="Times New Roman" panose="02020603050405020304" pitchFamily="18" charset="0"/>
              </a:rPr>
              <a:t>this</a:t>
            </a:r>
            <a:r>
              <a:rPr lang="en-US" altLang="zh-CN" sz="2000" b="1" kern="0" dirty="0" err="1">
                <a:latin typeface="Times New Roman" panose="02020603050405020304" pitchFamily="18" charset="0"/>
                <a:ea typeface="宋体"/>
                <a:cs typeface="Times New Roman" panose="02020603050405020304" pitchFamily="18" charset="0"/>
              </a:rPr>
              <a:t>.Controls.Add</a:t>
            </a:r>
            <a:r>
              <a:rPr lang="en-US" altLang="zh-CN" sz="2000" b="1" kern="0" dirty="0">
                <a:latin typeface="Times New Roman" panose="02020603050405020304" pitchFamily="18" charset="0"/>
                <a:ea typeface="宋体"/>
                <a:cs typeface="Times New Roman" panose="02020603050405020304" pitchFamily="18" charset="0"/>
              </a:rPr>
              <a:t>(NW_VC);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endParaRPr lang="zh-CN" altLang="zh-CN" sz="24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b="1" kern="0" dirty="0">
                <a:latin typeface="Times New Roman" panose="02020603050405020304" pitchFamily="18" charset="0"/>
                <a:ea typeface="宋体"/>
                <a:cs typeface="Times New Roman" panose="02020603050405020304" pitchFamily="18" charset="0"/>
              </a:rPr>
              <a:t>    </a:t>
            </a:r>
            <a:r>
              <a:rPr lang="en-US" altLang="zh-CN" sz="2000" b="1" kern="0" dirty="0" smtClean="0">
                <a:latin typeface="Times New Roman" panose="02020603050405020304" pitchFamily="18" charset="0"/>
                <a:ea typeface="宋体"/>
                <a:cs typeface="Times New Roman" panose="02020603050405020304" pitchFamily="18" charset="0"/>
              </a:rPr>
              <a:t>}</a:t>
            </a:r>
            <a:r>
              <a:rPr lang="en-US" altLang="zh-CN" sz="2400" b="1" kern="100" dirty="0">
                <a:latin typeface="Times New Roman" panose="02020603050405020304" pitchFamily="18" charset="0"/>
                <a:ea typeface="宋体"/>
                <a:cs typeface="Times New Roman" panose="02020603050405020304" pitchFamily="18" charset="0"/>
              </a:rPr>
              <a:t> </a:t>
            </a:r>
            <a:endParaRPr lang="zh-CN" alt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7167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0600" y="1371547"/>
            <a:ext cx="11710098" cy="6782341"/>
          </a:xfrm>
        </p:spPr>
        <p:txBody>
          <a:bodyPr/>
          <a:lstStyle/>
          <a:p>
            <a:r>
              <a:rPr lang="en-US" altLang="zh-CN" dirty="0" smtClean="0"/>
              <a:t>Manipulate </a:t>
            </a:r>
            <a:r>
              <a:rPr lang="en-US" altLang="zh-CN" dirty="0"/>
              <a:t>d</a:t>
            </a:r>
            <a:r>
              <a:rPr lang="en-US" altLang="zh-CN" dirty="0" smtClean="0"/>
              <a:t>ocument through </a:t>
            </a:r>
            <a:r>
              <a:rPr lang="en-US" altLang="zh-CN" dirty="0" err="1" smtClean="0"/>
              <a:t>DocumentControl.Document</a:t>
            </a:r>
            <a:endParaRPr lang="en-US" altLang="zh-CN" dirty="0" smtClean="0"/>
          </a:p>
          <a:p>
            <a:endParaRPr lang="zh-CN" altLang="en-US" dirty="0"/>
          </a:p>
        </p:txBody>
      </p:sp>
      <p:sp>
        <p:nvSpPr>
          <p:cNvPr id="3" name="Title 2"/>
          <p:cNvSpPr>
            <a:spLocks noGrp="1"/>
          </p:cNvSpPr>
          <p:nvPr>
            <p:ph type="title"/>
          </p:nvPr>
        </p:nvSpPr>
        <p:spPr/>
        <p:txBody>
          <a:bodyPr/>
          <a:lstStyle/>
          <a:p>
            <a:r>
              <a:rPr lang="en-US" altLang="zh-CN" dirty="0" smtClean="0"/>
              <a:t>Work with Control Based Application</a:t>
            </a:r>
            <a:endParaRPr lang="zh-CN" altLang="en-US" dirty="0"/>
          </a:p>
        </p:txBody>
      </p:sp>
      <p:sp>
        <p:nvSpPr>
          <p:cNvPr id="4" name="Rectangle 3"/>
          <p:cNvSpPr/>
          <p:nvPr/>
        </p:nvSpPr>
        <p:spPr>
          <a:xfrm>
            <a:off x="795703" y="3304400"/>
            <a:ext cx="10510471" cy="646331"/>
          </a:xfrm>
          <a:prstGeom prst="rect">
            <a:avLst/>
          </a:prstGeom>
          <a:solidFill>
            <a:schemeClr val="bg1">
              <a:lumMod val="95000"/>
            </a:schemeClr>
          </a:solidFill>
        </p:spPr>
        <p:txBody>
          <a:bodyPr wrap="square">
            <a:spAutoFit/>
          </a:bodyPr>
          <a:lstStyle/>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8000"/>
                </a:solidFill>
                <a:highlight>
                  <a:srgbClr val="FFFFFF"/>
                </a:highlight>
                <a:latin typeface="Times New Roman" panose="02020603050405020304" pitchFamily="18" charset="0"/>
                <a:cs typeface="Times New Roman" panose="02020603050405020304" pitchFamily="18" charset="0"/>
              </a:rPr>
              <a:t>swtich</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8000"/>
                </a:solidFill>
                <a:highlight>
                  <a:srgbClr val="FFFFFF"/>
                </a:highlight>
                <a:latin typeface="Times New Roman" panose="02020603050405020304" pitchFamily="18" charset="0"/>
                <a:cs typeface="Times New Roman" panose="02020603050405020304" pitchFamily="18" charset="0"/>
              </a:rPr>
              <a:t>nagivation</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mode to orbit</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documentControl.Document.Tool.Value</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Autodesk.Navisworks.Api.</a:t>
            </a:r>
            <a:r>
              <a:rPr lang="en-US" altLang="zh-CN" sz="1800" dirty="0" err="1" smtClean="0">
                <a:solidFill>
                  <a:srgbClr val="2B91AF"/>
                </a:solidFill>
                <a:highlight>
                  <a:srgbClr val="FFFFFF"/>
                </a:highlight>
                <a:latin typeface="Times New Roman" panose="02020603050405020304" pitchFamily="18" charset="0"/>
                <a:cs typeface="Times New Roman" panose="02020603050405020304" pitchFamily="18" charset="0"/>
              </a:rPr>
              <a:t>Tool</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.NavigateOrbit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sp>
        <p:nvSpPr>
          <p:cNvPr id="5" name="Rectangle 4"/>
          <p:cNvSpPr/>
          <p:nvPr/>
        </p:nvSpPr>
        <p:spPr>
          <a:xfrm>
            <a:off x="795704" y="4333389"/>
            <a:ext cx="10715668" cy="4801314"/>
          </a:xfrm>
          <a:prstGeom prst="rect">
            <a:avLst/>
          </a:prstGeom>
          <a:solidFill>
            <a:schemeClr val="bg1">
              <a:lumMod val="95000"/>
            </a:schemeClr>
          </a:solidFill>
        </p:spPr>
        <p:txBody>
          <a:bodyPr wrap="square">
            <a:spAutoFit/>
          </a:bodyPr>
          <a:lstStyle/>
          <a:p>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Document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documentControl.Document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//bounding box of current selected item</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BoundingBox3D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oCurBox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oDoc.CurrentSelection.SelectedItems.BoundingBox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//find the model item whose </a:t>
            </a:r>
            <a:r>
              <a:rPr lang="en-US" altLang="zh-CN" sz="1800" dirty="0" err="1">
                <a:solidFill>
                  <a:srgbClr val="008000"/>
                </a:solidFill>
                <a:highlight>
                  <a:srgbClr val="FFFFFF"/>
                </a:highlight>
                <a:latin typeface="Times New Roman" panose="02020603050405020304" pitchFamily="18" charset="0"/>
                <a:cs typeface="Times New Roman" panose="02020603050405020304" pitchFamily="18" charset="0"/>
              </a:rPr>
              <a:t>boundingbox</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intersect with current box</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IEnumerable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&lt;</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&gt;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oIntersectBoxItems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oDoc.Models.RootItemDescendants.Where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(x =&gt;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x.HasGeometry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&amp;&amp;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x.Geometry.BoundingBox.Intersects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oCurBox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//add these items to current selection</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0000FF"/>
                </a:solidFill>
                <a:highlight>
                  <a:srgbClr val="FFFFFF"/>
                </a:highlight>
                <a:latin typeface="Times New Roman" panose="02020603050405020304" pitchFamily="18" charset="0"/>
                <a:cs typeface="Times New Roman" panose="02020603050405020304" pitchFamily="18" charset="0"/>
              </a:rPr>
              <a:t>foreach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oMI</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oIntersectBoxItems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oDoc.CurrentSelection.Add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oMI</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ModelItemCollection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oCopyMC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ModelItemCollection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oDoc.CurrentSelection.SelectedItems.CopyTo</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oCopyMC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//unselected items</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oCopyMC.Invert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//make transparency of unselected items             </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oDoc.Models.OverridePermanentTransparency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oCopyMC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0.9);</a:t>
            </a:r>
            <a:endParaRPr lang="zh-CN"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734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00" y="1754187"/>
            <a:ext cx="11710098" cy="6782341"/>
          </a:xfrm>
        </p:spPr>
        <p:txBody>
          <a:bodyPr/>
          <a:lstStyle/>
          <a:p>
            <a:pPr>
              <a:buFont typeface="Wingdings" pitchFamily="2" charset="2"/>
              <a:buChar char="Ø"/>
            </a:pPr>
            <a:r>
              <a:rPr lang="en-US" altLang="zh-CN" dirty="0"/>
              <a:t>Create document control for each view control </a:t>
            </a:r>
            <a:endParaRPr lang="en-US" altLang="zh-CN" dirty="0" smtClean="0"/>
          </a:p>
          <a:p>
            <a:pPr>
              <a:buFont typeface="Wingdings" pitchFamily="2" charset="2"/>
              <a:buChar char="Ø"/>
            </a:pPr>
            <a:endParaRPr lang="en-US" altLang="zh-CN" dirty="0"/>
          </a:p>
          <a:p>
            <a:pPr>
              <a:buFont typeface="Wingdings" pitchFamily="2" charset="2"/>
              <a:buChar char="Ø"/>
            </a:pPr>
            <a:r>
              <a:rPr lang="en-US" altLang="zh-CN" dirty="0" smtClean="0"/>
              <a:t>Document control communicates to the corresponding view control</a:t>
            </a:r>
          </a:p>
          <a:p>
            <a:pPr marL="0" indent="0"/>
            <a:endParaRPr lang="en-US" altLang="zh-CN" dirty="0"/>
          </a:p>
          <a:p>
            <a:pPr>
              <a:buFont typeface="Wingdings" pitchFamily="2" charset="2"/>
              <a:buChar char="Ø"/>
            </a:pPr>
            <a:r>
              <a:rPr lang="en-US" altLang="zh-CN" dirty="0" smtClean="0"/>
              <a:t>The </a:t>
            </a:r>
            <a:r>
              <a:rPr lang="en-US" altLang="zh-CN" dirty="0" err="1"/>
              <a:t>ActiveDocument</a:t>
            </a:r>
            <a:r>
              <a:rPr lang="en-US" altLang="zh-CN" dirty="0"/>
              <a:t> is the document the activated view control links to. </a:t>
            </a:r>
            <a:endParaRPr lang="en-US" altLang="zh-CN" dirty="0" smtClean="0"/>
          </a:p>
          <a:p>
            <a:pPr>
              <a:buFont typeface="Wingdings" pitchFamily="2" charset="2"/>
              <a:buChar char="Ø"/>
            </a:pPr>
            <a:endParaRPr lang="en-US" altLang="zh-CN" dirty="0"/>
          </a:p>
          <a:p>
            <a:pPr>
              <a:buFont typeface="Wingdings" pitchFamily="2" charset="2"/>
              <a:buChar char="Ø"/>
            </a:pPr>
            <a:endParaRPr lang="en-US" altLang="zh-CN" dirty="0"/>
          </a:p>
          <a:p>
            <a:endParaRPr lang="zh-CN" altLang="en-US" dirty="0"/>
          </a:p>
        </p:txBody>
      </p:sp>
      <p:sp>
        <p:nvSpPr>
          <p:cNvPr id="2" name="Title 1"/>
          <p:cNvSpPr>
            <a:spLocks noGrp="1"/>
          </p:cNvSpPr>
          <p:nvPr>
            <p:ph type="title"/>
          </p:nvPr>
        </p:nvSpPr>
        <p:spPr/>
        <p:txBody>
          <a:bodyPr/>
          <a:lstStyle/>
          <a:p>
            <a:r>
              <a:rPr lang="yo-NG" altLang="zh-CN" dirty="0" smtClean="0"/>
              <a:t>Multi-Documen</a:t>
            </a:r>
            <a:r>
              <a:rPr lang="en-US" altLang="zh-CN" dirty="0" smtClean="0"/>
              <a:t>t</a:t>
            </a:r>
            <a:endParaRPr lang="zh-CN" altLang="en-US" dirty="0"/>
          </a:p>
        </p:txBody>
      </p:sp>
    </p:spTree>
    <p:extLst>
      <p:ext uri="{BB962C8B-B14F-4D97-AF65-F5344CB8AC3E}">
        <p14:creationId xmlns:p14="http://schemas.microsoft.com/office/powerpoint/2010/main" val="2837223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5" y="1525587"/>
            <a:ext cx="11710098" cy="7620000"/>
          </a:xfrm>
        </p:spPr>
        <p:txBody>
          <a:bodyPr/>
          <a:lstStyle/>
          <a:p>
            <a:pPr>
              <a:buFont typeface="Wingdings" pitchFamily="2" charset="2"/>
              <a:buChar char="Ø"/>
            </a:pPr>
            <a:r>
              <a:rPr lang="en-US" altLang="zh-CN" sz="3600" dirty="0" err="1"/>
              <a:t>DocumentControl.</a:t>
            </a:r>
            <a:r>
              <a:rPr lang="en-US" altLang="zh-CN" sz="3600" b="1" dirty="0" err="1">
                <a:solidFill>
                  <a:srgbClr val="7030A0"/>
                </a:solidFill>
              </a:rPr>
              <a:t>SetAsMainDocument</a:t>
            </a:r>
            <a:r>
              <a:rPr lang="en-US" altLang="zh-CN" sz="3600" dirty="0"/>
              <a:t> must be called in order to make this document communicating with COM. </a:t>
            </a:r>
            <a:r>
              <a:rPr lang="en-US" altLang="zh-CN" sz="3600" dirty="0" smtClean="0"/>
              <a:t>This </a:t>
            </a:r>
            <a:r>
              <a:rPr lang="en-US" altLang="zh-CN" sz="3600" dirty="0"/>
              <a:t>document could be called main document </a:t>
            </a:r>
          </a:p>
          <a:p>
            <a:pPr marL="0" indent="0"/>
            <a:endParaRPr lang="en-US" altLang="zh-CN" sz="3600" dirty="0" smtClean="0"/>
          </a:p>
          <a:p>
            <a:pPr marL="457200" indent="-457200">
              <a:buFont typeface="Wingdings" pitchFamily="2" charset="2"/>
              <a:buChar char="Ø"/>
            </a:pPr>
            <a:r>
              <a:rPr lang="en-US" altLang="zh-CN" sz="3600" dirty="0"/>
              <a:t>Only main document control can communicate with </a:t>
            </a:r>
            <a:r>
              <a:rPr lang="en-US" altLang="zh-CN" sz="3600" dirty="0" smtClean="0"/>
              <a:t>COM</a:t>
            </a:r>
          </a:p>
          <a:p>
            <a:pPr marL="0" indent="0">
              <a:buNone/>
            </a:pPr>
            <a:endParaRPr lang="en-US" altLang="zh-CN" sz="3600" dirty="0"/>
          </a:p>
          <a:p>
            <a:pPr>
              <a:buFont typeface="Wingdings" pitchFamily="2" charset="2"/>
              <a:buChar char="Ø"/>
            </a:pPr>
            <a:r>
              <a:rPr lang="en-US" altLang="zh-CN" sz="3600" dirty="0" err="1"/>
              <a:t>SetAsMainDocument</a:t>
            </a:r>
            <a:r>
              <a:rPr lang="en-US" altLang="zh-CN" sz="3600" dirty="0"/>
              <a:t> can </a:t>
            </a:r>
            <a:r>
              <a:rPr lang="en-US" altLang="zh-CN" sz="3600" dirty="0" smtClean="0"/>
              <a:t>be </a:t>
            </a:r>
            <a:r>
              <a:rPr lang="en-US" altLang="zh-CN" sz="3600" dirty="0"/>
              <a:t>called </a:t>
            </a:r>
            <a:r>
              <a:rPr lang="en-US" altLang="zh-CN" sz="3600" dirty="0" smtClean="0"/>
              <a:t>only once in </a:t>
            </a:r>
            <a:r>
              <a:rPr lang="en-US" altLang="zh-CN" sz="3600" dirty="0"/>
              <a:t>the life time of the app </a:t>
            </a:r>
            <a:endParaRPr lang="en-US" altLang="zh-CN" sz="3600" dirty="0" smtClean="0"/>
          </a:p>
          <a:p>
            <a:pPr>
              <a:buFont typeface="Wingdings" pitchFamily="2" charset="2"/>
              <a:buChar char="Ø"/>
            </a:pPr>
            <a:endParaRPr lang="en-US" altLang="zh-CN" sz="3600" dirty="0"/>
          </a:p>
          <a:p>
            <a:pPr marL="0" indent="0">
              <a:buNone/>
            </a:pPr>
            <a:endParaRPr lang="yo-NG" altLang="zh-CN" sz="4000" dirty="0"/>
          </a:p>
          <a:p>
            <a:pPr marL="0" indent="0"/>
            <a:endParaRPr lang="en-US" altLang="zh-CN" sz="3600" dirty="0"/>
          </a:p>
          <a:p>
            <a:pPr marL="0" indent="0"/>
            <a:endParaRPr lang="yo-NG" altLang="zh-CN" sz="3600" dirty="0"/>
          </a:p>
          <a:p>
            <a:pPr marL="0" indent="0"/>
            <a:endParaRPr lang="en-US" altLang="zh-CN" sz="3600" dirty="0" smtClean="0"/>
          </a:p>
          <a:p>
            <a:pPr marL="0" indent="0"/>
            <a:endParaRPr lang="en-US" altLang="zh-CN" sz="3600" dirty="0"/>
          </a:p>
          <a:p>
            <a:endParaRPr lang="zh-CN" altLang="en-US" sz="3600" dirty="0"/>
          </a:p>
        </p:txBody>
      </p:sp>
      <p:sp>
        <p:nvSpPr>
          <p:cNvPr id="2" name="Title 1"/>
          <p:cNvSpPr>
            <a:spLocks noGrp="1"/>
          </p:cNvSpPr>
          <p:nvPr>
            <p:ph type="title"/>
          </p:nvPr>
        </p:nvSpPr>
        <p:spPr/>
        <p:txBody>
          <a:bodyPr/>
          <a:lstStyle/>
          <a:p>
            <a:r>
              <a:rPr lang="en-US" altLang="zh-CN" dirty="0" smtClean="0"/>
              <a:t>Working </a:t>
            </a:r>
            <a:r>
              <a:rPr lang="yo-NG" altLang="zh-CN" dirty="0" smtClean="0"/>
              <a:t>with </a:t>
            </a:r>
            <a:r>
              <a:rPr lang="yo-NG" altLang="zh-CN" dirty="0"/>
              <a:t>COM </a:t>
            </a:r>
            <a:r>
              <a:rPr lang="en-US" altLang="zh-CN" dirty="0" smtClean="0"/>
              <a:t>API</a:t>
            </a:r>
            <a:endParaRPr lang="zh-CN" altLang="en-US" dirty="0"/>
          </a:p>
        </p:txBody>
      </p:sp>
    </p:spTree>
    <p:extLst>
      <p:ext uri="{BB962C8B-B14F-4D97-AF65-F5344CB8AC3E}">
        <p14:creationId xmlns:p14="http://schemas.microsoft.com/office/powerpoint/2010/main" val="2664938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00" y="1525587"/>
            <a:ext cx="11710098" cy="6782341"/>
          </a:xfrm>
        </p:spPr>
        <p:txBody>
          <a:bodyPr/>
          <a:lstStyle/>
          <a:p>
            <a:pPr>
              <a:buFont typeface="Wingdings" pitchFamily="2" charset="2"/>
              <a:buChar char="Ø"/>
            </a:pPr>
            <a:r>
              <a:rPr lang="en-US" altLang="zh-CN" sz="4400" dirty="0"/>
              <a:t>No Mouse, Keyboard events yet </a:t>
            </a:r>
          </a:p>
          <a:p>
            <a:pPr lvl="1">
              <a:buFont typeface="Wingdings" pitchFamily="2" charset="2"/>
              <a:buChar char="Ø"/>
            </a:pPr>
            <a:r>
              <a:rPr lang="en-US" altLang="zh-CN" sz="2800" dirty="0"/>
              <a:t>Although derives from .NET control, these events have not been implemented </a:t>
            </a:r>
          </a:p>
          <a:p>
            <a:pPr lvl="1">
              <a:buFont typeface="Wingdings" pitchFamily="2" charset="2"/>
              <a:buChar char="Ø"/>
            </a:pPr>
            <a:r>
              <a:rPr lang="en-US" altLang="zh-CN" sz="2800" dirty="0" smtClean="0"/>
              <a:t>Some scenarios can use  </a:t>
            </a:r>
            <a:endParaRPr lang="yo-NG" altLang="zh-CN" sz="2800" dirty="0"/>
          </a:p>
          <a:p>
            <a:pPr lvl="2">
              <a:buFont typeface="Wingdings" pitchFamily="2" charset="2"/>
              <a:buChar char="Ø"/>
            </a:pPr>
            <a:r>
              <a:rPr lang="yo-NG" altLang="zh-CN" sz="2400" dirty="0" smtClean="0"/>
              <a:t>OnCurrenSelectionChanging </a:t>
            </a:r>
            <a:endParaRPr lang="yo-NG" altLang="zh-CN" sz="2400" dirty="0"/>
          </a:p>
          <a:p>
            <a:pPr lvl="2">
              <a:buFont typeface="Wingdings" pitchFamily="2" charset="2"/>
              <a:buChar char="Ø"/>
            </a:pPr>
            <a:r>
              <a:rPr lang="yo-NG" altLang="zh-CN" sz="2400" dirty="0" smtClean="0"/>
              <a:t>OnCurrenSelectionChanged </a:t>
            </a:r>
            <a:endParaRPr lang="yo-NG" altLang="zh-CN" sz="2900" dirty="0"/>
          </a:p>
          <a:p>
            <a:pPr>
              <a:buFont typeface="Wingdings" pitchFamily="2" charset="2"/>
              <a:buChar char="Ø"/>
            </a:pPr>
            <a:endParaRPr lang="en-US" altLang="zh-CN" sz="4400" dirty="0" smtClean="0"/>
          </a:p>
          <a:p>
            <a:pPr>
              <a:buFont typeface="Wingdings" pitchFamily="2" charset="2"/>
              <a:buChar char="Ø"/>
            </a:pPr>
            <a:r>
              <a:rPr lang="en-US" altLang="zh-CN" sz="4400" dirty="0" smtClean="0"/>
              <a:t>Cannot </a:t>
            </a:r>
            <a:r>
              <a:rPr lang="en-US" altLang="zh-CN" sz="4400" dirty="0"/>
              <a:t>access </a:t>
            </a:r>
            <a:r>
              <a:rPr lang="en-US" altLang="zh-CN" sz="4400" dirty="0" smtClean="0"/>
              <a:t>built-in plugins such as </a:t>
            </a:r>
            <a:r>
              <a:rPr lang="en-US" altLang="zh-CN" sz="4400" dirty="0" err="1" smtClean="0"/>
              <a:t>TimeLiner</a:t>
            </a:r>
            <a:r>
              <a:rPr lang="en-US" altLang="zh-CN" sz="4400" dirty="0"/>
              <a:t>, </a:t>
            </a:r>
            <a:r>
              <a:rPr lang="en-US" altLang="zh-CN" sz="4400" dirty="0" err="1"/>
              <a:t>ClashTest</a:t>
            </a:r>
            <a:r>
              <a:rPr lang="en-US" altLang="zh-CN" sz="4400" dirty="0"/>
              <a:t> </a:t>
            </a:r>
            <a:r>
              <a:rPr lang="en-US" altLang="zh-CN" sz="4400" dirty="0" smtClean="0"/>
              <a:t> </a:t>
            </a:r>
            <a:endParaRPr lang="en-US" altLang="zh-CN" sz="4400" dirty="0"/>
          </a:p>
          <a:p>
            <a:pPr lvl="1">
              <a:buFont typeface="Wingdings" pitchFamily="2" charset="2"/>
              <a:buChar char="Ø"/>
            </a:pPr>
            <a:r>
              <a:rPr lang="en-US" altLang="zh-CN" sz="2800" dirty="0"/>
              <a:t>Possible </a:t>
            </a:r>
            <a:r>
              <a:rPr lang="en-US" altLang="zh-CN" sz="2800" dirty="0" smtClean="0"/>
              <a:t>way: </a:t>
            </a:r>
            <a:r>
              <a:rPr lang="en-US" altLang="zh-CN" sz="2800" dirty="0"/>
              <a:t>start an Automation behind, call plugin and get the info for .NET control based app. </a:t>
            </a:r>
            <a:endParaRPr lang="en-US" altLang="zh-CN" dirty="0" smtClean="0"/>
          </a:p>
          <a:p>
            <a:endParaRPr lang="en-US" altLang="zh-CN" sz="4400" b="1" dirty="0" smtClean="0"/>
          </a:p>
          <a:p>
            <a:endParaRPr lang="zh-CN" altLang="en-US" sz="4400" dirty="0"/>
          </a:p>
        </p:txBody>
      </p:sp>
      <p:sp>
        <p:nvSpPr>
          <p:cNvPr id="2" name="Title 1"/>
          <p:cNvSpPr>
            <a:spLocks noGrp="1"/>
          </p:cNvSpPr>
          <p:nvPr>
            <p:ph type="title"/>
          </p:nvPr>
        </p:nvSpPr>
        <p:spPr/>
        <p:txBody>
          <a:bodyPr/>
          <a:lstStyle/>
          <a:p>
            <a:r>
              <a:rPr lang="en-US" altLang="zh-CN" dirty="0" smtClean="0"/>
              <a:t>Known </a:t>
            </a:r>
            <a:r>
              <a:rPr lang="en-US" altLang="zh-CN" dirty="0" smtClean="0"/>
              <a:t>Limitations</a:t>
            </a:r>
            <a:endParaRPr lang="zh-CN" altLang="en-US" dirty="0"/>
          </a:p>
        </p:txBody>
      </p:sp>
    </p:spTree>
    <p:extLst>
      <p:ext uri="{BB962C8B-B14F-4D97-AF65-F5344CB8AC3E}">
        <p14:creationId xmlns:p14="http://schemas.microsoft.com/office/powerpoint/2010/main" val="3551836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Ø"/>
            </a:pPr>
            <a:r>
              <a:rPr lang="yo-NG" altLang="zh-CN" sz="3000" dirty="0">
                <a:hlinkClick r:id="rId2"/>
              </a:rPr>
              <a:t>http://</a:t>
            </a:r>
            <a:r>
              <a:rPr lang="yo-NG" altLang="zh-CN" sz="3000" dirty="0" smtClean="0">
                <a:hlinkClick r:id="rId2"/>
              </a:rPr>
              <a:t>adndevblog.typepad.com/aec/2013/03/use-navisworks-api-with-wpf-create-a-net-control-application-of-wpf.html</a:t>
            </a:r>
            <a:endParaRPr lang="en-US" altLang="zh-CN" sz="3000" dirty="0" smtClean="0"/>
          </a:p>
          <a:p>
            <a:pPr>
              <a:buFont typeface="Wingdings" pitchFamily="2" charset="2"/>
              <a:buChar char="Ø"/>
            </a:pPr>
            <a:endParaRPr lang="en-US" altLang="zh-CN" sz="3000" dirty="0"/>
          </a:p>
          <a:p>
            <a:pPr>
              <a:buFont typeface="Wingdings" pitchFamily="2" charset="2"/>
              <a:buChar char="Ø"/>
            </a:pPr>
            <a:endParaRPr lang="en-US" altLang="zh-CN" sz="3000" dirty="0" smtClean="0"/>
          </a:p>
          <a:p>
            <a:pPr marL="105405" indent="0">
              <a:buNone/>
            </a:pPr>
            <a:r>
              <a:rPr lang="en-US" altLang="zh-CN" sz="3000" dirty="0" smtClean="0"/>
              <a:t> </a:t>
            </a:r>
            <a:r>
              <a:rPr lang="yo-NG" altLang="zh-CN" sz="3000" dirty="0" smtClean="0"/>
              <a:t> </a:t>
            </a:r>
            <a:r>
              <a:rPr lang="en-US" altLang="zh-CN" sz="3000" dirty="0" smtClean="0"/>
              <a:t>  </a:t>
            </a:r>
            <a:endParaRPr lang="yo-NG" altLang="zh-CN" sz="3000" dirty="0"/>
          </a:p>
          <a:p>
            <a:pPr>
              <a:buFont typeface="Wingdings" pitchFamily="2" charset="2"/>
              <a:buChar char="Ø"/>
            </a:pPr>
            <a:r>
              <a:rPr lang="yo-NG" altLang="zh-CN" sz="3000" dirty="0">
                <a:hlinkClick r:id="rId3"/>
              </a:rPr>
              <a:t>http://adndevblog.typepad.com/aec/2013/04/use-navisworks-api-with-wpf-binding-model-hierarchy-to-tree-view.html</a:t>
            </a:r>
            <a:r>
              <a:rPr lang="en-US" altLang="zh-CN" sz="3000" dirty="0"/>
              <a:t> </a:t>
            </a:r>
            <a:r>
              <a:rPr lang="yo-NG" altLang="zh-CN" sz="3000" dirty="0"/>
              <a:t> </a:t>
            </a:r>
          </a:p>
          <a:p>
            <a:endParaRPr lang="zh-CN" altLang="en-US" dirty="0"/>
          </a:p>
        </p:txBody>
      </p:sp>
      <p:sp>
        <p:nvSpPr>
          <p:cNvPr id="3" name="Title 2"/>
          <p:cNvSpPr>
            <a:spLocks noGrp="1"/>
          </p:cNvSpPr>
          <p:nvPr>
            <p:ph type="title"/>
          </p:nvPr>
        </p:nvSpPr>
        <p:spPr/>
        <p:txBody>
          <a:bodyPr/>
          <a:lstStyle/>
          <a:p>
            <a:r>
              <a:rPr lang="en-US" altLang="zh-CN" dirty="0" smtClean="0"/>
              <a:t>Working with WPF</a:t>
            </a:r>
            <a:endParaRPr lang="zh-CN" altLang="en-US" dirty="0"/>
          </a:p>
        </p:txBody>
      </p:sp>
    </p:spTree>
    <p:extLst>
      <p:ext uri="{BB962C8B-B14F-4D97-AF65-F5344CB8AC3E}">
        <p14:creationId xmlns:p14="http://schemas.microsoft.com/office/powerpoint/2010/main" val="18626767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Create a .NET control based application</a:t>
            </a:r>
          </a:p>
          <a:p>
            <a:endParaRPr lang="en-US" altLang="zh-CN" dirty="0"/>
          </a:p>
          <a:p>
            <a:r>
              <a:rPr lang="en-US" altLang="zh-CN" dirty="0" smtClean="0"/>
              <a:t>Provide buttons that can manipulate the camera </a:t>
            </a:r>
            <a:r>
              <a:rPr lang="en-US" altLang="zh-CN" smtClean="0"/>
              <a:t>and create saved </a:t>
            </a:r>
            <a:r>
              <a:rPr lang="en-US" altLang="zh-CN" dirty="0" smtClean="0"/>
              <a:t>viewpoint </a:t>
            </a:r>
            <a:endParaRPr lang="zh-CN" altLang="en-US" dirty="0"/>
          </a:p>
        </p:txBody>
      </p:sp>
      <p:sp>
        <p:nvSpPr>
          <p:cNvPr id="3" name="Title 2"/>
          <p:cNvSpPr>
            <a:spLocks noGrp="1"/>
          </p:cNvSpPr>
          <p:nvPr>
            <p:ph type="title"/>
          </p:nvPr>
        </p:nvSpPr>
        <p:spPr/>
        <p:txBody>
          <a:bodyPr/>
          <a:lstStyle/>
          <a:p>
            <a:r>
              <a:rPr lang="en-US" altLang="zh-CN" dirty="0" smtClean="0"/>
              <a:t>Exercise</a:t>
            </a:r>
            <a:endParaRPr lang="zh-CN" altLang="en-US" dirty="0"/>
          </a:p>
        </p:txBody>
      </p:sp>
    </p:spTree>
    <p:extLst>
      <p:ext uri="{BB962C8B-B14F-4D97-AF65-F5344CB8AC3E}">
        <p14:creationId xmlns:p14="http://schemas.microsoft.com/office/powerpoint/2010/main" val="4130451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Bef>
                <a:spcPct val="10000"/>
              </a:spcBef>
              <a:buFont typeface="Wingdings" pitchFamily="2" charset="2"/>
              <a:buChar char="Ø"/>
            </a:pPr>
            <a:r>
              <a:rPr lang="en-US" sz="3600" dirty="0" smtClean="0"/>
              <a:t>.NET control based application</a:t>
            </a:r>
          </a:p>
          <a:p>
            <a:pPr>
              <a:spcBef>
                <a:spcPct val="10000"/>
              </a:spcBef>
              <a:buFont typeface="Wingdings" pitchFamily="2" charset="2"/>
              <a:buChar char="Ø"/>
            </a:pPr>
            <a:endParaRPr lang="en-US" sz="3600" dirty="0" smtClean="0"/>
          </a:p>
          <a:p>
            <a:pPr>
              <a:spcBef>
                <a:spcPct val="10000"/>
              </a:spcBef>
              <a:buFont typeface="Wingdings" pitchFamily="2" charset="2"/>
              <a:buChar char="Ø"/>
            </a:pPr>
            <a:r>
              <a:rPr lang="en-US" sz="3600" dirty="0" smtClean="0"/>
              <a:t>Application with view control</a:t>
            </a:r>
          </a:p>
          <a:p>
            <a:pPr>
              <a:spcBef>
                <a:spcPct val="10000"/>
              </a:spcBef>
              <a:buFont typeface="Wingdings" pitchFamily="2" charset="2"/>
              <a:buChar char="Ø"/>
            </a:pPr>
            <a:endParaRPr lang="en-US" sz="3600" dirty="0"/>
          </a:p>
          <a:p>
            <a:pPr>
              <a:spcBef>
                <a:spcPct val="10000"/>
              </a:spcBef>
              <a:buFont typeface="Wingdings" pitchFamily="2" charset="2"/>
              <a:buChar char="Ø"/>
            </a:pPr>
            <a:r>
              <a:rPr lang="en-US" altLang="zh-CN" sz="3600" dirty="0"/>
              <a:t>Application </a:t>
            </a:r>
            <a:r>
              <a:rPr lang="yo-NG" altLang="zh-CN" sz="3600" dirty="0" smtClean="0"/>
              <a:t>without </a:t>
            </a:r>
            <a:r>
              <a:rPr lang="yo-NG" altLang="zh-CN" sz="3600" dirty="0"/>
              <a:t>view control </a:t>
            </a:r>
            <a:endParaRPr lang="en-US" altLang="zh-CN" sz="3600" dirty="0" smtClean="0"/>
          </a:p>
          <a:p>
            <a:pPr>
              <a:spcBef>
                <a:spcPct val="10000"/>
              </a:spcBef>
              <a:buFont typeface="Wingdings" pitchFamily="2" charset="2"/>
              <a:buChar char="Ø"/>
            </a:pPr>
            <a:endParaRPr lang="en-US" sz="3600" dirty="0"/>
          </a:p>
          <a:p>
            <a:pPr>
              <a:spcBef>
                <a:spcPct val="10000"/>
              </a:spcBef>
              <a:buFont typeface="Wingdings" pitchFamily="2" charset="2"/>
              <a:buChar char="Ø"/>
            </a:pPr>
            <a:r>
              <a:rPr lang="yo-NG" altLang="zh-CN" sz="3600" dirty="0"/>
              <a:t>Multi-Document without COM </a:t>
            </a:r>
            <a:endParaRPr lang="en-US" altLang="zh-CN" sz="3600" dirty="0" smtClean="0"/>
          </a:p>
          <a:p>
            <a:pPr>
              <a:spcBef>
                <a:spcPct val="10000"/>
              </a:spcBef>
              <a:buFont typeface="Wingdings" pitchFamily="2" charset="2"/>
              <a:buChar char="Ø"/>
            </a:pPr>
            <a:endParaRPr lang="en-US" sz="3600" dirty="0"/>
          </a:p>
          <a:p>
            <a:pPr>
              <a:spcBef>
                <a:spcPct val="10000"/>
              </a:spcBef>
              <a:buFont typeface="Wingdings" pitchFamily="2" charset="2"/>
              <a:buChar char="Ø"/>
            </a:pPr>
            <a:r>
              <a:rPr lang="yo-NG" altLang="zh-CN" sz="3600" dirty="0"/>
              <a:t>Multi-Document with COM </a:t>
            </a:r>
            <a:endParaRPr lang="en-US" sz="3600" dirty="0"/>
          </a:p>
          <a:p>
            <a:pPr>
              <a:spcBef>
                <a:spcPct val="10000"/>
              </a:spcBef>
              <a:buNone/>
            </a:pPr>
            <a:endParaRPr lang="en-US" sz="2400" dirty="0"/>
          </a:p>
          <a:p>
            <a:pPr>
              <a:spcBef>
                <a:spcPct val="10000"/>
              </a:spcBef>
              <a:buNone/>
            </a:pPr>
            <a:endParaRPr lang="en-US" sz="2400" dirty="0" smtClean="0"/>
          </a:p>
          <a:p>
            <a:pPr>
              <a:spcBef>
                <a:spcPct val="10000"/>
              </a:spcBef>
              <a:buNone/>
            </a:pPr>
            <a:endParaRPr lang="en-US" sz="2400" dirty="0"/>
          </a:p>
          <a:p>
            <a:pPr>
              <a:spcBef>
                <a:spcPct val="10000"/>
              </a:spcBef>
              <a:buNone/>
            </a:pPr>
            <a:endParaRPr lang="en-US" sz="2400" dirty="0" smtClean="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666270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altLang="zh-CN" dirty="0"/>
          </a:p>
          <a:p>
            <a:endParaRPr lang="en-US" altLang="zh-CN" dirty="0"/>
          </a:p>
          <a:p>
            <a:endParaRPr lang="zh-CN" altLang="en-US" dirty="0"/>
          </a:p>
        </p:txBody>
      </p:sp>
      <p:sp>
        <p:nvSpPr>
          <p:cNvPr id="3" name="Title 2"/>
          <p:cNvSpPr>
            <a:spLocks noGrp="1"/>
          </p:cNvSpPr>
          <p:nvPr>
            <p:ph type="title"/>
          </p:nvPr>
        </p:nvSpPr>
        <p:spPr>
          <a:xfrm>
            <a:off x="650557" y="249872"/>
            <a:ext cx="11710035" cy="1626129"/>
          </a:xfrm>
        </p:spPr>
        <p:txBody>
          <a:bodyPr/>
          <a:lstStyle/>
          <a:p>
            <a:r>
              <a:rPr lang="en-US" altLang="zh-CN" dirty="0"/>
              <a:t>.NET Control Application Structure</a:t>
            </a:r>
            <a:r>
              <a:rPr lang="en-US" altLang="zh-CN" dirty="0" smtClean="0"/>
              <a:t/>
            </a:r>
            <a:br>
              <a:rPr lang="en-US" altLang="zh-CN" dirty="0" smtClean="0"/>
            </a:br>
            <a:endParaRPr lang="zh-CN"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375" y="2346165"/>
            <a:ext cx="7772400" cy="5989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2314575" y="3031965"/>
            <a:ext cx="7620000" cy="4724400"/>
          </a:xfrm>
          <a:prstGeom prst="rect">
            <a:avLst/>
          </a:prstGeom>
          <a:noFill/>
          <a:ln w="130175">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8" name="Rectangle 7"/>
          <p:cNvSpPr/>
          <p:nvPr/>
        </p:nvSpPr>
        <p:spPr>
          <a:xfrm>
            <a:off x="2314575" y="7908765"/>
            <a:ext cx="2895600" cy="547158"/>
          </a:xfrm>
          <a:prstGeom prst="rect">
            <a:avLst/>
          </a:prstGeom>
          <a:noFill/>
          <a:ln w="1301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1" name="Rectangle 10"/>
          <p:cNvSpPr/>
          <p:nvPr/>
        </p:nvSpPr>
        <p:spPr>
          <a:xfrm>
            <a:off x="1476375" y="2041365"/>
            <a:ext cx="9296400" cy="6858000"/>
          </a:xfrm>
          <a:prstGeom prst="rect">
            <a:avLst/>
          </a:prstGeom>
          <a:noFill/>
          <a:ln w="57150">
            <a:solidFill>
              <a:srgbClr val="00206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4829175" y="4530299"/>
            <a:ext cx="2362200" cy="492443"/>
          </a:xfrm>
          <a:prstGeom prst="rect">
            <a:avLst/>
          </a:prstGeom>
          <a:noFill/>
        </p:spPr>
        <p:txBody>
          <a:bodyPr wrap="square" rtlCol="0">
            <a:spAutoFit/>
          </a:bodyPr>
          <a:lstStyle/>
          <a:p>
            <a:r>
              <a:rPr lang="en-US" altLang="zh-CN" dirty="0" smtClean="0"/>
              <a:t>View Control</a:t>
            </a:r>
            <a:endParaRPr lang="zh-CN" altLang="en-US" dirty="0"/>
          </a:p>
        </p:txBody>
      </p:sp>
      <p:sp>
        <p:nvSpPr>
          <p:cNvPr id="14" name="TextBox 13"/>
          <p:cNvSpPr txBox="1"/>
          <p:nvPr/>
        </p:nvSpPr>
        <p:spPr>
          <a:xfrm>
            <a:off x="5438775" y="7963480"/>
            <a:ext cx="3048000" cy="492443"/>
          </a:xfrm>
          <a:prstGeom prst="rect">
            <a:avLst/>
          </a:prstGeom>
          <a:noFill/>
        </p:spPr>
        <p:txBody>
          <a:bodyPr wrap="square" rtlCol="0">
            <a:spAutoFit/>
          </a:bodyPr>
          <a:lstStyle/>
          <a:p>
            <a:r>
              <a:rPr lang="en-US" altLang="zh-CN" dirty="0" smtClean="0"/>
              <a:t>Document Control</a:t>
            </a:r>
            <a:endParaRPr lang="zh-CN" altLang="en-US" dirty="0"/>
          </a:p>
        </p:txBody>
      </p:sp>
      <p:sp>
        <p:nvSpPr>
          <p:cNvPr id="15" name="TextBox 14"/>
          <p:cNvSpPr txBox="1"/>
          <p:nvPr/>
        </p:nvSpPr>
        <p:spPr>
          <a:xfrm>
            <a:off x="8819417" y="1313622"/>
            <a:ext cx="4191000" cy="584775"/>
          </a:xfrm>
          <a:prstGeom prst="rect">
            <a:avLst/>
          </a:prstGeom>
          <a:noFill/>
        </p:spPr>
        <p:txBody>
          <a:bodyPr wrap="square" rtlCol="0">
            <a:spAutoFit/>
          </a:bodyPr>
          <a:lstStyle/>
          <a:p>
            <a:r>
              <a:rPr lang="en-US" altLang="zh-CN" sz="3200" dirty="0">
                <a:solidFill>
                  <a:srgbClr val="000000"/>
                </a:solidFill>
                <a:latin typeface="Frutiger Next LT W1G"/>
                <a:ea typeface="+mn-ea"/>
              </a:rPr>
              <a:t>Application Control</a:t>
            </a:r>
            <a:endParaRPr lang="zh-CN" altLang="en-US" sz="3200" dirty="0">
              <a:solidFill>
                <a:srgbClr val="000000"/>
              </a:solidFill>
              <a:latin typeface="Frutiger Next LT W1G"/>
              <a:ea typeface="+mn-ea"/>
            </a:endParaRPr>
          </a:p>
        </p:txBody>
      </p:sp>
      <p:sp>
        <p:nvSpPr>
          <p:cNvPr id="13" name="Rectangle 12"/>
          <p:cNvSpPr/>
          <p:nvPr/>
        </p:nvSpPr>
        <p:spPr>
          <a:xfrm>
            <a:off x="4753361" y="1309398"/>
            <a:ext cx="3057247" cy="584775"/>
          </a:xfrm>
          <a:prstGeom prst="rect">
            <a:avLst/>
          </a:prstGeom>
        </p:spPr>
        <p:txBody>
          <a:bodyPr wrap="none">
            <a:spAutoFit/>
          </a:bodyPr>
          <a:lstStyle/>
          <a:p>
            <a:pPr marL="614628" lvl="0" indent="-614628" defTabSz="728458" fontAlgn="auto">
              <a:spcBef>
                <a:spcPts val="0"/>
              </a:spcBef>
              <a:spcAft>
                <a:spcPts val="0"/>
              </a:spcAft>
            </a:pPr>
            <a:r>
              <a:rPr lang="en-US" altLang="zh-CN" sz="3200" dirty="0" smtClean="0">
                <a:solidFill>
                  <a:srgbClr val="000000"/>
                </a:solidFill>
                <a:latin typeface="Frutiger Next LT W1G"/>
                <a:ea typeface="+mn-ea"/>
              </a:rPr>
              <a:t>Standalone</a:t>
            </a:r>
            <a:r>
              <a:rPr lang="zh-CN" altLang="en-US" sz="3200" dirty="0" smtClean="0">
                <a:solidFill>
                  <a:srgbClr val="000000"/>
                </a:solidFill>
                <a:latin typeface="Frutiger Next LT W1G"/>
                <a:ea typeface="+mn-ea"/>
              </a:rPr>
              <a:t> </a:t>
            </a:r>
            <a:r>
              <a:rPr lang="en-US" altLang="zh-CN" sz="3200" dirty="0" smtClean="0">
                <a:solidFill>
                  <a:srgbClr val="000000"/>
                </a:solidFill>
                <a:latin typeface="Frutiger Next LT W1G"/>
                <a:ea typeface="+mn-ea"/>
              </a:rPr>
              <a:t>EXE</a:t>
            </a:r>
            <a:endParaRPr lang="en-US" altLang="zh-CN" sz="3200" dirty="0">
              <a:solidFill>
                <a:srgbClr val="000000"/>
              </a:solidFill>
              <a:latin typeface="Frutiger Next LT W1G"/>
              <a:ea typeface="+mn-ea"/>
            </a:endParaRPr>
          </a:p>
        </p:txBody>
      </p:sp>
      <p:sp>
        <p:nvSpPr>
          <p:cNvPr id="16" name="Right Arrow 15"/>
          <p:cNvSpPr/>
          <p:nvPr/>
        </p:nvSpPr>
        <p:spPr>
          <a:xfrm rot="18944433">
            <a:off x="4061077" y="7120853"/>
            <a:ext cx="1432321" cy="41646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pic>
        <p:nvPicPr>
          <p:cNvPr id="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2424" y="2169654"/>
            <a:ext cx="8519120" cy="6601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93339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P spid="12" grpId="0"/>
      <p:bldP spid="14" grpId="0"/>
      <p:bldP spid="15" grpId="0"/>
      <p:bldP spid="13"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Wingdings" pitchFamily="2" charset="2"/>
              <a:buChar char="Ø"/>
            </a:pPr>
            <a:r>
              <a:rPr lang="en-US" altLang="zh-CN" sz="4000" dirty="0" err="1" smtClean="0"/>
              <a:t>Assemlbies</a:t>
            </a:r>
            <a:endParaRPr lang="en-US" altLang="zh-CN" sz="4000" dirty="0" smtClean="0"/>
          </a:p>
          <a:p>
            <a:pPr lvl="1">
              <a:buFont typeface="Wingdings" pitchFamily="2" charset="2"/>
              <a:buChar char="Ø"/>
            </a:pPr>
            <a:r>
              <a:rPr lang="en-US" altLang="zh-CN" sz="4100" dirty="0" smtClean="0"/>
              <a:t>Autodesk.Navisworks.Controls.dll</a:t>
            </a:r>
          </a:p>
          <a:p>
            <a:pPr lvl="1">
              <a:buFont typeface="Wingdings" pitchFamily="2" charset="2"/>
              <a:buChar char="Ø"/>
            </a:pPr>
            <a:r>
              <a:rPr lang="en-US" altLang="zh-CN" sz="4100" dirty="0" smtClean="0"/>
              <a:t>Autodesk.Navisworks.Api.dll</a:t>
            </a:r>
          </a:p>
          <a:p>
            <a:pPr lvl="1">
              <a:buFont typeface="Wingdings" pitchFamily="2" charset="2"/>
              <a:buChar char="Ø"/>
            </a:pPr>
            <a:r>
              <a:rPr lang="yo-NG" altLang="zh-CN" sz="4100" dirty="0" smtClean="0"/>
              <a:t>Autodesk.Navisworks.Api.Interop.ComApi</a:t>
            </a:r>
            <a:endParaRPr lang="en-US" altLang="zh-CN" sz="4100" dirty="0" smtClean="0"/>
          </a:p>
          <a:p>
            <a:pPr lvl="1">
              <a:buFont typeface="Wingdings" pitchFamily="2" charset="2"/>
              <a:buChar char="Ø"/>
            </a:pPr>
            <a:r>
              <a:rPr lang="yo-NG" altLang="zh-CN" sz="4100" dirty="0" smtClean="0"/>
              <a:t>Autodesk.Navisworks.Api.ComApi</a:t>
            </a:r>
            <a:endParaRPr lang="en-US" altLang="zh-CN" sz="4100" dirty="0" smtClean="0"/>
          </a:p>
          <a:p>
            <a:pPr>
              <a:buFont typeface="Wingdings" pitchFamily="2" charset="2"/>
              <a:buChar char="Ø"/>
            </a:pPr>
            <a:endParaRPr lang="en-US" altLang="zh-CN" sz="4000" dirty="0" smtClean="0"/>
          </a:p>
          <a:p>
            <a:pPr>
              <a:buFont typeface="Wingdings" pitchFamily="2" charset="2"/>
              <a:buChar char="Ø"/>
            </a:pPr>
            <a:r>
              <a:rPr lang="en-US" altLang="zh-CN" sz="4000" dirty="0" smtClean="0"/>
              <a:t>API Objects</a:t>
            </a:r>
            <a:endParaRPr lang="en-US" altLang="zh-CN" sz="4000" dirty="0"/>
          </a:p>
          <a:p>
            <a:pPr lvl="1">
              <a:buFont typeface="Wingdings" pitchFamily="2" charset="2"/>
              <a:buChar char="Ø"/>
            </a:pPr>
            <a:r>
              <a:rPr lang="en-US" altLang="zh-CN" sz="4100" dirty="0" err="1" smtClean="0"/>
              <a:t>ApplicationControl</a:t>
            </a:r>
            <a:endParaRPr lang="en-US" altLang="zh-CN" sz="4100" dirty="0" smtClean="0"/>
          </a:p>
          <a:p>
            <a:pPr lvl="1">
              <a:buFont typeface="Wingdings" pitchFamily="2" charset="2"/>
              <a:buChar char="Ø"/>
            </a:pPr>
            <a:r>
              <a:rPr lang="en-US" altLang="zh-CN" sz="4100" dirty="0" err="1" smtClean="0"/>
              <a:t>DocumentControl</a:t>
            </a:r>
            <a:endParaRPr lang="en-US" altLang="zh-CN" sz="4100" dirty="0" smtClean="0"/>
          </a:p>
          <a:p>
            <a:pPr lvl="1">
              <a:buFont typeface="Wingdings" pitchFamily="2" charset="2"/>
              <a:buChar char="Ø"/>
            </a:pPr>
            <a:r>
              <a:rPr lang="en-US" altLang="zh-CN" sz="4100" dirty="0" err="1" smtClean="0"/>
              <a:t>ViewControl</a:t>
            </a:r>
            <a:endParaRPr lang="en-US" altLang="zh-CN" sz="4100" dirty="0"/>
          </a:p>
          <a:p>
            <a:endParaRPr lang="en-US" altLang="zh-CN" sz="2800" dirty="0"/>
          </a:p>
          <a:p>
            <a:endParaRPr lang="en-US" altLang="zh-CN" sz="2800" dirty="0" smtClean="0"/>
          </a:p>
          <a:p>
            <a:endParaRPr lang="en-US" altLang="zh-CN" sz="2800" dirty="0"/>
          </a:p>
          <a:p>
            <a:endParaRPr lang="zh-CN" altLang="en-US" sz="2800" dirty="0"/>
          </a:p>
        </p:txBody>
      </p:sp>
      <p:sp>
        <p:nvSpPr>
          <p:cNvPr id="2" name="Title 1"/>
          <p:cNvSpPr>
            <a:spLocks noGrp="1"/>
          </p:cNvSpPr>
          <p:nvPr>
            <p:ph type="title"/>
          </p:nvPr>
        </p:nvSpPr>
        <p:spPr/>
        <p:txBody>
          <a:bodyPr/>
          <a:lstStyle/>
          <a:p>
            <a:r>
              <a:rPr lang="en-US" altLang="zh-CN" dirty="0" smtClean="0"/>
              <a:t>Assemblies &amp; API Objects</a:t>
            </a:r>
            <a:endParaRPr lang="zh-CN" altLang="en-US" sz="3600" dirty="0"/>
          </a:p>
        </p:txBody>
      </p:sp>
    </p:spTree>
    <p:extLst>
      <p:ext uri="{BB962C8B-B14F-4D97-AF65-F5344CB8AC3E}">
        <p14:creationId xmlns:p14="http://schemas.microsoft.com/office/powerpoint/2010/main" val="233733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63" y="1296987"/>
            <a:ext cx="12179512" cy="6782341"/>
          </a:xfrm>
        </p:spPr>
        <p:txBody>
          <a:bodyPr/>
          <a:lstStyle/>
          <a:p>
            <a:pPr>
              <a:buFont typeface="Wingdings" pitchFamily="2" charset="2"/>
              <a:buChar char="Ø"/>
            </a:pPr>
            <a:r>
              <a:rPr lang="en-US" altLang="zh-CN" sz="3200" dirty="0" smtClean="0"/>
              <a:t>Must </a:t>
            </a:r>
            <a:r>
              <a:rPr lang="en-US" altLang="zh-CN" sz="3200" dirty="0"/>
              <a:t>initialize to work with </a:t>
            </a:r>
            <a:r>
              <a:rPr lang="en-US" altLang="zh-CN" sz="3200" dirty="0" err="1"/>
              <a:t>Navisworks</a:t>
            </a:r>
            <a:r>
              <a:rPr lang="en-US" altLang="zh-CN" sz="3200" dirty="0"/>
              <a:t> API in .NET control based app </a:t>
            </a:r>
            <a:endParaRPr lang="en-US" altLang="zh-CN" sz="3200" dirty="0" smtClean="0"/>
          </a:p>
          <a:p>
            <a:pPr>
              <a:buFont typeface="Wingdings" pitchFamily="2" charset="2"/>
              <a:buChar char="Ø"/>
            </a:pPr>
            <a:endParaRPr lang="en-US" altLang="zh-CN" sz="3200" dirty="0" smtClean="0"/>
          </a:p>
          <a:p>
            <a:pPr marL="457200" indent="-457200">
              <a:buFont typeface="Wingdings" pitchFamily="2" charset="2"/>
              <a:buChar char="Ø"/>
            </a:pPr>
            <a:r>
              <a:rPr lang="en-US" altLang="zh-CN" sz="3200" dirty="0" smtClean="0"/>
              <a:t> </a:t>
            </a:r>
            <a:r>
              <a:rPr lang="yo-NG" altLang="zh-CN" sz="3200" dirty="0" smtClean="0"/>
              <a:t>Initializ</a:t>
            </a:r>
            <a:r>
              <a:rPr lang="en-US" altLang="zh-CN" sz="3200" dirty="0" smtClean="0"/>
              <a:t>e </a:t>
            </a:r>
            <a:r>
              <a:rPr lang="yo-NG" altLang="zh-CN" sz="3200" dirty="0" smtClean="0"/>
              <a:t>only </a:t>
            </a:r>
            <a:r>
              <a:rPr lang="yo-NG" altLang="zh-CN" sz="3200" dirty="0"/>
              <a:t>one time </a:t>
            </a:r>
            <a:r>
              <a:rPr lang="en-US" altLang="zh-CN" sz="3200" dirty="0"/>
              <a:t>in the lifetime of the </a:t>
            </a:r>
            <a:r>
              <a:rPr lang="en-US" altLang="zh-CN" sz="3200" dirty="0" smtClean="0"/>
              <a:t>application</a:t>
            </a:r>
          </a:p>
          <a:p>
            <a:pPr marL="457200" indent="-457200">
              <a:buFont typeface="Wingdings" pitchFamily="2" charset="2"/>
              <a:buChar char="Ø"/>
            </a:pPr>
            <a:endParaRPr lang="en-US" altLang="zh-CN" sz="3200" dirty="0"/>
          </a:p>
          <a:p>
            <a:pPr>
              <a:buFont typeface="Wingdings" pitchFamily="2" charset="2"/>
              <a:buChar char="Ø"/>
            </a:pPr>
            <a:r>
              <a:rPr lang="en-US" altLang="zh-CN" sz="3200" dirty="0" smtClean="0"/>
              <a:t>Must </a:t>
            </a:r>
            <a:r>
              <a:rPr lang="en-US" altLang="zh-CN" sz="3200" dirty="0"/>
              <a:t>terminate when program exits or not use </a:t>
            </a:r>
            <a:r>
              <a:rPr lang="en-US" altLang="zh-CN" sz="3200" dirty="0" err="1"/>
              <a:t>Navisworks</a:t>
            </a:r>
            <a:r>
              <a:rPr lang="en-US" altLang="zh-CN" sz="3200" dirty="0"/>
              <a:t> API any longer. </a:t>
            </a:r>
            <a:endParaRPr lang="en-US" altLang="zh-CN" sz="3200" dirty="0" smtClean="0"/>
          </a:p>
          <a:p>
            <a:pPr>
              <a:buFont typeface="Wingdings" pitchFamily="2" charset="2"/>
              <a:buChar char="Ø"/>
            </a:pPr>
            <a:endParaRPr lang="en-US" altLang="zh-CN" sz="3200" dirty="0"/>
          </a:p>
          <a:p>
            <a:pPr>
              <a:buFont typeface="Wingdings" pitchFamily="2" charset="2"/>
              <a:buChar char="Ø"/>
            </a:pPr>
            <a:r>
              <a:rPr lang="en-US" altLang="zh-CN" sz="3200" dirty="0" smtClean="0"/>
              <a:t>Application must be </a:t>
            </a:r>
            <a:r>
              <a:rPr lang="yo-NG" altLang="zh-CN" sz="3200" dirty="0"/>
              <a:t>Single Thread Apartment model </a:t>
            </a:r>
            <a:r>
              <a:rPr lang="en-US" altLang="zh-CN" sz="3200" dirty="0" smtClean="0"/>
              <a:t>(</a:t>
            </a:r>
            <a:r>
              <a:rPr lang="yo-NG" altLang="zh-CN" sz="3200" dirty="0" smtClean="0"/>
              <a:t>STAThread</a:t>
            </a:r>
            <a:r>
              <a:rPr lang="en-US" altLang="zh-CN" sz="3200" dirty="0" smtClean="0"/>
              <a:t>)</a:t>
            </a:r>
          </a:p>
          <a:p>
            <a:pPr>
              <a:buFont typeface="Wingdings" pitchFamily="2" charset="2"/>
              <a:buChar char="Ø"/>
            </a:pPr>
            <a:endParaRPr lang="en-US" altLang="zh-CN" sz="3200" dirty="0"/>
          </a:p>
          <a:p>
            <a:pPr>
              <a:buFont typeface="Wingdings" pitchFamily="2" charset="2"/>
              <a:buChar char="Ø"/>
            </a:pPr>
            <a:r>
              <a:rPr lang="en-US" altLang="zh-CN" sz="3200" dirty="0" smtClean="0"/>
              <a:t>Single documents/multi documents</a:t>
            </a:r>
          </a:p>
          <a:p>
            <a:pPr>
              <a:buFont typeface="Wingdings" pitchFamily="2" charset="2"/>
              <a:buChar char="Ø"/>
            </a:pPr>
            <a:endParaRPr lang="en-US" altLang="zh-CN" sz="3200" dirty="0"/>
          </a:p>
          <a:p>
            <a:pPr>
              <a:buFont typeface="Wingdings" pitchFamily="2" charset="2"/>
              <a:buChar char="Ø"/>
            </a:pPr>
            <a:r>
              <a:rPr lang="en-US" altLang="zh-CN" sz="3200" dirty="0" smtClean="0"/>
              <a:t>Platform of Application: Any CPU</a:t>
            </a:r>
          </a:p>
          <a:p>
            <a:pPr lvl="1">
              <a:buFont typeface="Wingdings" pitchFamily="2" charset="2"/>
              <a:buChar char="Ø"/>
            </a:pPr>
            <a:r>
              <a:rPr lang="en-US" altLang="zh-CN" sz="2000" dirty="0" smtClean="0"/>
              <a:t>X86 on 32bits</a:t>
            </a:r>
          </a:p>
          <a:p>
            <a:pPr lvl="1">
              <a:buFont typeface="Wingdings" pitchFamily="2" charset="2"/>
              <a:buChar char="Ø"/>
            </a:pPr>
            <a:r>
              <a:rPr lang="en-US" altLang="zh-CN" sz="2000" dirty="0" smtClean="0"/>
              <a:t>X64 on 64bits</a:t>
            </a:r>
            <a:endParaRPr lang="yo-NG" altLang="zh-CN" sz="2000" dirty="0"/>
          </a:p>
          <a:p>
            <a:endParaRPr lang="yo-NG" altLang="zh-CN" sz="3200" dirty="0"/>
          </a:p>
          <a:p>
            <a:endParaRPr lang="zh-CN" altLang="en-US" sz="3200" dirty="0"/>
          </a:p>
        </p:txBody>
      </p:sp>
      <p:sp>
        <p:nvSpPr>
          <p:cNvPr id="2" name="Title 1"/>
          <p:cNvSpPr>
            <a:spLocks noGrp="1"/>
          </p:cNvSpPr>
          <p:nvPr>
            <p:ph type="title"/>
          </p:nvPr>
        </p:nvSpPr>
        <p:spPr>
          <a:xfrm>
            <a:off x="650663" y="390732"/>
            <a:ext cx="11710035" cy="906255"/>
          </a:xfrm>
        </p:spPr>
        <p:txBody>
          <a:bodyPr/>
          <a:lstStyle/>
          <a:p>
            <a:r>
              <a:rPr lang="en-US" altLang="zh-CN" dirty="0"/>
              <a:t>Requirements</a:t>
            </a:r>
            <a:endParaRPr lang="zh-CN" altLang="en-US" dirty="0">
              <a:solidFill>
                <a:srgbClr val="FFAA00"/>
              </a:solidFill>
            </a:endParaRPr>
          </a:p>
        </p:txBody>
      </p:sp>
    </p:spTree>
    <p:extLst>
      <p:ext uri="{BB962C8B-B14F-4D97-AF65-F5344CB8AC3E}">
        <p14:creationId xmlns:p14="http://schemas.microsoft.com/office/powerpoint/2010/main" val="2621764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Initialization/shutdown of the API when using .NET controls</a:t>
            </a:r>
          </a:p>
          <a:p>
            <a:r>
              <a:rPr lang="en-US" altLang="zh-CN" dirty="0" smtClean="0"/>
              <a:t>Invisible to end user</a:t>
            </a:r>
          </a:p>
          <a:p>
            <a:r>
              <a:rPr lang="en-US" altLang="zh-CN" dirty="0" err="1"/>
              <a:t>ApplicationControl</a:t>
            </a:r>
            <a:r>
              <a:rPr lang="en-US" altLang="zh-CN" dirty="0"/>
              <a:t> Initialize and Terminate:</a:t>
            </a:r>
            <a:endParaRPr lang="en-US" altLang="zh-CN" dirty="0" smtClean="0"/>
          </a:p>
          <a:p>
            <a:pPr lvl="1"/>
            <a:r>
              <a:rPr lang="en-US" altLang="zh-CN" dirty="0" err="1" smtClean="0"/>
              <a:t>ApplicationControl.ApplicationType</a:t>
            </a:r>
            <a:endParaRPr lang="en-US" altLang="zh-CN" dirty="0"/>
          </a:p>
          <a:p>
            <a:pPr lvl="1"/>
            <a:r>
              <a:rPr lang="en-US" altLang="zh-CN" dirty="0" err="1"/>
              <a:t>ApplicationControl.Initialize</a:t>
            </a:r>
            <a:r>
              <a:rPr lang="en-US" altLang="zh-CN" dirty="0" smtClean="0"/>
              <a:t>()</a:t>
            </a:r>
            <a:endParaRPr lang="en-US" altLang="zh-CN" dirty="0"/>
          </a:p>
          <a:p>
            <a:pPr lvl="1"/>
            <a:r>
              <a:rPr lang="en-US" altLang="zh-CN" dirty="0" err="1"/>
              <a:t>ApplicationControl.Terminate</a:t>
            </a:r>
            <a:r>
              <a:rPr lang="en-US" altLang="zh-CN" dirty="0" smtClean="0"/>
              <a:t>()</a:t>
            </a:r>
          </a:p>
          <a:p>
            <a:r>
              <a:rPr lang="yo-NG" altLang="zh-CN" sz="3600" dirty="0" smtClean="0"/>
              <a:t>ApplicationType</a:t>
            </a:r>
            <a:endParaRPr lang="en-US" altLang="zh-CN" sz="3600" dirty="0" smtClean="0"/>
          </a:p>
          <a:p>
            <a:pPr lvl="1"/>
            <a:r>
              <a:rPr lang="en-US" altLang="zh-CN" sz="2600" dirty="0" err="1" smtClean="0"/>
              <a:t>SingleDocument</a:t>
            </a:r>
            <a:r>
              <a:rPr lang="en-US" altLang="zh-CN" sz="2600" dirty="0"/>
              <a:t>: non-native file </a:t>
            </a:r>
            <a:r>
              <a:rPr lang="en-US" altLang="zh-CN" sz="2600" dirty="0" smtClean="0"/>
              <a:t>formats can also </a:t>
            </a:r>
            <a:r>
              <a:rPr lang="en-US" altLang="zh-CN" sz="2600" dirty="0"/>
              <a:t>be </a:t>
            </a:r>
            <a:r>
              <a:rPr lang="en-US" altLang="zh-CN" sz="2600" dirty="0" smtClean="0"/>
              <a:t>opened</a:t>
            </a:r>
          </a:p>
          <a:p>
            <a:pPr lvl="1"/>
            <a:r>
              <a:rPr lang="en-US" altLang="zh-CN" sz="2600" dirty="0" err="1" smtClean="0"/>
              <a:t>MultipleDocument</a:t>
            </a:r>
            <a:r>
              <a:rPr lang="en-US" altLang="zh-CN" sz="2600" dirty="0" smtClean="0"/>
              <a:t>: only native file formats are supported.</a:t>
            </a:r>
          </a:p>
          <a:p>
            <a:pPr lvl="1"/>
            <a:endParaRPr lang="zh-CN" altLang="en-US" sz="2600" dirty="0"/>
          </a:p>
        </p:txBody>
      </p:sp>
      <p:sp>
        <p:nvSpPr>
          <p:cNvPr id="3" name="Title 2"/>
          <p:cNvSpPr>
            <a:spLocks noGrp="1"/>
          </p:cNvSpPr>
          <p:nvPr>
            <p:ph type="title"/>
          </p:nvPr>
        </p:nvSpPr>
        <p:spPr/>
        <p:txBody>
          <a:bodyPr/>
          <a:lstStyle/>
          <a:p>
            <a:r>
              <a:rPr lang="en-US" altLang="zh-CN" dirty="0" err="1" smtClean="0"/>
              <a:t>ApplicationControl</a:t>
            </a:r>
            <a:endParaRPr lang="zh-CN" altLang="en-US" dirty="0"/>
          </a:p>
        </p:txBody>
      </p:sp>
    </p:spTree>
    <p:extLst>
      <p:ext uri="{BB962C8B-B14F-4D97-AF65-F5344CB8AC3E}">
        <p14:creationId xmlns:p14="http://schemas.microsoft.com/office/powerpoint/2010/main" val="22648546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Initialization </a:t>
            </a:r>
            <a:r>
              <a:rPr lang="en-US" altLang="zh-CN" dirty="0"/>
              <a:t>&amp; Terminate </a:t>
            </a:r>
            <a:endParaRPr lang="zh-CN" altLang="en-US" dirty="0"/>
          </a:p>
        </p:txBody>
      </p:sp>
      <p:sp>
        <p:nvSpPr>
          <p:cNvPr id="8" name="Rectangle 7"/>
          <p:cNvSpPr/>
          <p:nvPr/>
        </p:nvSpPr>
        <p:spPr>
          <a:xfrm>
            <a:off x="615950" y="1601787"/>
            <a:ext cx="11277600" cy="7694414"/>
          </a:xfrm>
          <a:prstGeom prst="rect">
            <a:avLst/>
          </a:prstGeom>
          <a:solidFill>
            <a:schemeClr val="bg1">
              <a:lumMod val="95000"/>
            </a:schemeClr>
          </a:solidFill>
          <a:ln w="28575">
            <a:noFill/>
          </a:ln>
        </p:spPr>
        <p:txBody>
          <a:bodyPr wrap="square">
            <a:spAutoFit/>
          </a:bodyPr>
          <a:lstStyle/>
          <a:p>
            <a:pPr>
              <a:spcAft>
                <a:spcPts val="0"/>
              </a:spcAft>
            </a:pPr>
            <a:r>
              <a:rPr lang="en-US" altLang="zh-CN" sz="1800" b="1" kern="0" dirty="0">
                <a:solidFill>
                  <a:srgbClr val="0000FF"/>
                </a:solidFill>
                <a:latin typeface="Times New Roman" panose="02020603050405020304" pitchFamily="18" charset="0"/>
                <a:ea typeface="宋体"/>
                <a:cs typeface="Times New Roman" panose="02020603050405020304" pitchFamily="18" charset="0"/>
              </a:rPr>
              <a:t>using</a:t>
            </a: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err="1">
                <a:latin typeface="Times New Roman" panose="02020603050405020304" pitchFamily="18" charset="0"/>
                <a:ea typeface="宋体"/>
                <a:cs typeface="Times New Roman" panose="02020603050405020304" pitchFamily="18" charset="0"/>
              </a:rPr>
              <a:t>Autodesk.Navisworks.Api.Controls</a:t>
            </a:r>
            <a:r>
              <a:rPr lang="en-US" altLang="zh-CN" sz="1800" b="1" kern="0" dirty="0" smtClean="0">
                <a:latin typeface="Times New Roman" panose="02020603050405020304" pitchFamily="18" charset="0"/>
                <a:ea typeface="宋体"/>
                <a:cs typeface="Times New Roman" panose="02020603050405020304" pitchFamily="18" charset="0"/>
              </a:rPr>
              <a:t>;</a:t>
            </a: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solidFill>
                  <a:srgbClr val="0000FF"/>
                </a:solidFill>
                <a:latin typeface="Times New Roman" panose="02020603050405020304" pitchFamily="18" charset="0"/>
                <a:ea typeface="宋体"/>
                <a:cs typeface="Times New Roman" panose="02020603050405020304" pitchFamily="18" charset="0"/>
              </a:rPr>
              <a:t>namespace</a:t>
            </a:r>
            <a:r>
              <a:rPr lang="en-US" altLang="zh-CN" sz="1800" b="1" kern="0" dirty="0">
                <a:latin typeface="Times New Roman" panose="02020603050405020304" pitchFamily="18" charset="0"/>
                <a:ea typeface="宋体"/>
                <a:cs typeface="Times New Roman" panose="02020603050405020304" pitchFamily="18" charset="0"/>
              </a:rPr>
              <a:t> Viewer</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0000FF"/>
                </a:solidFill>
                <a:latin typeface="Times New Roman" panose="02020603050405020304" pitchFamily="18" charset="0"/>
                <a:ea typeface="宋体"/>
                <a:cs typeface="Times New Roman" panose="02020603050405020304" pitchFamily="18" charset="0"/>
              </a:rPr>
              <a:t>static</a:t>
            </a: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0000FF"/>
                </a:solidFill>
                <a:latin typeface="Times New Roman" panose="02020603050405020304" pitchFamily="18" charset="0"/>
                <a:ea typeface="宋体"/>
                <a:cs typeface="Times New Roman" panose="02020603050405020304" pitchFamily="18" charset="0"/>
              </a:rPr>
              <a:t>class</a:t>
            </a: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2B91AF"/>
                </a:solidFill>
                <a:latin typeface="Times New Roman" panose="02020603050405020304" pitchFamily="18" charset="0"/>
                <a:ea typeface="宋体"/>
                <a:cs typeface="Times New Roman" panose="02020603050405020304" pitchFamily="18" charset="0"/>
              </a:rPr>
              <a:t>Program</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808080"/>
                </a:solidFill>
                <a:latin typeface="Times New Roman" panose="02020603050405020304" pitchFamily="18" charset="0"/>
                <a:ea typeface="宋体"/>
                <a:cs typeface="Times New Roman" panose="02020603050405020304" pitchFamily="18" charset="0"/>
              </a:rPr>
              <a:t>///</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 </a:t>
            </a:r>
            <a:r>
              <a:rPr lang="en-US" altLang="zh-CN" sz="1800" b="1" kern="0" dirty="0">
                <a:solidFill>
                  <a:srgbClr val="808080"/>
                </a:solidFill>
                <a:latin typeface="Times New Roman" panose="02020603050405020304" pitchFamily="18" charset="0"/>
                <a:ea typeface="宋体"/>
                <a:cs typeface="Times New Roman" panose="02020603050405020304" pitchFamily="18" charset="0"/>
              </a:rPr>
              <a:t>&lt;summary&gt;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808080"/>
                </a:solidFill>
                <a:latin typeface="Times New Roman" panose="02020603050405020304" pitchFamily="18" charset="0"/>
                <a:ea typeface="宋体"/>
                <a:cs typeface="Times New Roman" panose="02020603050405020304" pitchFamily="18" charset="0"/>
              </a:rPr>
              <a:t>///</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 The main entry point for the application.</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808080"/>
                </a:solidFill>
                <a:latin typeface="Times New Roman" panose="02020603050405020304" pitchFamily="18" charset="0"/>
                <a:ea typeface="宋体"/>
                <a:cs typeface="Times New Roman" panose="02020603050405020304" pitchFamily="18" charset="0"/>
              </a:rPr>
              <a:t>///</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 </a:t>
            </a:r>
            <a:r>
              <a:rPr lang="en-US" altLang="zh-CN" sz="1800" b="1" kern="0" dirty="0">
                <a:solidFill>
                  <a:srgbClr val="808080"/>
                </a:solidFill>
                <a:latin typeface="Times New Roman" panose="02020603050405020304" pitchFamily="18" charset="0"/>
                <a:ea typeface="宋体"/>
                <a:cs typeface="Times New Roman" panose="02020603050405020304" pitchFamily="18" charset="0"/>
              </a:rPr>
              <a:t>&lt;/summary&gt;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err="1">
                <a:solidFill>
                  <a:srgbClr val="2B91AF"/>
                </a:solidFill>
                <a:latin typeface="Times New Roman" panose="02020603050405020304" pitchFamily="18" charset="0"/>
                <a:ea typeface="宋体"/>
                <a:cs typeface="Times New Roman" panose="02020603050405020304" pitchFamily="18" charset="0"/>
              </a:rPr>
              <a:t>STAThread</a:t>
            </a:r>
            <a:r>
              <a:rPr lang="en-US" altLang="zh-CN" sz="1800" b="1" kern="0" dirty="0">
                <a:latin typeface="Times New Roman" panose="02020603050405020304" pitchFamily="18" charset="0"/>
                <a:ea typeface="宋体"/>
                <a:cs typeface="Times New Roman" panose="02020603050405020304" pitchFamily="18" charset="0"/>
              </a:rPr>
              <a: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0000FF"/>
                </a:solidFill>
                <a:latin typeface="Times New Roman" panose="02020603050405020304" pitchFamily="18" charset="0"/>
                <a:ea typeface="宋体"/>
                <a:cs typeface="Times New Roman" panose="02020603050405020304" pitchFamily="18" charset="0"/>
              </a:rPr>
              <a:t>static</a:t>
            </a: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0000FF"/>
                </a:solidFill>
                <a:latin typeface="Times New Roman" panose="02020603050405020304" pitchFamily="18" charset="0"/>
                <a:ea typeface="宋体"/>
                <a:cs typeface="Times New Roman" panose="02020603050405020304" pitchFamily="18" charset="0"/>
              </a:rPr>
              <a:t>void</a:t>
            </a:r>
            <a:r>
              <a:rPr lang="en-US" altLang="zh-CN" sz="1800" b="1" kern="0" dirty="0">
                <a:latin typeface="Times New Roman" panose="02020603050405020304" pitchFamily="18" charset="0"/>
                <a:ea typeface="宋体"/>
                <a:cs typeface="Times New Roman" panose="02020603050405020304" pitchFamily="18" charset="0"/>
              </a:rPr>
              <a:t> Main()</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smtClean="0">
                <a:solidFill>
                  <a:srgbClr val="008000"/>
                </a:solidFill>
                <a:latin typeface="Times New Roman" panose="02020603050405020304" pitchFamily="18" charset="0"/>
                <a:ea typeface="宋体"/>
                <a:cs typeface="Times New Roman" panose="02020603050405020304" pitchFamily="18" charset="0"/>
              </a:rPr>
              <a:t>// </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S</a:t>
            </a:r>
            <a:r>
              <a:rPr lang="en-US" altLang="zh-CN" sz="1800" b="1" kern="0" dirty="0" smtClean="0">
                <a:solidFill>
                  <a:srgbClr val="008000"/>
                </a:solidFill>
                <a:latin typeface="Times New Roman" panose="02020603050405020304" pitchFamily="18" charset="0"/>
                <a:ea typeface="宋体"/>
                <a:cs typeface="Times New Roman" panose="02020603050405020304" pitchFamily="18" charset="0"/>
              </a:rPr>
              <a:t>ingle </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document mode</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Autodesk.Navisworks.Api.Controls.</a:t>
            </a:r>
            <a:r>
              <a:rPr lang="en-US" altLang="zh-CN" sz="1800" b="1" kern="0" dirty="0">
                <a:solidFill>
                  <a:srgbClr val="2B91AF"/>
                </a:solidFill>
                <a:latin typeface="Times New Roman" panose="02020603050405020304" pitchFamily="18" charset="0"/>
                <a:ea typeface="宋体"/>
                <a:cs typeface="Times New Roman" panose="02020603050405020304" pitchFamily="18" charset="0"/>
              </a:rPr>
              <a:t>ApplicationControl</a:t>
            </a:r>
            <a:r>
              <a:rPr lang="en-US" altLang="zh-CN" sz="1800" b="1" kern="0" dirty="0">
                <a:latin typeface="Times New Roman" panose="02020603050405020304" pitchFamily="18" charset="0"/>
                <a:ea typeface="宋体"/>
                <a:cs typeface="Times New Roman" panose="02020603050405020304" pitchFamily="18" charset="0"/>
              </a:rPr>
              <a:t>.ApplicationType = </a:t>
            </a:r>
            <a:r>
              <a:rPr lang="en-US" altLang="zh-CN" sz="1800" b="1" kern="0" dirty="0" err="1">
                <a:solidFill>
                  <a:srgbClr val="2B91AF"/>
                </a:solidFill>
                <a:latin typeface="Times New Roman" panose="02020603050405020304" pitchFamily="18" charset="0"/>
                <a:ea typeface="宋体"/>
                <a:cs typeface="Times New Roman" panose="02020603050405020304" pitchFamily="18" charset="0"/>
              </a:rPr>
              <a:t>ApplicationType</a:t>
            </a:r>
            <a:r>
              <a:rPr lang="en-US" altLang="zh-CN" sz="1800" b="1" kern="0" dirty="0" err="1">
                <a:latin typeface="Times New Roman" panose="02020603050405020304" pitchFamily="18" charset="0"/>
                <a:ea typeface="宋体"/>
                <a:cs typeface="Times New Roman" panose="02020603050405020304" pitchFamily="18" charset="0"/>
              </a:rPr>
              <a:t>.SingleDocument</a:t>
            </a:r>
            <a:r>
              <a:rPr lang="en-US" altLang="zh-CN" sz="1800" b="1" kern="0" dirty="0">
                <a:latin typeface="Times New Roman" panose="02020603050405020304" pitchFamily="18" charset="0"/>
                <a:ea typeface="宋体"/>
                <a:cs typeface="Times New Roman" panose="02020603050405020304" pitchFamily="18" charset="0"/>
              </a:rPr>
              <a: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a:t>
            </a:r>
            <a:r>
              <a:rPr lang="en-US" altLang="zh-CN" sz="1800" b="1" kern="0" dirty="0" smtClean="0">
                <a:solidFill>
                  <a:srgbClr val="008000"/>
                </a:solidFill>
                <a:latin typeface="Times New Roman" panose="02020603050405020304" pitchFamily="18" charset="0"/>
                <a:ea typeface="宋体"/>
                <a:cs typeface="Times New Roman" panose="02020603050405020304" pitchFamily="18" charset="0"/>
              </a:rPr>
              <a:t>Initialization</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smtClean="0">
                <a:latin typeface="Times New Roman" panose="02020603050405020304" pitchFamily="18" charset="0"/>
                <a:ea typeface="宋体"/>
                <a:cs typeface="Times New Roman" panose="02020603050405020304" pitchFamily="18" charset="0"/>
              </a:rPr>
              <a:t>         </a:t>
            </a:r>
            <a:r>
              <a:rPr lang="en-US" altLang="zh-CN" sz="1800" b="1" kern="0" dirty="0" err="1" smtClean="0">
                <a:latin typeface="Times New Roman" panose="02020603050405020304" pitchFamily="18" charset="0"/>
                <a:ea typeface="宋体"/>
                <a:cs typeface="Times New Roman" panose="02020603050405020304" pitchFamily="18" charset="0"/>
              </a:rPr>
              <a:t>Autodesk.Navisworks.Api.Controls.</a:t>
            </a:r>
            <a:r>
              <a:rPr lang="en-US" altLang="zh-CN" sz="1800" b="1" kern="0" dirty="0" err="1" smtClean="0">
                <a:solidFill>
                  <a:srgbClr val="2B91AF"/>
                </a:solidFill>
                <a:latin typeface="Times New Roman" panose="02020603050405020304" pitchFamily="18" charset="0"/>
                <a:ea typeface="宋体"/>
                <a:cs typeface="Times New Roman" panose="02020603050405020304" pitchFamily="18" charset="0"/>
              </a:rPr>
              <a:t>ApplicationControl</a:t>
            </a:r>
            <a:r>
              <a:rPr lang="en-US" altLang="zh-CN" sz="1800" b="1" kern="0" dirty="0" err="1" smtClean="0">
                <a:latin typeface="Times New Roman" panose="02020603050405020304" pitchFamily="18" charset="0"/>
                <a:ea typeface="宋体"/>
                <a:cs typeface="Times New Roman" panose="02020603050405020304" pitchFamily="18" charset="0"/>
              </a:rPr>
              <a:t>.Initialize</a:t>
            </a:r>
            <a:r>
              <a:rPr lang="en-US" altLang="zh-CN" sz="1800" b="1" kern="0" dirty="0" smtClean="0">
                <a:latin typeface="Times New Roman" panose="02020603050405020304" pitchFamily="18" charset="0"/>
                <a:ea typeface="宋体"/>
                <a:cs typeface="Times New Roman" panose="02020603050405020304" pitchFamily="18" charset="0"/>
              </a:rPr>
              <a: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solidFill>
                <a:srgbClr val="737373"/>
              </a:solidFill>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solidFill>
                  <a:srgbClr val="737373"/>
                </a:solidFill>
                <a:latin typeface="Times New Roman" panose="02020603050405020304" pitchFamily="18" charset="0"/>
                <a:ea typeface="宋体"/>
                <a:cs typeface="Times New Roman" panose="02020603050405020304" pitchFamily="18" charset="0"/>
              </a:rPr>
              <a:t>         </a:t>
            </a:r>
            <a:r>
              <a:rPr lang="en-US" altLang="zh-CN" sz="1800" b="1" kern="0" dirty="0" err="1">
                <a:solidFill>
                  <a:srgbClr val="737373"/>
                </a:solidFill>
                <a:latin typeface="Times New Roman" panose="02020603050405020304" pitchFamily="18" charset="0"/>
                <a:ea typeface="宋体"/>
                <a:cs typeface="Times New Roman" panose="02020603050405020304" pitchFamily="18" charset="0"/>
              </a:rPr>
              <a:t>Application.EnableVisualStyles</a:t>
            </a:r>
            <a:r>
              <a:rPr lang="en-US" altLang="zh-CN" sz="1800" b="1" kern="0" dirty="0">
                <a:solidFill>
                  <a:srgbClr val="737373"/>
                </a:solidFill>
                <a:latin typeface="Times New Roman" panose="02020603050405020304" pitchFamily="18" charset="0"/>
                <a:ea typeface="宋体"/>
                <a:cs typeface="Times New Roman" panose="02020603050405020304" pitchFamily="18" charset="0"/>
              </a:rPr>
              <a:t>();</a:t>
            </a:r>
            <a:endParaRPr lang="zh-CN" altLang="zh-CN" sz="2000" b="1" kern="100" dirty="0">
              <a:solidFill>
                <a:srgbClr val="737373"/>
              </a:solidFill>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solidFill>
                  <a:srgbClr val="737373"/>
                </a:solidFill>
                <a:latin typeface="Times New Roman" panose="02020603050405020304" pitchFamily="18" charset="0"/>
                <a:ea typeface="宋体"/>
                <a:cs typeface="Times New Roman" panose="02020603050405020304" pitchFamily="18" charset="0"/>
              </a:rPr>
              <a:t>         </a:t>
            </a:r>
            <a:r>
              <a:rPr lang="en-US" altLang="zh-CN" sz="1800" b="1" kern="0" dirty="0" err="1">
                <a:solidFill>
                  <a:srgbClr val="737373"/>
                </a:solidFill>
                <a:latin typeface="Times New Roman" panose="02020603050405020304" pitchFamily="18" charset="0"/>
                <a:ea typeface="宋体"/>
                <a:cs typeface="Times New Roman" panose="02020603050405020304" pitchFamily="18" charset="0"/>
              </a:rPr>
              <a:t>Application.SetCompatibleTextRenderingDefault</a:t>
            </a:r>
            <a:r>
              <a:rPr lang="en-US" altLang="zh-CN" sz="1800" b="1" kern="0" dirty="0">
                <a:solidFill>
                  <a:srgbClr val="737373"/>
                </a:solidFill>
                <a:latin typeface="Times New Roman" panose="02020603050405020304" pitchFamily="18" charset="0"/>
                <a:ea typeface="宋体"/>
                <a:cs typeface="Times New Roman" panose="02020603050405020304" pitchFamily="18" charset="0"/>
              </a:rPr>
              <a:t>(false);</a:t>
            </a:r>
            <a:endParaRPr lang="zh-CN" altLang="zh-CN" sz="2000" b="1" kern="100" dirty="0">
              <a:solidFill>
                <a:srgbClr val="737373"/>
              </a:solidFill>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solidFill>
                  <a:srgbClr val="737373"/>
                </a:solidFill>
                <a:latin typeface="Times New Roman" panose="02020603050405020304" pitchFamily="18" charset="0"/>
                <a:ea typeface="宋体"/>
                <a:cs typeface="Times New Roman" panose="02020603050405020304" pitchFamily="18" charset="0"/>
              </a:rPr>
              <a:t>         </a:t>
            </a:r>
            <a:r>
              <a:rPr lang="en-US" altLang="zh-CN" sz="1800" b="1" kern="0" dirty="0" err="1">
                <a:solidFill>
                  <a:srgbClr val="737373"/>
                </a:solidFill>
                <a:latin typeface="Times New Roman" panose="02020603050405020304" pitchFamily="18" charset="0"/>
                <a:ea typeface="宋体"/>
                <a:cs typeface="Times New Roman" panose="02020603050405020304" pitchFamily="18" charset="0"/>
              </a:rPr>
              <a:t>Application.Run</a:t>
            </a:r>
            <a:r>
              <a:rPr lang="en-US" altLang="zh-CN" sz="1800" b="1" kern="0" dirty="0">
                <a:solidFill>
                  <a:srgbClr val="737373"/>
                </a:solidFill>
                <a:latin typeface="Times New Roman" panose="02020603050405020304" pitchFamily="18" charset="0"/>
                <a:ea typeface="宋体"/>
                <a:cs typeface="Times New Roman" panose="02020603050405020304" pitchFamily="18" charset="0"/>
              </a:rPr>
              <a:t>(new Viewer());</a:t>
            </a:r>
            <a:endParaRPr lang="zh-CN" altLang="zh-CN" sz="2000" b="1" kern="100" dirty="0">
              <a:solidFill>
                <a:srgbClr val="737373"/>
              </a:solidFill>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a:solidFill>
                  <a:srgbClr val="008000"/>
                </a:solidFill>
                <a:latin typeface="Times New Roman" panose="02020603050405020304" pitchFamily="18" charset="0"/>
                <a:ea typeface="宋体"/>
                <a:cs typeface="Times New Roman" panose="02020603050405020304" pitchFamily="18" charset="0"/>
              </a:rPr>
              <a:t>//Finish use of the API.</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r>
              <a:rPr lang="en-US" altLang="zh-CN" sz="1800" b="1" kern="0" dirty="0" err="1">
                <a:latin typeface="Times New Roman" panose="02020603050405020304" pitchFamily="18" charset="0"/>
                <a:ea typeface="宋体"/>
                <a:cs typeface="Times New Roman" panose="02020603050405020304" pitchFamily="18" charset="0"/>
              </a:rPr>
              <a:t>Autodesk.Navisworks.Api.Controls.</a:t>
            </a:r>
            <a:r>
              <a:rPr lang="en-US" altLang="zh-CN" sz="1800" b="1" kern="0" dirty="0" err="1">
                <a:solidFill>
                  <a:srgbClr val="2B91AF"/>
                </a:solidFill>
                <a:latin typeface="Times New Roman" panose="02020603050405020304" pitchFamily="18" charset="0"/>
                <a:ea typeface="宋体"/>
                <a:cs typeface="Times New Roman" panose="02020603050405020304" pitchFamily="18" charset="0"/>
              </a:rPr>
              <a:t>ApplicationControl</a:t>
            </a:r>
            <a:r>
              <a:rPr lang="en-US" altLang="zh-CN" sz="1800" b="1" kern="0" dirty="0" err="1">
                <a:latin typeface="Times New Roman" panose="02020603050405020304" pitchFamily="18" charset="0"/>
                <a:ea typeface="宋体"/>
                <a:cs typeface="Times New Roman" panose="02020603050405020304" pitchFamily="18" charset="0"/>
              </a:rPr>
              <a:t>.Terminate</a:t>
            </a:r>
            <a:r>
              <a:rPr lang="en-US" altLang="zh-CN" sz="1800" b="1" kern="0" dirty="0">
                <a:latin typeface="Times New Roman" panose="02020603050405020304" pitchFamily="18" charset="0"/>
                <a:ea typeface="宋体"/>
                <a:cs typeface="Times New Roman" panose="02020603050405020304" pitchFamily="18" charset="0"/>
              </a:rPr>
              <a:t>();</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a:latin typeface="Times New Roman" panose="02020603050405020304" pitchFamily="18" charset="0"/>
                <a:ea typeface="宋体"/>
                <a:cs typeface="Times New Roman" panose="02020603050405020304" pitchFamily="18" charset="0"/>
              </a:rPr>
              <a:t>   }</a:t>
            </a:r>
            <a:endParaRPr lang="zh-CN" altLang="zh-CN" sz="2000" b="1"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1800" b="1" kern="0" dirty="0" smtClean="0">
                <a:latin typeface="Times New Roman" panose="02020603050405020304" pitchFamily="18" charset="0"/>
                <a:ea typeface="宋体"/>
                <a:cs typeface="Times New Roman" panose="02020603050405020304" pitchFamily="18" charset="0"/>
              </a:rPr>
              <a:t>}</a:t>
            </a:r>
            <a:endParaRPr lang="zh-CN" altLang="zh-CN" sz="2000" b="1" kern="100" dirty="0">
              <a:effectLst/>
              <a:latin typeface="Times New Roman" panose="02020603050405020304" pitchFamily="18" charset="0"/>
              <a:ea typeface="宋体"/>
              <a:cs typeface="Times New Roman" panose="02020603050405020304" pitchFamily="18" charset="0"/>
            </a:endParaRPr>
          </a:p>
        </p:txBody>
      </p:sp>
    </p:spTree>
    <p:extLst>
      <p:ext uri="{BB962C8B-B14F-4D97-AF65-F5344CB8AC3E}">
        <p14:creationId xmlns:p14="http://schemas.microsoft.com/office/powerpoint/2010/main" val="1168783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a:t>Standalone component that manages a </a:t>
            </a:r>
            <a:r>
              <a:rPr lang="en-US" altLang="zh-CN" dirty="0" err="1"/>
              <a:t>Navisworks</a:t>
            </a:r>
            <a:r>
              <a:rPr lang="en-US" altLang="zh-CN" dirty="0"/>
              <a:t> </a:t>
            </a:r>
            <a:r>
              <a:rPr lang="en-US" altLang="zh-CN" dirty="0" smtClean="0"/>
              <a:t>document.</a:t>
            </a:r>
          </a:p>
          <a:p>
            <a:r>
              <a:rPr lang="en-US" altLang="zh-CN" dirty="0" smtClean="0"/>
              <a:t>Invisible </a:t>
            </a:r>
            <a:r>
              <a:rPr lang="en-US" altLang="zh-CN" dirty="0"/>
              <a:t>to end </a:t>
            </a:r>
            <a:r>
              <a:rPr lang="en-US" altLang="zh-CN" dirty="0" smtClean="0"/>
              <a:t>user</a:t>
            </a:r>
          </a:p>
          <a:p>
            <a:r>
              <a:rPr lang="en-US" altLang="zh-CN" dirty="0" err="1" smtClean="0"/>
              <a:t>DocumentControl.Document</a:t>
            </a:r>
            <a:endParaRPr lang="en-US" altLang="zh-CN" dirty="0" smtClean="0"/>
          </a:p>
          <a:p>
            <a:pPr lvl="1"/>
            <a:r>
              <a:rPr lang="en-US" altLang="zh-CN" dirty="0" smtClean="0"/>
              <a:t>Equivalent to </a:t>
            </a:r>
            <a:r>
              <a:rPr lang="en-US" altLang="zh-CN" dirty="0"/>
              <a:t>D</a:t>
            </a:r>
            <a:r>
              <a:rPr lang="en-US" altLang="zh-CN" dirty="0" smtClean="0"/>
              <a:t>ocument object in plugin.</a:t>
            </a:r>
          </a:p>
          <a:p>
            <a:pPr lvl="1"/>
            <a:r>
              <a:rPr lang="en-US" altLang="zh-CN" dirty="0"/>
              <a:t>Main objects to manipulate the </a:t>
            </a:r>
            <a:r>
              <a:rPr lang="en-US" altLang="zh-CN" dirty="0" smtClean="0"/>
              <a:t>model/document</a:t>
            </a:r>
          </a:p>
          <a:p>
            <a:r>
              <a:rPr lang="en-US" altLang="zh-CN" dirty="0" smtClean="0"/>
              <a:t>Can run standalone without view control</a:t>
            </a:r>
            <a:endParaRPr lang="zh-CN" altLang="en-US" dirty="0"/>
          </a:p>
        </p:txBody>
      </p:sp>
      <p:sp>
        <p:nvSpPr>
          <p:cNvPr id="3" name="Title 2"/>
          <p:cNvSpPr>
            <a:spLocks noGrp="1"/>
          </p:cNvSpPr>
          <p:nvPr>
            <p:ph type="title"/>
          </p:nvPr>
        </p:nvSpPr>
        <p:spPr/>
        <p:txBody>
          <a:bodyPr/>
          <a:lstStyle/>
          <a:p>
            <a:r>
              <a:rPr lang="en-US" altLang="zh-CN" dirty="0" err="1" smtClean="0"/>
              <a:t>DocumentControl</a:t>
            </a:r>
            <a:endParaRPr lang="zh-CN" altLang="en-US" dirty="0"/>
          </a:p>
        </p:txBody>
      </p:sp>
    </p:spTree>
    <p:extLst>
      <p:ext uri="{BB962C8B-B14F-4D97-AF65-F5344CB8AC3E}">
        <p14:creationId xmlns:p14="http://schemas.microsoft.com/office/powerpoint/2010/main" val="2924598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38175" y="1677987"/>
            <a:ext cx="11710098" cy="6782341"/>
          </a:xfrm>
        </p:spPr>
        <p:txBody>
          <a:bodyPr/>
          <a:lstStyle/>
          <a:p>
            <a:pPr marL="105405" indent="0">
              <a:buNone/>
            </a:pPr>
            <a:endParaRPr lang="en-US" altLang="zh-CN" sz="4400" dirty="0"/>
          </a:p>
          <a:p>
            <a:pPr>
              <a:buFont typeface="Wingdings" pitchFamily="2" charset="2"/>
              <a:buChar char="Ø"/>
            </a:pPr>
            <a:endParaRPr lang="en-US" altLang="zh-CN" sz="4400" dirty="0" smtClean="0"/>
          </a:p>
          <a:p>
            <a:endParaRPr lang="en-US" altLang="zh-CN" sz="4400" dirty="0"/>
          </a:p>
          <a:p>
            <a:endParaRPr lang="yo-NG" altLang="zh-CN" sz="4400" dirty="0"/>
          </a:p>
          <a:p>
            <a:endParaRPr lang="zh-CN" altLang="en-US" sz="4400" dirty="0"/>
          </a:p>
        </p:txBody>
      </p:sp>
      <p:sp>
        <p:nvSpPr>
          <p:cNvPr id="5" name="Title 4"/>
          <p:cNvSpPr>
            <a:spLocks noGrp="1"/>
          </p:cNvSpPr>
          <p:nvPr>
            <p:ph type="title"/>
          </p:nvPr>
        </p:nvSpPr>
        <p:spPr/>
        <p:txBody>
          <a:bodyPr/>
          <a:lstStyle/>
          <a:p>
            <a:r>
              <a:rPr lang="en-US" altLang="zh-CN" dirty="0" smtClean="0"/>
              <a:t>Demo: Application</a:t>
            </a:r>
            <a:r>
              <a:rPr lang="yo-NG" altLang="zh-CN" dirty="0" smtClean="0"/>
              <a:t> </a:t>
            </a:r>
            <a:r>
              <a:rPr lang="yo-NG" altLang="zh-CN" dirty="0"/>
              <a:t>without </a:t>
            </a:r>
            <a:r>
              <a:rPr lang="en-US" altLang="zh-CN" dirty="0" smtClean="0"/>
              <a:t>V</a:t>
            </a:r>
            <a:r>
              <a:rPr lang="yo-NG" altLang="zh-CN" dirty="0" smtClean="0"/>
              <a:t>iew </a:t>
            </a:r>
            <a:r>
              <a:rPr lang="en-US" altLang="zh-CN" dirty="0"/>
              <a:t>C</a:t>
            </a:r>
            <a:r>
              <a:rPr lang="yo-NG" altLang="zh-CN" dirty="0" smtClean="0"/>
              <a:t>ontrol </a:t>
            </a:r>
            <a:r>
              <a:rPr lang="en-US" altLang="zh-CN" dirty="0"/>
              <a:t/>
            </a:r>
            <a:br>
              <a:rPr lang="en-US" altLang="zh-CN" dirty="0"/>
            </a:br>
            <a:endParaRPr lang="zh-CN" altLang="en-US" dirty="0"/>
          </a:p>
        </p:txBody>
      </p:sp>
      <p:sp>
        <p:nvSpPr>
          <p:cNvPr id="7" name="Rectangle 6"/>
          <p:cNvSpPr/>
          <p:nvPr/>
        </p:nvSpPr>
        <p:spPr>
          <a:xfrm>
            <a:off x="650663" y="1289134"/>
            <a:ext cx="11353800" cy="7478970"/>
          </a:xfrm>
          <a:prstGeom prst="rect">
            <a:avLst/>
          </a:prstGeom>
          <a:solidFill>
            <a:schemeClr val="bg1">
              <a:lumMod val="95000"/>
            </a:schemeClr>
          </a:solidFill>
          <a:ln w="57150">
            <a:noFill/>
          </a:ln>
        </p:spPr>
        <p:txBody>
          <a:bodyPr wrap="square">
            <a:spAutoFit/>
          </a:bodyPr>
          <a:lstStyle/>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a:solidFill>
                  <a:srgbClr val="0000FF"/>
                </a:solidFill>
                <a:latin typeface="Times New Roman" panose="02020603050405020304" pitchFamily="18" charset="0"/>
                <a:ea typeface="宋体"/>
                <a:cs typeface="Times New Roman" panose="02020603050405020304" pitchFamily="18" charset="0"/>
              </a:rPr>
              <a:t>private</a:t>
            </a: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a:solidFill>
                  <a:srgbClr val="0000FF"/>
                </a:solidFill>
                <a:latin typeface="Times New Roman" panose="02020603050405020304" pitchFamily="18" charset="0"/>
                <a:ea typeface="宋体"/>
                <a:cs typeface="Times New Roman" panose="02020603050405020304" pitchFamily="18" charset="0"/>
              </a:rPr>
              <a:t>void</a:t>
            </a:r>
            <a:r>
              <a:rPr lang="en-US" altLang="zh-CN" sz="2000" kern="0" dirty="0">
                <a:latin typeface="Times New Roman" panose="02020603050405020304" pitchFamily="18" charset="0"/>
                <a:ea typeface="宋体"/>
                <a:cs typeface="Times New Roman" panose="02020603050405020304" pitchFamily="18" charset="0"/>
              </a:rPr>
              <a:t> button1_Click(</a:t>
            </a:r>
            <a:r>
              <a:rPr lang="en-US" altLang="zh-CN" sz="2000" kern="0" dirty="0">
                <a:solidFill>
                  <a:srgbClr val="0000FF"/>
                </a:solidFill>
                <a:latin typeface="Times New Roman" panose="02020603050405020304" pitchFamily="18" charset="0"/>
                <a:ea typeface="宋体"/>
                <a:cs typeface="Times New Roman" panose="02020603050405020304" pitchFamily="18" charset="0"/>
              </a:rPr>
              <a:t>object</a:t>
            </a:r>
            <a:r>
              <a:rPr lang="en-US" altLang="zh-CN" sz="2000" kern="0" dirty="0">
                <a:latin typeface="Times New Roman" panose="02020603050405020304" pitchFamily="18" charset="0"/>
                <a:ea typeface="宋体"/>
                <a:cs typeface="Times New Roman" panose="02020603050405020304" pitchFamily="18" charset="0"/>
              </a:rPr>
              <a:t> sender, </a:t>
            </a:r>
            <a:r>
              <a:rPr lang="en-US" altLang="zh-CN" sz="2000" kern="0" dirty="0" err="1">
                <a:solidFill>
                  <a:srgbClr val="2B91AF"/>
                </a:solidFill>
                <a:latin typeface="Times New Roman" panose="02020603050405020304" pitchFamily="18" charset="0"/>
                <a:ea typeface="宋体"/>
                <a:cs typeface="Times New Roman" panose="02020603050405020304" pitchFamily="18" charset="0"/>
              </a:rPr>
              <a:t>EventArgs</a:t>
            </a:r>
            <a:r>
              <a:rPr lang="en-US" altLang="zh-CN" sz="2000" kern="0" dirty="0">
                <a:latin typeface="Times New Roman" panose="02020603050405020304" pitchFamily="18" charset="0"/>
                <a:ea typeface="宋体"/>
                <a:cs typeface="Times New Roman" panose="02020603050405020304" pitchFamily="18" charset="0"/>
              </a:rPr>
              <a:t> e)</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a:solidFill>
                  <a:srgbClr val="008000"/>
                </a:solidFill>
                <a:latin typeface="Times New Roman" panose="02020603050405020304" pitchFamily="18" charset="0"/>
                <a:ea typeface="宋体"/>
                <a:cs typeface="Times New Roman" panose="02020603050405020304" pitchFamily="18" charset="0"/>
              </a:rPr>
              <a:t>//Set to single document mode</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Autodesk.Navisworks.Api.Controls.</a:t>
            </a:r>
            <a:r>
              <a:rPr lang="en-US" altLang="zh-CN" sz="2000" kern="0" dirty="0">
                <a:solidFill>
                  <a:srgbClr val="2B91AF"/>
                </a:solidFill>
                <a:latin typeface="Times New Roman" panose="02020603050405020304" pitchFamily="18" charset="0"/>
                <a:ea typeface="宋体"/>
                <a:cs typeface="Times New Roman" panose="02020603050405020304" pitchFamily="18" charset="0"/>
              </a:rPr>
              <a:t>ApplicationControl</a:t>
            </a:r>
            <a:r>
              <a:rPr lang="en-US" altLang="zh-CN" sz="2000" kern="0" dirty="0">
                <a:latin typeface="Times New Roman" panose="02020603050405020304" pitchFamily="18" charset="0"/>
                <a:ea typeface="宋体"/>
                <a:cs typeface="Times New Roman" panose="02020603050405020304" pitchFamily="18" charset="0"/>
              </a:rPr>
              <a:t>.ApplicationType =</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solidFill>
                  <a:srgbClr val="2B91AF"/>
                </a:solidFill>
                <a:latin typeface="Times New Roman" panose="02020603050405020304" pitchFamily="18" charset="0"/>
                <a:ea typeface="宋体"/>
                <a:cs typeface="Times New Roman" panose="02020603050405020304" pitchFamily="18" charset="0"/>
              </a:rPr>
              <a:t>ApplicationType</a:t>
            </a:r>
            <a:r>
              <a:rPr lang="en-US" altLang="zh-CN" sz="2000" kern="0" dirty="0" err="1">
                <a:latin typeface="Times New Roman" panose="02020603050405020304" pitchFamily="18" charset="0"/>
                <a:ea typeface="宋体"/>
                <a:cs typeface="Times New Roman" panose="02020603050405020304" pitchFamily="18" charset="0"/>
              </a:rPr>
              <a:t>.SingleDocument</a:t>
            </a:r>
            <a:r>
              <a:rPr lang="en-US" altLang="zh-CN" sz="2000" kern="0" dirty="0" smtClean="0">
                <a:latin typeface="Times New Roman" panose="02020603050405020304" pitchFamily="18" charset="0"/>
                <a:ea typeface="宋体"/>
                <a:cs typeface="Times New Roman" panose="02020603050405020304" pitchFamily="18" charset="0"/>
              </a:rPr>
              <a:t>;</a:t>
            </a:r>
          </a:p>
          <a:p>
            <a:pPr>
              <a:spcAft>
                <a:spcPts val="0"/>
              </a:spcAft>
            </a:pP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smtClean="0">
                <a:solidFill>
                  <a:srgbClr val="008000"/>
                </a:solidFill>
                <a:latin typeface="Times New Roman" panose="02020603050405020304" pitchFamily="18" charset="0"/>
                <a:ea typeface="宋体"/>
                <a:cs typeface="Times New Roman" panose="02020603050405020304" pitchFamily="18" charset="0"/>
              </a:rPr>
              <a:t>//Initialize </a:t>
            </a:r>
            <a:r>
              <a:rPr lang="en-US" altLang="zh-CN" sz="2000" kern="0" dirty="0">
                <a:solidFill>
                  <a:srgbClr val="008000"/>
                </a:solidFill>
                <a:latin typeface="Times New Roman" panose="02020603050405020304" pitchFamily="18" charset="0"/>
                <a:ea typeface="宋体"/>
                <a:cs typeface="Times New Roman" panose="02020603050405020304" pitchFamily="18" charset="0"/>
              </a:rPr>
              <a:t>the </a:t>
            </a:r>
            <a:r>
              <a:rPr lang="en-US" altLang="zh-CN" sz="2000" kern="0" dirty="0" err="1">
                <a:solidFill>
                  <a:srgbClr val="008000"/>
                </a:solidFill>
                <a:latin typeface="Times New Roman" panose="02020603050405020304" pitchFamily="18" charset="0"/>
                <a:ea typeface="宋体"/>
                <a:cs typeface="Times New Roman" panose="02020603050405020304" pitchFamily="18" charset="0"/>
              </a:rPr>
              <a:t>api</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solidFill>
                  <a:srgbClr val="2B91AF"/>
                </a:solidFill>
                <a:latin typeface="Times New Roman" panose="02020603050405020304" pitchFamily="18" charset="0"/>
                <a:ea typeface="宋体"/>
                <a:cs typeface="Times New Roman" panose="02020603050405020304" pitchFamily="18" charset="0"/>
              </a:rPr>
              <a:t>ApplicationControl</a:t>
            </a:r>
            <a:r>
              <a:rPr lang="en-US" altLang="zh-CN" sz="2000" kern="0" dirty="0" err="1">
                <a:latin typeface="Times New Roman" panose="02020603050405020304" pitchFamily="18" charset="0"/>
                <a:ea typeface="宋体"/>
                <a:cs typeface="Times New Roman" panose="02020603050405020304" pitchFamily="18" charset="0"/>
              </a:rPr>
              <a:t>.Initialize</a:t>
            </a:r>
            <a:r>
              <a:rPr lang="en-US" altLang="zh-CN" sz="2000" kern="0" dirty="0" smtClean="0">
                <a:latin typeface="Times New Roman" panose="02020603050405020304" pitchFamily="18" charset="0"/>
                <a:ea typeface="宋体"/>
                <a:cs typeface="Times New Roman" panose="02020603050405020304" pitchFamily="18" charset="0"/>
              </a:rPr>
              <a:t>();</a:t>
            </a:r>
          </a:p>
          <a:p>
            <a:pPr>
              <a:spcAft>
                <a:spcPts val="0"/>
              </a:spcAft>
            </a:pP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a:solidFill>
                  <a:srgbClr val="008000"/>
                </a:solidFill>
                <a:latin typeface="Times New Roman" panose="02020603050405020304" pitchFamily="18" charset="0"/>
                <a:ea typeface="宋体"/>
                <a:cs typeface="Times New Roman" panose="02020603050405020304" pitchFamily="18" charset="0"/>
              </a:rPr>
              <a:t>//Create a Document Control</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solidFill>
                  <a:srgbClr val="2B91AF"/>
                </a:solidFill>
                <a:latin typeface="Times New Roman" panose="02020603050405020304" pitchFamily="18" charset="0"/>
                <a:ea typeface="宋体"/>
                <a:cs typeface="Times New Roman" panose="02020603050405020304" pitchFamily="18" charset="0"/>
              </a:rPr>
              <a:t>DocumentControl</a:t>
            </a: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latin typeface="Times New Roman" panose="02020603050405020304" pitchFamily="18" charset="0"/>
                <a:ea typeface="宋体"/>
                <a:cs typeface="Times New Roman" panose="02020603050405020304" pitchFamily="18" charset="0"/>
              </a:rPr>
              <a:t>documentCtrl</a:t>
            </a:r>
            <a:r>
              <a:rPr lang="en-US" altLang="zh-CN" sz="2000" kern="0" dirty="0">
                <a:latin typeface="Times New Roman" panose="02020603050405020304" pitchFamily="18" charset="0"/>
                <a:ea typeface="宋体"/>
                <a:cs typeface="Times New Roman" panose="02020603050405020304" pitchFamily="18" charset="0"/>
              </a:rPr>
              <a:t> = </a:t>
            </a:r>
            <a:r>
              <a:rPr lang="en-US" altLang="zh-CN" sz="2000" kern="0" dirty="0">
                <a:solidFill>
                  <a:srgbClr val="0000FF"/>
                </a:solidFill>
                <a:latin typeface="Times New Roman" panose="02020603050405020304" pitchFamily="18" charset="0"/>
                <a:ea typeface="宋体"/>
                <a:cs typeface="Times New Roman" panose="02020603050405020304" pitchFamily="18" charset="0"/>
              </a:rPr>
              <a:t>new</a:t>
            </a: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solidFill>
                  <a:srgbClr val="2B91AF"/>
                </a:solidFill>
                <a:latin typeface="Times New Roman" panose="02020603050405020304" pitchFamily="18" charset="0"/>
                <a:ea typeface="宋体"/>
                <a:cs typeface="Times New Roman" panose="02020603050405020304" pitchFamily="18" charset="0"/>
              </a:rPr>
              <a:t>DocumentControl</a:t>
            </a:r>
            <a:r>
              <a:rPr lang="en-US" altLang="zh-CN" sz="2000" kern="0" dirty="0">
                <a:latin typeface="Times New Roman" panose="02020603050405020304" pitchFamily="18" charset="0"/>
                <a:ea typeface="宋体"/>
                <a:cs typeface="Times New Roman" panose="02020603050405020304" pitchFamily="18" charset="0"/>
              </a:rPr>
              <a:t>();</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latin typeface="Times New Roman" panose="02020603050405020304" pitchFamily="18" charset="0"/>
                <a:ea typeface="宋体"/>
                <a:cs typeface="Times New Roman" panose="02020603050405020304" pitchFamily="18" charset="0"/>
              </a:rPr>
              <a:t>documentCtrl.Document.OpenFile</a:t>
            </a:r>
            <a:r>
              <a:rPr lang="en-US" altLang="zh-CN" sz="2000" kern="0" dirty="0">
                <a:latin typeface="Times New Roman" panose="02020603050405020304" pitchFamily="18" charset="0"/>
                <a:ea typeface="宋体"/>
                <a:cs typeface="Times New Roman" panose="02020603050405020304" pitchFamily="18" charset="0"/>
              </a:rPr>
              <a:t>(</a:t>
            </a:r>
            <a:r>
              <a:rPr lang="en-US" altLang="zh-CN" sz="2000" kern="0" dirty="0">
                <a:solidFill>
                  <a:srgbClr val="A31515"/>
                </a:solidFill>
                <a:latin typeface="Times New Roman" panose="02020603050405020304" pitchFamily="18" charset="0"/>
                <a:ea typeface="宋体"/>
                <a:cs typeface="Times New Roman" panose="02020603050405020304" pitchFamily="18" charset="0"/>
              </a:rPr>
              <a:t>"c:\\temp\\orignal.nwd</a:t>
            </a:r>
            <a:r>
              <a:rPr lang="en-US" altLang="zh-CN" sz="2000" kern="0" dirty="0" smtClean="0">
                <a:solidFill>
                  <a:srgbClr val="A31515"/>
                </a:solidFill>
                <a:latin typeface="Times New Roman" panose="02020603050405020304" pitchFamily="18" charset="0"/>
                <a:ea typeface="宋体"/>
                <a:cs typeface="Times New Roman" panose="02020603050405020304" pitchFamily="18" charset="0"/>
              </a:rPr>
              <a:t>"</a:t>
            </a:r>
            <a:r>
              <a:rPr lang="en-US" altLang="zh-CN" sz="2000" kern="0" dirty="0" smtClean="0">
                <a:latin typeface="Times New Roman" panose="02020603050405020304" pitchFamily="18" charset="0"/>
                <a:ea typeface="宋体"/>
                <a:cs typeface="Times New Roman" panose="02020603050405020304" pitchFamily="18" charset="0"/>
              </a:rPr>
              <a:t>);</a:t>
            </a:r>
          </a:p>
          <a:p>
            <a:pPr>
              <a:spcAft>
                <a:spcPts val="0"/>
              </a:spcAft>
            </a:pPr>
            <a:endParaRPr lang="en-US" altLang="zh-CN" sz="2000" kern="0" dirty="0" smtClean="0">
              <a:latin typeface="Times New Roman" panose="02020603050405020304" pitchFamily="18" charset="0"/>
              <a:ea typeface="宋体"/>
              <a:cs typeface="Times New Roman" panose="02020603050405020304" pitchFamily="18" charset="0"/>
            </a:endParaRPr>
          </a:p>
          <a:p>
            <a:pPr>
              <a:spcAft>
                <a:spcPts val="0"/>
              </a:spcAft>
            </a:pP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latin typeface="Times New Roman" panose="02020603050405020304" pitchFamily="18" charset="0"/>
                <a:ea typeface="宋体"/>
                <a:cs typeface="Times New Roman" panose="02020603050405020304" pitchFamily="18" charset="0"/>
              </a:rPr>
              <a:t>documentCtrl.Document.SaveFile</a:t>
            </a:r>
            <a:r>
              <a:rPr lang="en-US" altLang="zh-CN" sz="2000" kern="0" dirty="0">
                <a:latin typeface="Times New Roman" panose="02020603050405020304" pitchFamily="18" charset="0"/>
                <a:ea typeface="宋体"/>
                <a:cs typeface="Times New Roman" panose="02020603050405020304" pitchFamily="18" charset="0"/>
              </a:rPr>
              <a:t>(</a:t>
            </a:r>
            <a:r>
              <a:rPr lang="en-US" altLang="zh-CN" sz="2000" kern="0" dirty="0">
                <a:solidFill>
                  <a:srgbClr val="A31515"/>
                </a:solidFill>
                <a:latin typeface="Times New Roman" panose="02020603050405020304" pitchFamily="18" charset="0"/>
                <a:ea typeface="宋体"/>
                <a:cs typeface="Times New Roman" panose="02020603050405020304" pitchFamily="18" charset="0"/>
              </a:rPr>
              <a:t>"c:\\temp\\</a:t>
            </a:r>
            <a:r>
              <a:rPr lang="en-US" altLang="zh-CN" sz="2000" kern="0" dirty="0" err="1">
                <a:solidFill>
                  <a:srgbClr val="A31515"/>
                </a:solidFill>
                <a:latin typeface="Times New Roman" panose="02020603050405020304" pitchFamily="18" charset="0"/>
                <a:ea typeface="宋体"/>
                <a:cs typeface="Times New Roman" panose="02020603050405020304" pitchFamily="18" charset="0"/>
              </a:rPr>
              <a:t>copy.nwd</a:t>
            </a:r>
            <a:r>
              <a:rPr lang="en-US" altLang="zh-CN" sz="2000" kern="0" dirty="0">
                <a:solidFill>
                  <a:srgbClr val="A31515"/>
                </a:solidFill>
                <a:latin typeface="Times New Roman" panose="02020603050405020304" pitchFamily="18" charset="0"/>
                <a:ea typeface="宋体"/>
                <a:cs typeface="Times New Roman" panose="02020603050405020304" pitchFamily="18" charset="0"/>
              </a:rPr>
              <a:t>"</a:t>
            </a:r>
            <a:r>
              <a:rPr lang="en-US" altLang="zh-CN" sz="2000" kern="0" dirty="0">
                <a:latin typeface="Times New Roman" panose="02020603050405020304" pitchFamily="18" charset="0"/>
                <a:ea typeface="宋体"/>
                <a:cs typeface="Times New Roman" panose="02020603050405020304" pitchFamily="18" charset="0"/>
              </a:rPr>
              <a:t>,</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smtClean="0">
                <a:solidFill>
                  <a:srgbClr val="2B91AF"/>
                </a:solidFill>
                <a:latin typeface="Times New Roman" panose="02020603050405020304" pitchFamily="18" charset="0"/>
                <a:ea typeface="宋体"/>
                <a:cs typeface="Times New Roman" panose="02020603050405020304" pitchFamily="18" charset="0"/>
              </a:rPr>
              <a:t>DocumentFileVersion</a:t>
            </a:r>
            <a:r>
              <a:rPr lang="en-US" altLang="zh-CN" sz="2000" kern="0" dirty="0" smtClean="0">
                <a:latin typeface="Times New Roman" panose="02020603050405020304" pitchFamily="18" charset="0"/>
                <a:ea typeface="宋体"/>
                <a:cs typeface="Times New Roman" panose="02020603050405020304" pitchFamily="18" charset="0"/>
              </a:rPr>
              <a:t>.Navisworks2014);</a:t>
            </a:r>
          </a:p>
          <a:p>
            <a:pPr>
              <a:spcAft>
                <a:spcPts val="0"/>
              </a:spcAft>
            </a:pP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a:solidFill>
                  <a:srgbClr val="008000"/>
                </a:solidFill>
                <a:latin typeface="Times New Roman" panose="02020603050405020304" pitchFamily="18" charset="0"/>
                <a:ea typeface="宋体"/>
                <a:cs typeface="Times New Roman" panose="02020603050405020304" pitchFamily="18" charset="0"/>
              </a:rPr>
              <a:t>//Dispose of the </a:t>
            </a:r>
            <a:r>
              <a:rPr lang="en-US" altLang="zh-CN" sz="2000" kern="0" dirty="0" err="1">
                <a:solidFill>
                  <a:srgbClr val="008000"/>
                </a:solidFill>
                <a:latin typeface="Times New Roman" panose="02020603050405020304" pitchFamily="18" charset="0"/>
                <a:ea typeface="宋体"/>
                <a:cs typeface="Times New Roman" panose="02020603050405020304" pitchFamily="18" charset="0"/>
              </a:rPr>
              <a:t>DocumentControl</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latin typeface="Times New Roman" panose="02020603050405020304" pitchFamily="18" charset="0"/>
                <a:ea typeface="宋体"/>
                <a:cs typeface="Times New Roman" panose="02020603050405020304" pitchFamily="18" charset="0"/>
              </a:rPr>
              <a:t>documentCtrl.Dispose</a:t>
            </a:r>
            <a:r>
              <a:rPr lang="en-US" altLang="zh-CN" sz="2000" kern="0" dirty="0">
                <a:latin typeface="Times New Roman" panose="02020603050405020304" pitchFamily="18" charset="0"/>
                <a:ea typeface="宋体"/>
                <a:cs typeface="Times New Roman" panose="02020603050405020304" pitchFamily="18" charset="0"/>
              </a:rPr>
              <a:t>();</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a:solidFill>
                  <a:srgbClr val="008000"/>
                </a:solidFill>
                <a:latin typeface="Times New Roman" panose="02020603050405020304" pitchFamily="18" charset="0"/>
                <a:ea typeface="宋体"/>
                <a:cs typeface="Times New Roman" panose="02020603050405020304" pitchFamily="18" charset="0"/>
              </a:rPr>
              <a:t>//Finish use of the API.</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r>
              <a:rPr lang="en-US" altLang="zh-CN" sz="2000" kern="0" dirty="0" err="1">
                <a:solidFill>
                  <a:srgbClr val="2B91AF"/>
                </a:solidFill>
                <a:latin typeface="Times New Roman" panose="02020603050405020304" pitchFamily="18" charset="0"/>
                <a:ea typeface="宋体"/>
                <a:cs typeface="Times New Roman" panose="02020603050405020304" pitchFamily="18" charset="0"/>
              </a:rPr>
              <a:t>ApplicationControl</a:t>
            </a:r>
            <a:r>
              <a:rPr lang="en-US" altLang="zh-CN" sz="2000" kern="0" dirty="0" err="1">
                <a:latin typeface="Times New Roman" panose="02020603050405020304" pitchFamily="18" charset="0"/>
                <a:ea typeface="宋体"/>
                <a:cs typeface="Times New Roman" panose="02020603050405020304" pitchFamily="18" charset="0"/>
              </a:rPr>
              <a:t>.Terminate</a:t>
            </a:r>
            <a:r>
              <a:rPr lang="en-US" altLang="zh-CN" sz="2000" kern="0" dirty="0">
                <a:latin typeface="Times New Roman" panose="02020603050405020304" pitchFamily="18" charset="0"/>
                <a:ea typeface="宋体"/>
                <a:cs typeface="Times New Roman" panose="02020603050405020304" pitchFamily="18" charset="0"/>
              </a:rPr>
              <a:t>();</a:t>
            </a:r>
            <a:endParaRPr lang="zh-CN" altLang="zh-CN" sz="2400" kern="100" dirty="0">
              <a:latin typeface="Times New Roman" panose="02020603050405020304" pitchFamily="18" charset="0"/>
              <a:ea typeface="宋体"/>
              <a:cs typeface="Times New Roman" panose="02020603050405020304" pitchFamily="18" charset="0"/>
            </a:endParaRPr>
          </a:p>
          <a:p>
            <a:pPr>
              <a:spcAft>
                <a:spcPts val="0"/>
              </a:spcAft>
            </a:pPr>
            <a:r>
              <a:rPr lang="en-US" altLang="zh-CN" sz="2000" kern="0" dirty="0">
                <a:latin typeface="Times New Roman" panose="02020603050405020304" pitchFamily="18" charset="0"/>
                <a:ea typeface="宋体"/>
                <a:cs typeface="Times New Roman" panose="02020603050405020304" pitchFamily="18" charset="0"/>
              </a:rPr>
              <a:t>        }</a:t>
            </a:r>
            <a:endParaRPr lang="zh-CN" altLang="zh-CN" sz="2400" kern="100" dirty="0">
              <a:latin typeface="Times New Roman" panose="02020603050405020304" pitchFamily="18" charset="0"/>
              <a:ea typeface="宋体"/>
              <a:cs typeface="Times New Roman" panose="02020603050405020304" pitchFamily="18" charset="0"/>
            </a:endParaRPr>
          </a:p>
          <a:p>
            <a:pPr algn="just">
              <a:spcAft>
                <a:spcPts val="0"/>
              </a:spcAft>
            </a:pPr>
            <a:r>
              <a:rPr lang="en-US" altLang="zh-CN" sz="2400" kern="100" dirty="0">
                <a:latin typeface="Times New Roman" panose="02020603050405020304" pitchFamily="18" charset="0"/>
                <a:ea typeface="宋体"/>
                <a:cs typeface="Times New Roman" panose="02020603050405020304" pitchFamily="18" charset="0"/>
              </a:rPr>
              <a:t> </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5779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14" end="1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15" end="1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7" end="1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18" end="1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19" end="1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20" end="2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Props1.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3.xml><?xml version="1.0" encoding="utf-8"?>
<ds:datastoreItem xmlns:ds="http://schemas.openxmlformats.org/officeDocument/2006/customXml" ds:itemID="{6307AE55-A139-4AD7-ACEE-00E455099D23}">
  <ds:schemaRefs>
    <ds:schemaRef ds:uri="http://purl.org/dc/terms/"/>
    <ds:schemaRef ds:uri="http://schemas.microsoft.com/office/2006/metadata/propertie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
  <TotalTime>0</TotalTime>
  <Words>684</Words>
  <Application>Microsoft Office PowerPoint</Application>
  <PresentationFormat>Custom</PresentationFormat>
  <Paragraphs>229</Paragraphs>
  <Slides>20</Slides>
  <Notes>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Autodesk Theme</vt:lpstr>
      <vt:lpstr>PowerPoint Presentation</vt:lpstr>
      <vt:lpstr>Agenda</vt:lpstr>
      <vt:lpstr>.NET Control Application Structure </vt:lpstr>
      <vt:lpstr>Assemblies &amp; API Objects</vt:lpstr>
      <vt:lpstr>Requirements</vt:lpstr>
      <vt:lpstr>ApplicationControl</vt:lpstr>
      <vt:lpstr>Demo: Initialization &amp; Terminate </vt:lpstr>
      <vt:lpstr>DocumentControl</vt:lpstr>
      <vt:lpstr>Demo: Application without View Control  </vt:lpstr>
      <vt:lpstr>ViewControl</vt:lpstr>
      <vt:lpstr>Design View - 32bits  </vt:lpstr>
      <vt:lpstr>Design View - 64bits  </vt:lpstr>
      <vt:lpstr>Dynamic Design    </vt:lpstr>
      <vt:lpstr>Work with Control Based Application</vt:lpstr>
      <vt:lpstr>Multi-Document</vt:lpstr>
      <vt:lpstr>Working with COM API</vt:lpstr>
      <vt:lpstr>Known Limitations</vt:lpstr>
      <vt:lpstr>Working with WPF</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2015-09-21T04:05:46Z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