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26"/>
  </p:notesMasterIdLst>
  <p:handoutMasterIdLst>
    <p:handoutMasterId r:id="rId27"/>
  </p:handoutMasterIdLst>
  <p:sldIdLst>
    <p:sldId id="579" r:id="rId5"/>
    <p:sldId id="319" r:id="rId6"/>
    <p:sldId id="403" r:id="rId7"/>
    <p:sldId id="321" r:id="rId8"/>
    <p:sldId id="591" r:id="rId9"/>
    <p:sldId id="586" r:id="rId10"/>
    <p:sldId id="593" r:id="rId11"/>
    <p:sldId id="587" r:id="rId12"/>
    <p:sldId id="588" r:id="rId13"/>
    <p:sldId id="589" r:id="rId14"/>
    <p:sldId id="590" r:id="rId15"/>
    <p:sldId id="323" r:id="rId16"/>
    <p:sldId id="441" r:id="rId17"/>
    <p:sldId id="442" r:id="rId18"/>
    <p:sldId id="582" r:id="rId19"/>
    <p:sldId id="583" r:id="rId20"/>
    <p:sldId id="584" r:id="rId21"/>
    <p:sldId id="568" r:id="rId22"/>
    <p:sldId id="569" r:id="rId23"/>
    <p:sldId id="592" r:id="rId24"/>
    <p:sldId id="585" r:id="rId25"/>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xmlns="">
        <p15:guide id="1" orient="horz" pos="3073">
          <p15:clr>
            <a:srgbClr val="A4A3A4"/>
          </p15:clr>
        </p15:guide>
        <p15:guide id="2" pos="4098">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55836" autoAdjust="0"/>
  </p:normalViewPr>
  <p:slideViewPr>
    <p:cSldViewPr>
      <p:cViewPr varScale="1">
        <p:scale>
          <a:sx n="29" d="100"/>
          <a:sy n="29" d="100"/>
        </p:scale>
        <p:origin x="-1704" y="-86"/>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9/20/2015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9/20/2015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autodesk.com/developnaviswork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In this lab, we will</a:t>
            </a:r>
            <a:r>
              <a:rPr lang="en-US" altLang="zh-CN" baseline="0" dirty="0" smtClean="0"/>
              <a:t> introduce basic knowledge on </a:t>
            </a:r>
            <a:r>
              <a:rPr lang="en-US" altLang="zh-CN" baseline="0" dirty="0" err="1" smtClean="0"/>
              <a:t>Navisworks</a:t>
            </a:r>
            <a:r>
              <a:rPr lang="en-US" altLang="zh-CN" baseline="0" dirty="0" smtClean="0"/>
              <a:t> API. After the class, you will know the family of </a:t>
            </a:r>
            <a:r>
              <a:rPr lang="en-US" altLang="zh-CN" baseline="0" dirty="0" err="1" smtClean="0"/>
              <a:t>Navisworks</a:t>
            </a:r>
            <a:r>
              <a:rPr lang="en-US" altLang="zh-CN" baseline="0" dirty="0" smtClean="0"/>
              <a:t> products, API types, what is the minimum requirements to develop on </a:t>
            </a:r>
            <a:r>
              <a:rPr lang="en-US" altLang="zh-CN" baseline="0" dirty="0" err="1" smtClean="0"/>
              <a:t>Navisworks</a:t>
            </a:r>
            <a:r>
              <a:rPr lang="en-US" altLang="zh-CN" baseline="0" dirty="0" smtClean="0"/>
              <a:t>, where the help and samples are, and what kind of typical applications would be.</a:t>
            </a:r>
            <a:endParaRPr lang="en-US" altLang="zh-CN" dirty="0" smtClean="0"/>
          </a:p>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322190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dirty="0" smtClean="0"/>
              <a:t>To develop</a:t>
            </a:r>
            <a:r>
              <a:rPr lang="en-US" altLang="zh-CN" baseline="0" dirty="0" smtClean="0"/>
              <a:t> on </a:t>
            </a:r>
            <a:r>
              <a:rPr lang="en-US" altLang="zh-CN" baseline="0" dirty="0" err="1" smtClean="0"/>
              <a:t>Navisworks</a:t>
            </a:r>
            <a:r>
              <a:rPr lang="en-US" altLang="zh-CN" baseline="0" dirty="0" smtClean="0"/>
              <a:t> API, you will need to install </a:t>
            </a:r>
            <a:r>
              <a:rPr lang="yo-NG" altLang="zh-CN" sz="1400" dirty="0" smtClean="0"/>
              <a:t>Navisworks Simulate/Manage  </a:t>
            </a:r>
            <a:r>
              <a:rPr lang="en-US" altLang="zh-CN" sz="1400" dirty="0" smtClean="0"/>
              <a:t>(the only difference is if Simulate only, you cannot enjoy Clash</a:t>
            </a:r>
            <a:r>
              <a:rPr lang="en-US" altLang="zh-CN" sz="1400" baseline="0" dirty="0" smtClean="0"/>
              <a:t> Detective). </a:t>
            </a: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sz="1400" baseline="0" dirty="0" smtClean="0"/>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baseline="0" dirty="0" smtClean="0"/>
              <a:t>The VS version of different releases are:</a:t>
            </a:r>
          </a:p>
          <a:p>
            <a:pPr lvl="1"/>
            <a:r>
              <a:rPr lang="yo-NG" altLang="zh-CN" sz="2600" dirty="0" smtClean="0"/>
              <a:t>2013: Visual Studio 2010/.NET Framework 4</a:t>
            </a:r>
          </a:p>
          <a:p>
            <a:pPr lvl="1"/>
            <a:r>
              <a:rPr lang="yo-NG" altLang="zh-CN" sz="2600" dirty="0" smtClean="0"/>
              <a:t>2014: Visual Studio 2010/.NET Framework 4</a:t>
            </a:r>
          </a:p>
          <a:p>
            <a:pPr lvl="1"/>
            <a:r>
              <a:rPr lang="yo-NG" altLang="zh-CN" sz="2600" dirty="0" smtClean="0"/>
              <a:t>2015: Visual Studio 2012/.NET Framework 4.5</a:t>
            </a:r>
          </a:p>
          <a:p>
            <a:pPr lvl="1"/>
            <a:r>
              <a:rPr lang="yo-NG" altLang="zh-CN" sz="2600" dirty="0" smtClean="0"/>
              <a:t>2016: Visual Studio 2012/.NET Framework 4.5</a:t>
            </a: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sz="1400" baseline="0" dirty="0" smtClean="0"/>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baseline="0" dirty="0" smtClean="0"/>
              <a:t>You can work with either C#, VB.NET or even managed C++</a:t>
            </a: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sz="1400" baseline="0" dirty="0" smtClean="0"/>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baseline="0" dirty="0" smtClean="0"/>
              <a:t>A FAQ is whether </a:t>
            </a:r>
            <a:r>
              <a:rPr lang="en-US" altLang="zh-CN" sz="1400" baseline="0" dirty="0" err="1" smtClean="0"/>
              <a:t>Navisworks</a:t>
            </a:r>
            <a:r>
              <a:rPr lang="en-US" altLang="zh-CN" sz="1400" baseline="0" dirty="0" smtClean="0"/>
              <a:t> Freedom supports API. The answer is NO.</a:t>
            </a: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sz="1400" dirty="0" smtClean="0"/>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11</a:t>
            </a:fld>
            <a:endParaRPr lang="en-US"/>
          </a:p>
        </p:txBody>
      </p:sp>
    </p:spTree>
    <p:extLst>
      <p:ext uri="{BB962C8B-B14F-4D97-AF65-F5344CB8AC3E}">
        <p14:creationId xmlns:p14="http://schemas.microsoft.com/office/powerpoint/2010/main" val="2022430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30039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The NW SDK is basically purely for support and documentation purposes. All you actually need to develop a NW add-in is the development environment and the</a:t>
            </a:r>
            <a:r>
              <a:rPr lang="en-US" sz="1400" kern="1200" baseline="0" dirty="0" smtClean="0">
                <a:solidFill>
                  <a:schemeClr val="tx1"/>
                </a:solidFill>
                <a:latin typeface="+mn-lt"/>
                <a:ea typeface="+mn-ea"/>
                <a:cs typeface="+mn-cs"/>
              </a:rPr>
              <a:t> assemblies that are installed with product</a:t>
            </a:r>
            <a:r>
              <a:rPr lang="en-US" sz="1400" kern="1200" dirty="0" smtClean="0">
                <a:solidFill>
                  <a:schemeClr val="tx1"/>
                </a:solidFill>
                <a:latin typeface="+mn-lt"/>
                <a:ea typeface="+mn-ea"/>
                <a:cs typeface="+mn-cs"/>
              </a:rPr>
              <a:t>, nothing else. </a:t>
            </a:r>
          </a:p>
          <a:p>
            <a:pPr marL="0" marR="0" indent="0" algn="l" defTabSz="1300390" rtl="0" eaLnBrk="1" fontAlgn="auto" latinLnBrk="0" hangingPunct="1">
              <a:lnSpc>
                <a:spcPct val="100000"/>
              </a:lnSpc>
              <a:spcBef>
                <a:spcPts val="0"/>
              </a:spcBef>
              <a:spcAft>
                <a:spcPts val="0"/>
              </a:spcAft>
              <a:buClrTx/>
              <a:buSzTx/>
              <a:buFontTx/>
              <a:buNone/>
              <a:tabLst/>
              <a:defRPr/>
            </a:pPr>
            <a:endParaRPr lang="en-US" sz="1400" kern="1200" dirty="0" smtClean="0">
              <a:solidFill>
                <a:schemeClr val="tx1"/>
              </a:solidFill>
              <a:latin typeface="+mn-lt"/>
              <a:ea typeface="+mn-ea"/>
              <a:cs typeface="+mn-cs"/>
            </a:endParaRPr>
          </a:p>
          <a:p>
            <a:pPr marL="0" marR="0" indent="0" algn="l" defTabSz="130039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latin typeface="+mn-lt"/>
                <a:ea typeface="+mn-ea"/>
                <a:cs typeface="+mn-cs"/>
              </a:rPr>
              <a:t>From release</a:t>
            </a:r>
            <a:r>
              <a:rPr lang="en-US" sz="1400" kern="1200" baseline="0" dirty="0" smtClean="0">
                <a:solidFill>
                  <a:schemeClr val="tx1"/>
                </a:solidFill>
                <a:latin typeface="+mn-lt"/>
                <a:ea typeface="+mn-ea"/>
                <a:cs typeface="+mn-cs"/>
              </a:rPr>
              <a:t> 2014, </a:t>
            </a:r>
            <a:r>
              <a:rPr lang="en-US" sz="1400" b="0" i="0" kern="1200" baseline="0" dirty="0" smtClean="0">
                <a:solidFill>
                  <a:schemeClr val="tx1"/>
                </a:solidFill>
                <a:effectLst/>
                <a:latin typeface="+mn-lt"/>
                <a:ea typeface="+mn-ea"/>
                <a:cs typeface="+mn-cs"/>
              </a:rPr>
              <a:t>SDK </a:t>
            </a:r>
            <a:r>
              <a:rPr lang="en-US" altLang="zh-CN" sz="1400" b="0" i="0" kern="1200" dirty="0" smtClean="0">
                <a:solidFill>
                  <a:schemeClr val="tx1"/>
                </a:solidFill>
                <a:effectLst/>
                <a:latin typeface="+mn-lt"/>
                <a:ea typeface="+mn-ea"/>
                <a:cs typeface="+mn-cs"/>
              </a:rPr>
              <a:t>is an independent installer which is now available at </a:t>
            </a:r>
            <a:r>
              <a:rPr lang="en-US" altLang="zh-CN" sz="1400" b="0" i="0" u="sng" kern="1200" dirty="0" smtClean="0">
                <a:solidFill>
                  <a:schemeClr val="tx1"/>
                </a:solidFill>
                <a:effectLst/>
                <a:latin typeface="+mn-lt"/>
                <a:ea typeface="+mn-ea"/>
                <a:cs typeface="+mn-cs"/>
                <a:hlinkClick r:id="rId3"/>
              </a:rPr>
              <a:t>ADN Open</a:t>
            </a:r>
            <a:r>
              <a:rPr lang="en-US" altLang="zh-CN" sz="1400" b="0" i="0" kern="1200" dirty="0" smtClean="0">
                <a:solidFill>
                  <a:schemeClr val="tx1"/>
                </a:solidFill>
                <a:effectLst/>
                <a:latin typeface="+mn-lt"/>
                <a:ea typeface="+mn-ea"/>
                <a:cs typeface="+mn-cs"/>
              </a:rPr>
              <a:t> </a:t>
            </a:r>
            <a:r>
              <a:rPr lang="en-US" altLang="zh-CN" sz="1400" b="0" i="0" kern="1200" baseline="0" dirty="0" smtClean="0">
                <a:solidFill>
                  <a:schemeClr val="tx1"/>
                </a:solidFill>
                <a:effectLst/>
                <a:latin typeface="+mn-lt"/>
                <a:ea typeface="+mn-ea"/>
                <a:cs typeface="+mn-cs"/>
              </a:rPr>
              <a:t>.  </a:t>
            </a:r>
            <a:r>
              <a:rPr lang="en-US" altLang="zh-CN" sz="1400" b="0" i="0" kern="1200" dirty="0" smtClean="0">
                <a:solidFill>
                  <a:schemeClr val="tx1"/>
                </a:solidFill>
                <a:effectLst/>
                <a:latin typeface="+mn-lt"/>
                <a:ea typeface="+mn-ea"/>
                <a:cs typeface="+mn-cs"/>
              </a:rPr>
              <a:t>In default, if you have installed </a:t>
            </a:r>
            <a:r>
              <a:rPr lang="en-US" altLang="zh-CN" sz="1400" b="0" i="0" kern="1200" dirty="0" err="1" smtClean="0">
                <a:solidFill>
                  <a:schemeClr val="tx1"/>
                </a:solidFill>
                <a:effectLst/>
                <a:latin typeface="+mn-lt"/>
                <a:ea typeface="+mn-ea"/>
                <a:cs typeface="+mn-cs"/>
              </a:rPr>
              <a:t>Navisworks</a:t>
            </a:r>
            <a:r>
              <a:rPr lang="en-US" altLang="zh-CN" sz="1400" b="0" i="0" kern="1200" dirty="0" smtClean="0">
                <a:solidFill>
                  <a:schemeClr val="tx1"/>
                </a:solidFill>
                <a:effectLst/>
                <a:latin typeface="+mn-lt"/>
                <a:ea typeface="+mn-ea"/>
                <a:cs typeface="+mn-cs"/>
              </a:rPr>
              <a:t> 2014, the installer will be deployed &lt;</a:t>
            </a:r>
            <a:r>
              <a:rPr lang="en-US" altLang="zh-CN" sz="1400" b="0" i="0" kern="1200" dirty="0" err="1" smtClean="0">
                <a:solidFill>
                  <a:schemeClr val="tx1"/>
                </a:solidFill>
                <a:effectLst/>
                <a:latin typeface="+mn-lt"/>
                <a:ea typeface="+mn-ea"/>
                <a:cs typeface="+mn-cs"/>
              </a:rPr>
              <a:t>Navisworks</a:t>
            </a:r>
            <a:r>
              <a:rPr lang="en-US" altLang="zh-CN" sz="1400" b="0" i="0" kern="1200" dirty="0" smtClean="0">
                <a:solidFill>
                  <a:schemeClr val="tx1"/>
                </a:solidFill>
                <a:effectLst/>
                <a:latin typeface="+mn-lt"/>
                <a:ea typeface="+mn-ea"/>
                <a:cs typeface="+mn-cs"/>
              </a:rPr>
              <a:t> Installation Path&gt;\</a:t>
            </a:r>
            <a:r>
              <a:rPr lang="en-US" altLang="zh-CN" sz="1400" b="0" i="0" kern="1200" dirty="0" err="1" smtClean="0">
                <a:solidFill>
                  <a:schemeClr val="tx1"/>
                </a:solidFill>
                <a:effectLst/>
                <a:latin typeface="+mn-lt"/>
                <a:ea typeface="+mn-ea"/>
                <a:cs typeface="+mn-cs"/>
              </a:rPr>
              <a:t>api</a:t>
            </a:r>
            <a:r>
              <a:rPr lang="en-US" altLang="zh-CN" sz="1400" b="0" i="0" kern="1200" dirty="0" smtClean="0">
                <a:solidFill>
                  <a:schemeClr val="tx1"/>
                </a:solidFill>
                <a:effectLst/>
                <a:latin typeface="+mn-lt"/>
                <a:ea typeface="+mn-ea"/>
                <a:cs typeface="+mn-cs"/>
              </a:rPr>
              <a:t>\, same as previous. If you have not installed </a:t>
            </a:r>
            <a:r>
              <a:rPr lang="en-US" altLang="zh-CN" sz="1400" b="0" i="0" kern="1200" dirty="0" err="1" smtClean="0">
                <a:solidFill>
                  <a:schemeClr val="tx1"/>
                </a:solidFill>
                <a:effectLst/>
                <a:latin typeface="+mn-lt"/>
                <a:ea typeface="+mn-ea"/>
                <a:cs typeface="+mn-cs"/>
              </a:rPr>
              <a:t>Navisworks</a:t>
            </a:r>
            <a:r>
              <a:rPr lang="en-US" altLang="zh-CN" sz="1400" b="0" i="0" kern="1200" dirty="0" smtClean="0">
                <a:solidFill>
                  <a:schemeClr val="tx1"/>
                </a:solidFill>
                <a:effectLst/>
                <a:latin typeface="+mn-lt"/>
                <a:ea typeface="+mn-ea"/>
                <a:cs typeface="+mn-cs"/>
              </a:rPr>
              <a:t> 2014, it will be deployed to &lt;My Documents&gt;\Autodesk\</a:t>
            </a:r>
            <a:r>
              <a:rPr lang="en-US" altLang="zh-CN" sz="1400" b="0" i="0" kern="1200" dirty="0" err="1" smtClean="0">
                <a:solidFill>
                  <a:schemeClr val="tx1"/>
                </a:solidFill>
                <a:effectLst/>
                <a:latin typeface="+mn-lt"/>
                <a:ea typeface="+mn-ea"/>
                <a:cs typeface="+mn-cs"/>
              </a:rPr>
              <a:t>Navisworks</a:t>
            </a:r>
            <a:r>
              <a:rPr lang="en-US" altLang="zh-CN" sz="1400" b="0" i="0" kern="1200" dirty="0" smtClean="0">
                <a:solidFill>
                  <a:schemeClr val="tx1"/>
                </a:solidFill>
                <a:effectLst/>
                <a:latin typeface="+mn-lt"/>
                <a:ea typeface="+mn-ea"/>
                <a:cs typeface="+mn-cs"/>
              </a:rPr>
              <a:t> 2014\</a:t>
            </a:r>
            <a:r>
              <a:rPr lang="en-US" altLang="zh-CN" sz="1400" b="0" i="0" kern="1200" dirty="0" err="1" smtClean="0">
                <a:solidFill>
                  <a:schemeClr val="tx1"/>
                </a:solidFill>
                <a:effectLst/>
                <a:latin typeface="+mn-lt"/>
                <a:ea typeface="+mn-ea"/>
                <a:cs typeface="+mn-cs"/>
              </a:rPr>
              <a:t>api</a:t>
            </a:r>
            <a:r>
              <a:rPr lang="en-US" altLang="zh-CN" sz="1400" b="0" i="0" kern="1200" dirty="0" smtClean="0">
                <a:solidFill>
                  <a:schemeClr val="tx1"/>
                </a:solidFill>
                <a:effectLst/>
                <a:latin typeface="+mn-lt"/>
                <a:ea typeface="+mn-ea"/>
                <a:cs typeface="+mn-cs"/>
              </a:rPr>
              <a:t>\. You can also put  the SDK to any folder you like.</a:t>
            </a:r>
          </a:p>
          <a:p>
            <a:pPr marL="0" marR="0" indent="0" algn="l" defTabSz="1300390" rtl="0" eaLnBrk="1" fontAlgn="auto" latinLnBrk="0" hangingPunct="1">
              <a:lnSpc>
                <a:spcPct val="100000"/>
              </a:lnSpc>
              <a:spcBef>
                <a:spcPts val="0"/>
              </a:spcBef>
              <a:spcAft>
                <a:spcPts val="0"/>
              </a:spcAft>
              <a:buClrTx/>
              <a:buSzTx/>
              <a:buFontTx/>
              <a:buNone/>
              <a:tabLst/>
              <a:defRPr/>
            </a:pPr>
            <a:endParaRPr lang="en-US" altLang="zh-CN" sz="1400" b="0" i="0" kern="1200" dirty="0" smtClean="0">
              <a:solidFill>
                <a:schemeClr val="tx1"/>
              </a:solidFill>
              <a:effectLst/>
              <a:latin typeface="+mn-lt"/>
              <a:ea typeface="+mn-ea"/>
              <a:cs typeface="+mn-cs"/>
            </a:endParaRPr>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b="0" i="0" kern="1200" baseline="0" dirty="0" smtClean="0">
                <a:solidFill>
                  <a:schemeClr val="tx1"/>
                </a:solidFill>
                <a:effectLst/>
                <a:latin typeface="+mn-lt"/>
                <a:ea typeface="+mn-ea"/>
                <a:cs typeface="+mn-cs"/>
              </a:rPr>
              <a:t>After installing,  t</a:t>
            </a:r>
            <a:r>
              <a:rPr lang="en-GB" altLang="zh-CN" sz="1400" kern="1200" baseline="0" dirty="0" smtClean="0">
                <a:solidFill>
                  <a:schemeClr val="tx1"/>
                </a:solidFill>
                <a:latin typeface="+mn-lt"/>
                <a:ea typeface="+mn-ea"/>
                <a:cs typeface="+mn-cs"/>
              </a:rPr>
              <a:t>he folder is called </a:t>
            </a:r>
            <a:r>
              <a:rPr lang="en-GB" altLang="zh-CN" sz="1400" kern="1200" baseline="0" dirty="0" err="1" smtClean="0">
                <a:solidFill>
                  <a:schemeClr val="tx1"/>
                </a:solidFill>
                <a:latin typeface="+mn-lt"/>
                <a:ea typeface="+mn-ea"/>
                <a:cs typeface="+mn-cs"/>
              </a:rPr>
              <a:t>api</a:t>
            </a:r>
            <a:r>
              <a:rPr lang="en-GB" altLang="zh-CN" sz="1400" kern="1200" baseline="0" dirty="0" smtClean="0">
                <a:solidFill>
                  <a:schemeClr val="tx1"/>
                </a:solidFill>
                <a:latin typeface="+mn-lt"/>
                <a:ea typeface="+mn-ea"/>
                <a:cs typeface="+mn-cs"/>
              </a:rPr>
              <a:t>,  where you can find the documentations on how to develop in .NET, the reference help document , and vivid samples. It will be updated in every release.</a:t>
            </a:r>
            <a:r>
              <a:rPr lang="en-US" altLang="zh-CN" sz="1400" kern="1200" dirty="0" smtClean="0">
                <a:solidFill>
                  <a:schemeClr val="tx1"/>
                </a:solidFill>
                <a:latin typeface="+mn-lt"/>
                <a:ea typeface="+mn-ea"/>
                <a:cs typeface="+mn-cs"/>
              </a:rPr>
              <a:t> </a:t>
            </a: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sz="1400" kern="1200" dirty="0" smtClean="0">
              <a:solidFill>
                <a:schemeClr val="tx1"/>
              </a:solidFill>
              <a:latin typeface="+mn-lt"/>
              <a:ea typeface="+mn-ea"/>
              <a:cs typeface="+mn-cs"/>
            </a:endParaRPr>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kern="1200" dirty="0" smtClean="0">
                <a:solidFill>
                  <a:schemeClr val="tx1"/>
                </a:solidFill>
                <a:latin typeface="+mn-lt"/>
                <a:ea typeface="+mn-ea"/>
                <a:cs typeface="+mn-cs"/>
              </a:rPr>
              <a:t>The .NET API.chm</a:t>
            </a:r>
            <a:r>
              <a:rPr lang="en-US" altLang="zh-CN" sz="1400" kern="1200" baseline="0" dirty="0" smtClean="0">
                <a:solidFill>
                  <a:schemeClr val="tx1"/>
                </a:solidFill>
                <a:latin typeface="+mn-lt"/>
                <a:ea typeface="+mn-ea"/>
                <a:cs typeface="+mn-cs"/>
              </a:rPr>
              <a:t> is the handbook for the developers. Developer Guide introduces how to get started with .NET API. User Guide is the help manual.</a:t>
            </a:r>
            <a:endParaRPr lang="en-US" altLang="zh-CN" sz="1400" kern="1200" dirty="0" smtClean="0">
              <a:solidFill>
                <a:schemeClr val="tx1"/>
              </a:solidFill>
              <a:latin typeface="+mn-lt"/>
              <a:ea typeface="+mn-ea"/>
              <a:cs typeface="+mn-cs"/>
            </a:endParaRPr>
          </a:p>
          <a:p>
            <a:endParaRPr lang="en-US" altLang="zh-CN" sz="1400" b="0" i="0" kern="1200" dirty="0" smtClean="0">
              <a:solidFill>
                <a:schemeClr val="tx1"/>
              </a:solidFill>
              <a:effectLst/>
              <a:latin typeface="+mn-lt"/>
              <a:ea typeface="+mn-ea"/>
              <a:cs typeface="+mn-cs"/>
            </a:endParaRPr>
          </a:p>
          <a:p>
            <a:pPr marL="0" marR="0" indent="0" algn="l" defTabSz="1300390" rtl="0" eaLnBrk="1" fontAlgn="auto" latinLnBrk="0" hangingPunct="1">
              <a:lnSpc>
                <a:spcPct val="100000"/>
              </a:lnSpc>
              <a:spcBef>
                <a:spcPts val="0"/>
              </a:spcBef>
              <a:spcAft>
                <a:spcPts val="0"/>
              </a:spcAft>
              <a:buClrTx/>
              <a:buSzTx/>
              <a:buFontTx/>
              <a:buNone/>
              <a:tabLst/>
              <a:defRPr/>
            </a:pPr>
            <a:endParaRPr lang="en-GB" sz="14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12</a:t>
            </a:fld>
            <a:endParaRPr lang="en-US"/>
          </a:p>
        </p:txBody>
      </p:sp>
    </p:spTree>
    <p:extLst>
      <p:ext uri="{BB962C8B-B14F-4D97-AF65-F5344CB8AC3E}">
        <p14:creationId xmlns:p14="http://schemas.microsoft.com/office/powerpoint/2010/main" val="2917304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Typically, three</a:t>
            </a:r>
            <a:r>
              <a:rPr lang="en-GB" baseline="0" dirty="0" smtClean="0"/>
              <a:t> types of an application on </a:t>
            </a:r>
            <a:r>
              <a:rPr lang="en-GB" baseline="0" dirty="0" err="1" smtClean="0"/>
              <a:t>Navisworks</a:t>
            </a:r>
            <a:r>
              <a:rPr lang="en-GB" baseline="0" dirty="0" smtClean="0"/>
              <a:t> API:</a:t>
            </a:r>
          </a:p>
          <a:p>
            <a:endParaRPr lang="en-GB" dirty="0" smtClean="0"/>
          </a:p>
          <a:p>
            <a:r>
              <a:rPr lang="en-GB" dirty="0" smtClean="0"/>
              <a:t>Plugins – allow</a:t>
            </a:r>
            <a:r>
              <a:rPr lang="en-GB" baseline="0" dirty="0" smtClean="0"/>
              <a:t> you to extend functionality in </a:t>
            </a:r>
            <a:r>
              <a:rPr lang="en-GB" baseline="0" dirty="0" err="1" smtClean="0"/>
              <a:t>Navisworks</a:t>
            </a:r>
            <a:r>
              <a:rPr lang="en-GB" baseline="0" dirty="0" smtClean="0"/>
              <a:t>.</a:t>
            </a:r>
          </a:p>
          <a:p>
            <a:r>
              <a:rPr lang="en-GB" baseline="0" dirty="0" smtClean="0"/>
              <a:t>Automation – allows you to automate basic product functionality.</a:t>
            </a:r>
          </a:p>
          <a:p>
            <a:r>
              <a:rPr lang="en-GB" baseline="0" dirty="0" smtClean="0"/>
              <a:t>Applications - .NET controls can be added to your own applications.</a:t>
            </a:r>
          </a:p>
          <a:p>
            <a:r>
              <a:rPr lang="en-GB" baseline="0" dirty="0" smtClean="0"/>
              <a:t> </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13</a:t>
            </a:fld>
            <a:endParaRPr lang="en-US"/>
          </a:p>
        </p:txBody>
      </p:sp>
    </p:spTree>
    <p:extLst>
      <p:ext uri="{BB962C8B-B14F-4D97-AF65-F5344CB8AC3E}">
        <p14:creationId xmlns:p14="http://schemas.microsoft.com/office/powerpoint/2010/main" val="269678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.NET</a:t>
            </a:r>
            <a:r>
              <a:rPr lang="en-GB" baseline="0" dirty="0" smtClean="0"/>
              <a:t> assemblies are installed with product, in the root path.</a:t>
            </a:r>
          </a:p>
          <a:p>
            <a:endParaRPr lang="en-GB" dirty="0" smtClean="0"/>
          </a:p>
          <a:p>
            <a:r>
              <a:rPr lang="en-GB" dirty="0" smtClean="0"/>
              <a:t>Main assemblies:</a:t>
            </a:r>
          </a:p>
          <a:p>
            <a:r>
              <a:rPr lang="en-GB" dirty="0" err="1" smtClean="0"/>
              <a:t>Autodesk.Navisworks.Api</a:t>
            </a:r>
            <a:r>
              <a:rPr lang="en-GB" baseline="0" dirty="0" smtClean="0"/>
              <a:t> – Core API classes and functionality</a:t>
            </a:r>
          </a:p>
          <a:p>
            <a:r>
              <a:rPr lang="en-GB" baseline="0" dirty="0" err="1" smtClean="0"/>
              <a:t>Autodesk.Navisworks.Automation</a:t>
            </a:r>
            <a:r>
              <a:rPr lang="en-GB" baseline="0" dirty="0" smtClean="0"/>
              <a:t> – Support for automating </a:t>
            </a:r>
            <a:r>
              <a:rPr lang="en-GB" baseline="0" dirty="0" err="1" smtClean="0"/>
              <a:t>Navisworks</a:t>
            </a:r>
            <a:endParaRPr lang="en-GB" baseline="0" dirty="0" smtClean="0"/>
          </a:p>
          <a:p>
            <a:r>
              <a:rPr lang="en-GB" baseline="0" dirty="0" err="1" smtClean="0"/>
              <a:t>Autodesk.Navisworks.Controls</a:t>
            </a:r>
            <a:r>
              <a:rPr lang="en-GB" baseline="0" dirty="0" smtClean="0"/>
              <a:t> - .NET controls for use in third-party applications</a:t>
            </a:r>
          </a:p>
          <a:p>
            <a:r>
              <a:rPr lang="en-GB" baseline="0" dirty="0" err="1" smtClean="0"/>
              <a:t>Autodesk.Navisworks.ComApi</a:t>
            </a:r>
            <a:r>
              <a:rPr lang="en-GB" baseline="0" dirty="0" smtClean="0"/>
              <a:t> – COM API </a:t>
            </a:r>
            <a:r>
              <a:rPr lang="en-GB" baseline="0" dirty="0" err="1" smtClean="0"/>
              <a:t>interop</a:t>
            </a:r>
            <a:r>
              <a:rPr lang="en-GB" baseline="0" dirty="0" smtClean="0"/>
              <a:t> support classes</a:t>
            </a:r>
          </a:p>
          <a:p>
            <a:endParaRPr lang="en-GB" baseline="0" dirty="0" smtClean="0"/>
          </a:p>
          <a:p>
            <a:r>
              <a:rPr lang="en-GB" baseline="0" dirty="0" smtClean="0"/>
              <a:t>Additional assemblies for specific modules such as:</a:t>
            </a:r>
          </a:p>
          <a:p>
            <a:pPr marL="0" marR="0" indent="0" algn="l" defTabSz="1294318" rtl="0" eaLnBrk="1" fontAlgn="base" latinLnBrk="0" hangingPunct="1">
              <a:lnSpc>
                <a:spcPct val="100000"/>
              </a:lnSpc>
              <a:spcBef>
                <a:spcPct val="30000"/>
              </a:spcBef>
              <a:spcAft>
                <a:spcPct val="0"/>
              </a:spcAft>
              <a:buClrTx/>
              <a:buSzTx/>
              <a:buFontTx/>
              <a:buNone/>
              <a:tabLst/>
              <a:defRPr/>
            </a:pPr>
            <a:r>
              <a:rPr lang="en-GB" altLang="zh-CN" baseline="0" dirty="0" err="1" smtClean="0"/>
              <a:t>Autodesk.Navisworks.Tim</a:t>
            </a:r>
            <a:r>
              <a:rPr lang="en-US" altLang="zh-CN" baseline="0" dirty="0" err="1" smtClean="0"/>
              <a:t>eLiner</a:t>
            </a:r>
            <a:r>
              <a:rPr lang="en-US" altLang="zh-CN" baseline="0" dirty="0" smtClean="0"/>
              <a:t> – for </a:t>
            </a:r>
            <a:r>
              <a:rPr lang="en-US" altLang="zh-CN" baseline="0" dirty="0" err="1" smtClean="0"/>
              <a:t>TimeLiner</a:t>
            </a:r>
            <a:r>
              <a:rPr lang="en-US" altLang="zh-CN" baseline="0" dirty="0" smtClean="0"/>
              <a:t> </a:t>
            </a:r>
            <a:r>
              <a:rPr lang="en-GB" altLang="zh-CN" baseline="0" dirty="0" smtClean="0"/>
              <a:t>functionality</a:t>
            </a:r>
          </a:p>
          <a:p>
            <a:pPr marL="0" marR="0" indent="0" algn="l" defTabSz="1294318" rtl="0" eaLnBrk="1" fontAlgn="base" latinLnBrk="0" hangingPunct="1">
              <a:lnSpc>
                <a:spcPct val="100000"/>
              </a:lnSpc>
              <a:spcBef>
                <a:spcPct val="30000"/>
              </a:spcBef>
              <a:spcAft>
                <a:spcPct val="0"/>
              </a:spcAft>
              <a:buClrTx/>
              <a:buSzTx/>
              <a:buFontTx/>
              <a:buNone/>
              <a:tabLst/>
              <a:defRPr/>
            </a:pPr>
            <a:r>
              <a:rPr lang="en-GB" altLang="zh-CN" baseline="0" dirty="0" err="1" smtClean="0"/>
              <a:t>Autodesk.Navisworks.ClashTest</a:t>
            </a:r>
            <a:r>
              <a:rPr lang="en-US" altLang="zh-CN" baseline="0" dirty="0" smtClean="0"/>
              <a:t> – for </a:t>
            </a:r>
            <a:r>
              <a:rPr lang="en-GB" altLang="zh-CN" baseline="0" dirty="0" err="1" smtClean="0"/>
              <a:t>ClashTest</a:t>
            </a:r>
            <a:r>
              <a:rPr lang="en-GB" altLang="zh-CN" baseline="0" dirty="0" smtClean="0"/>
              <a:t> functionality</a:t>
            </a:r>
          </a:p>
          <a:p>
            <a:r>
              <a:rPr lang="en-GB" baseline="0" dirty="0" smtClean="0"/>
              <a:t> </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14</a:t>
            </a:fld>
            <a:endParaRPr lang="en-US"/>
          </a:p>
        </p:txBody>
      </p:sp>
    </p:spTree>
    <p:extLst>
      <p:ext uri="{BB962C8B-B14F-4D97-AF65-F5344CB8AC3E}">
        <p14:creationId xmlns:p14="http://schemas.microsoft.com/office/powerpoint/2010/main" val="2010032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Plugin support</a:t>
            </a:r>
            <a:r>
              <a:rPr lang="en-US" altLang="zh-CN" baseline="0" dirty="0" smtClean="0"/>
              <a:t> most abilities of product such as: document, navigation modes, reviewing, selection, viewpoints, find item, </a:t>
            </a:r>
            <a:r>
              <a:rPr lang="en-US" altLang="zh-CN" baseline="0" dirty="0" err="1" smtClean="0"/>
              <a:t>timeliner</a:t>
            </a:r>
            <a:r>
              <a:rPr lang="en-US" altLang="zh-CN" baseline="0" dirty="0" smtClean="0"/>
              <a:t>, clash detective etc.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15</a:t>
            </a:fld>
            <a:endParaRPr lang="en-US"/>
          </a:p>
        </p:txBody>
      </p:sp>
    </p:spTree>
    <p:extLst>
      <p:ext uri="{BB962C8B-B14F-4D97-AF65-F5344CB8AC3E}">
        <p14:creationId xmlns:p14="http://schemas.microsoft.com/office/powerpoint/2010/main" val="4122225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Automation can start the </a:t>
            </a:r>
            <a:r>
              <a:rPr lang="en-GB" baseline="0" dirty="0" err="1" smtClean="0"/>
              <a:t>Navisworks</a:t>
            </a:r>
            <a:r>
              <a:rPr lang="en-GB" baseline="0" dirty="0" smtClean="0"/>
              <a:t> process by code and manipulate documents. It is typically for batch operations on document. The default APIs of Automation can only work for document. For </a:t>
            </a:r>
            <a:r>
              <a:rPr lang="en-US" altLang="zh-CN" sz="1400" dirty="0" smtClean="0">
                <a:latin typeface="Frutiger Next LT W1G" pitchFamily="34" charset="0"/>
              </a:rPr>
              <a:t>sophisticated abilities on document &amp; modal , you will need to write a plugin,</a:t>
            </a:r>
            <a:r>
              <a:rPr lang="en-US" altLang="zh-CN" sz="1400" baseline="0" dirty="0" smtClean="0">
                <a:latin typeface="Frutiger Next LT W1G" pitchFamily="34" charset="0"/>
              </a:rPr>
              <a:t> and invoke the plugin.</a:t>
            </a:r>
          </a:p>
          <a:p>
            <a:endParaRPr lang="en-GB" baseline="0" dirty="0" smtClean="0"/>
          </a:p>
          <a:p>
            <a:r>
              <a:rPr lang="en-GB" baseline="0" dirty="0" smtClean="0"/>
              <a:t>It is quite useful for performing batch jobs such as nightly tasks to convert files or make bulk edits.</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16</a:t>
            </a:fld>
            <a:endParaRPr lang="en-US"/>
          </a:p>
        </p:txBody>
      </p:sp>
    </p:spTree>
    <p:extLst>
      <p:ext uri="{BB962C8B-B14F-4D97-AF65-F5344CB8AC3E}">
        <p14:creationId xmlns:p14="http://schemas.microsoft.com/office/powerpoint/2010/main" val="16222131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We provide .NET controls</a:t>
            </a:r>
            <a:r>
              <a:rPr lang="en-GB" baseline="0" dirty="0" smtClean="0"/>
              <a:t> that you can add to your own application. It needs to have NavisWorks installed to use; no option yet for OEM-style controls</a:t>
            </a:r>
          </a:p>
          <a:p>
            <a:endParaRPr lang="en-GB" baseline="0" dirty="0" smtClean="0"/>
          </a:p>
          <a:p>
            <a:r>
              <a:rPr lang="en-GB" dirty="0" smtClean="0"/>
              <a:t>Typical uses might be to provide view of model in some other application (e.g.</a:t>
            </a:r>
            <a:r>
              <a:rPr lang="en-GB" baseline="0" dirty="0" smtClean="0"/>
              <a:t> Facilities management or component manager)</a:t>
            </a: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17</a:t>
            </a:fld>
            <a:endParaRPr lang="en-US"/>
          </a:p>
        </p:txBody>
      </p:sp>
    </p:spTree>
    <p:extLst>
      <p:ext uri="{BB962C8B-B14F-4D97-AF65-F5344CB8AC3E}">
        <p14:creationId xmlns:p14="http://schemas.microsoft.com/office/powerpoint/2010/main" val="3950543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If two </a:t>
            </a:r>
            <a:r>
              <a:rPr lang="en-GB" dirty="0" err="1" smtClean="0"/>
              <a:t>NavisworksObject</a:t>
            </a:r>
            <a:r>
              <a:rPr lang="en-GB" baseline="0" dirty="0" smtClean="0"/>
              <a:t> refer to the same data within the document, then they will compare equal</a:t>
            </a:r>
            <a:endParaRPr 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18</a:t>
            </a:fld>
            <a:endParaRPr lang="en-US"/>
          </a:p>
        </p:txBody>
      </p:sp>
    </p:spTree>
    <p:extLst>
      <p:ext uri="{BB962C8B-B14F-4D97-AF65-F5344CB8AC3E}">
        <p14:creationId xmlns:p14="http://schemas.microsoft.com/office/powerpoint/2010/main" val="570303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Here be dragons</a:t>
            </a:r>
            <a:r>
              <a:rPr lang="en-GB" baseline="0" dirty="0" smtClean="0"/>
              <a:t> ! You will shoot yourself in the foot. Keep out unless you really need to and then only with guidance</a:t>
            </a:r>
          </a:p>
          <a:p>
            <a:endParaRPr lang="en-GB" baseline="0" dirty="0" smtClean="0"/>
          </a:p>
          <a:p>
            <a:r>
              <a:rPr lang="en-GB" baseline="0" dirty="0" smtClean="0"/>
              <a:t>Subject to radical change from version to version, even minor versions</a:t>
            </a:r>
          </a:p>
          <a:p>
            <a:r>
              <a:rPr lang="en-GB" baseline="0" dirty="0" smtClean="0"/>
              <a:t>As we implement each scenario classes from here are cleaned up and exposed in real API</a:t>
            </a:r>
          </a:p>
          <a:p>
            <a:endParaRPr 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19</a:t>
            </a:fld>
            <a:endParaRPr lang="en-US"/>
          </a:p>
        </p:txBody>
      </p:sp>
    </p:spTree>
    <p:extLst>
      <p:ext uri="{BB962C8B-B14F-4D97-AF65-F5344CB8AC3E}">
        <p14:creationId xmlns:p14="http://schemas.microsoft.com/office/powerpoint/2010/main" val="25147332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effectLst/>
              </a:rPr>
              <a:t>The </a:t>
            </a:r>
            <a:r>
              <a:rPr lang="en-US" altLang="zh-CN" dirty="0" err="1" smtClean="0">
                <a:effectLst/>
              </a:rPr>
              <a:t>AppInfo</a:t>
            </a:r>
            <a:r>
              <a:rPr lang="en-US" altLang="zh-CN" dirty="0" smtClean="0">
                <a:effectLst/>
              </a:rPr>
              <a:t> plug-in is a useful tool for developers as it displays a lot of information regarding the document and the application as well as the relative relationships of classes. </a:t>
            </a:r>
          </a:p>
          <a:p>
            <a:r>
              <a:rPr lang="en-US" altLang="zh-CN" dirty="0" smtClean="0">
                <a:effectLst/>
              </a:rPr>
              <a:t>  </a:t>
            </a:r>
          </a:p>
          <a:p>
            <a:r>
              <a:rPr lang="en-US" altLang="zh-CN" dirty="0" smtClean="0">
                <a:effectLst/>
              </a:rPr>
              <a:t>A key feature of the tool is that the Model's objects and properties in the API can be explored in a running application with real data. </a:t>
            </a:r>
          </a:p>
          <a:p>
            <a:r>
              <a:rPr lang="en-US" altLang="zh-CN" dirty="0" smtClean="0">
                <a:effectLst/>
              </a:rPr>
              <a:t>  </a:t>
            </a:r>
          </a:p>
          <a:p>
            <a:r>
              <a:rPr lang="en-US" altLang="zh-CN" dirty="0" smtClean="0">
                <a:effectLst/>
              </a:rPr>
              <a:t>Clicking '</a:t>
            </a:r>
            <a:r>
              <a:rPr lang="en-US" altLang="zh-CN" dirty="0" err="1" smtClean="0">
                <a:effectLst/>
              </a:rPr>
              <a:t>AppInfo</a:t>
            </a:r>
            <a:r>
              <a:rPr lang="en-US" altLang="zh-CN" dirty="0" smtClean="0">
                <a:effectLst/>
              </a:rPr>
              <a:t>' under the ‘Tool Add-Ins' tab </a:t>
            </a: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20</a:t>
            </a:fld>
            <a:endParaRPr lang="en-US"/>
          </a:p>
        </p:txBody>
      </p:sp>
    </p:spTree>
    <p:extLst>
      <p:ext uri="{BB962C8B-B14F-4D97-AF65-F5344CB8AC3E}">
        <p14:creationId xmlns:p14="http://schemas.microsoft.com/office/powerpoint/2010/main" val="3714235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sz="1400" kern="1200" dirty="0" smtClean="0">
                <a:solidFill>
                  <a:schemeClr val="tx1"/>
                </a:solidFill>
                <a:effectLst/>
                <a:latin typeface="+mn-lt"/>
                <a:ea typeface="+mn-ea"/>
                <a:cs typeface="+mn-cs"/>
              </a:rPr>
              <a:t>Autodesk </a:t>
            </a:r>
            <a:r>
              <a:rPr lang="en-US" altLang="zh-CN" sz="1400" kern="1200" dirty="0" err="1" smtClean="0">
                <a:solidFill>
                  <a:schemeClr val="tx1"/>
                </a:solidFill>
                <a:effectLst/>
                <a:latin typeface="+mn-lt"/>
                <a:ea typeface="+mn-ea"/>
                <a:cs typeface="+mn-cs"/>
              </a:rPr>
              <a:t>Navisworks</a:t>
            </a:r>
            <a:r>
              <a:rPr lang="en-US" altLang="zh-CN" sz="1400" kern="1200" dirty="0" smtClean="0">
                <a:solidFill>
                  <a:schemeClr val="tx1"/>
                </a:solidFill>
                <a:effectLst/>
                <a:latin typeface="+mn-lt"/>
                <a:ea typeface="+mn-ea"/>
                <a:cs typeface="+mn-cs"/>
              </a:rPr>
              <a:t> is</a:t>
            </a:r>
            <a:r>
              <a:rPr lang="en-US" altLang="zh-CN" sz="1400" kern="1200" baseline="0" dirty="0" smtClean="0">
                <a:solidFill>
                  <a:schemeClr val="tx1"/>
                </a:solidFill>
                <a:effectLst/>
                <a:latin typeface="+mn-lt"/>
                <a:ea typeface="+mn-ea"/>
                <a:cs typeface="+mn-cs"/>
              </a:rPr>
              <a:t> a </a:t>
            </a:r>
            <a:r>
              <a:rPr lang="en-US" altLang="zh-CN" sz="1400" kern="1200" dirty="0" smtClean="0">
                <a:solidFill>
                  <a:schemeClr val="tx1"/>
                </a:solidFill>
                <a:effectLst/>
                <a:latin typeface="+mn-lt"/>
                <a:ea typeface="+mn-ea"/>
                <a:cs typeface="+mn-cs"/>
              </a:rPr>
              <a:t>software of project review and management that supports intelligent model-based designs with scheduling, cost, visualization, and collaboration tools, as well as advanced coordination and clash detection capabilities. It was acquired by Autodesk around 8</a:t>
            </a:r>
            <a:r>
              <a:rPr lang="en-US" altLang="zh-CN" sz="1400" kern="1200" baseline="0" dirty="0" smtClean="0">
                <a:solidFill>
                  <a:schemeClr val="tx1"/>
                </a:solidFill>
                <a:effectLst/>
                <a:latin typeface="+mn-lt"/>
                <a:ea typeface="+mn-ea"/>
                <a:cs typeface="+mn-cs"/>
              </a:rPr>
              <a:t> years ago and has developed much after acquisition. </a:t>
            </a:r>
            <a:r>
              <a:rPr lang="en-US" altLang="zh-CN" sz="1400" kern="1200" dirty="0" smtClean="0">
                <a:solidFill>
                  <a:schemeClr val="tx1"/>
                </a:solidFill>
                <a:effectLst/>
                <a:latin typeface="+mn-lt"/>
                <a:ea typeface="+mn-ea"/>
                <a:cs typeface="+mn-cs"/>
              </a:rPr>
              <a:t> Particularly, it has been integrated as</a:t>
            </a:r>
            <a:r>
              <a:rPr lang="en-US" altLang="zh-CN" sz="1400" kern="1200" baseline="0" dirty="0" smtClean="0">
                <a:solidFill>
                  <a:schemeClr val="tx1"/>
                </a:solidFill>
                <a:effectLst/>
                <a:latin typeface="+mn-lt"/>
                <a:ea typeface="+mn-ea"/>
                <a:cs typeface="+mn-cs"/>
              </a:rPr>
              <a:t> a workflow of BIM 360, seamlessly connecting to BIM.</a:t>
            </a:r>
            <a:endParaRPr lang="en-US" altLang="zh-CN" sz="1400" kern="1200" dirty="0" smtClean="0">
              <a:solidFill>
                <a:schemeClr val="tx1"/>
              </a:solidFill>
              <a:effectLst/>
              <a:latin typeface="+mn-lt"/>
              <a:ea typeface="+mn-ea"/>
              <a:cs typeface="+mn-cs"/>
            </a:endParaRPr>
          </a:p>
          <a:p>
            <a:pPr marL="0" marR="0" indent="0" algn="l" defTabSz="1294318" rtl="0" eaLnBrk="1" fontAlgn="base" latinLnBrk="0" hangingPunct="1">
              <a:lnSpc>
                <a:spcPct val="100000"/>
              </a:lnSpc>
              <a:spcBef>
                <a:spcPct val="30000"/>
              </a:spcBef>
              <a:spcAft>
                <a:spcPct val="0"/>
              </a:spcAft>
              <a:buClrTx/>
              <a:buSzTx/>
              <a:buFontTx/>
              <a:buNone/>
              <a:tabLst/>
              <a:defRPr/>
            </a:pPr>
            <a:endParaRPr lang="en-US" sz="1400" kern="1200" baseline="0" dirty="0" smtClean="0">
              <a:solidFill>
                <a:schemeClr val="tx1"/>
              </a:solidFill>
              <a:effectLst/>
              <a:latin typeface="+mn-lt"/>
              <a:ea typeface="+mn-ea"/>
              <a:cs typeface="+mn-cs"/>
            </a:endParaRPr>
          </a:p>
          <a:p>
            <a:pPr marL="0" marR="0" indent="0" algn="l" defTabSz="1294318" rtl="0" eaLnBrk="1" fontAlgn="base" latinLnBrk="0" hangingPunct="1">
              <a:lnSpc>
                <a:spcPct val="100000"/>
              </a:lnSpc>
              <a:spcBef>
                <a:spcPct val="30000"/>
              </a:spcBef>
              <a:spcAft>
                <a:spcPct val="0"/>
              </a:spcAft>
              <a:buClrTx/>
              <a:buSzTx/>
              <a:buFontTx/>
              <a:buNone/>
              <a:tabLst/>
              <a:defRPr/>
            </a:pPr>
            <a:endParaRPr lang="en-US" sz="1400" kern="1200" baseline="0" dirty="0" smtClean="0">
              <a:solidFill>
                <a:schemeClr val="tx1"/>
              </a:solidFill>
              <a:effectLst/>
              <a:latin typeface="+mn-lt"/>
              <a:ea typeface="+mn-ea"/>
              <a:cs typeface="+mn-cs"/>
            </a:endParaRPr>
          </a:p>
          <a:p>
            <a:pPr marL="0" marR="0" indent="0" algn="l" defTabSz="1294318" rtl="0" eaLnBrk="1" fontAlgn="base" latinLnBrk="0" hangingPunct="1">
              <a:lnSpc>
                <a:spcPct val="100000"/>
              </a:lnSpc>
              <a:spcBef>
                <a:spcPct val="30000"/>
              </a:spcBef>
              <a:spcAft>
                <a:spcPct val="0"/>
              </a:spcAft>
              <a:buClrTx/>
              <a:buSzTx/>
              <a:buFontTx/>
              <a:buNone/>
              <a:tabLst/>
              <a:defRPr/>
            </a:pPr>
            <a:r>
              <a:rPr lang="en-US" sz="1400" kern="1200" baseline="0" dirty="0" smtClean="0">
                <a:solidFill>
                  <a:schemeClr val="tx1"/>
                </a:solidFill>
                <a:effectLst/>
                <a:latin typeface="+mn-lt"/>
                <a:ea typeface="+mn-ea"/>
                <a:cs typeface="+mn-cs"/>
              </a:rPr>
              <a:t>The c</a:t>
            </a:r>
            <a:r>
              <a:rPr lang="en-GB" baseline="0" dirty="0" smtClean="0"/>
              <a:t>ore features of </a:t>
            </a:r>
            <a:r>
              <a:rPr lang="en-GB" baseline="0" dirty="0" err="1" smtClean="0"/>
              <a:t>Navisworks</a:t>
            </a:r>
            <a:r>
              <a:rPr lang="en-GB" baseline="0" dirty="0" smtClean="0"/>
              <a:t> are:</a:t>
            </a:r>
          </a:p>
          <a:p>
            <a:pPr marL="0" marR="0" indent="0" algn="l" defTabSz="1294318" rtl="0" eaLnBrk="1" fontAlgn="base" latinLnBrk="0" hangingPunct="1">
              <a:lnSpc>
                <a:spcPct val="100000"/>
              </a:lnSpc>
              <a:spcBef>
                <a:spcPct val="30000"/>
              </a:spcBef>
              <a:spcAft>
                <a:spcPct val="0"/>
              </a:spcAft>
              <a:buClrTx/>
              <a:buSzTx/>
              <a:buFontTx/>
              <a:buNone/>
              <a:tabLst/>
              <a:defRPr/>
            </a:pPr>
            <a:r>
              <a:rPr lang="en-GB" altLang="zh-CN" sz="2000" baseline="0" dirty="0" smtClean="0"/>
              <a:t>        </a:t>
            </a:r>
            <a:r>
              <a:rPr lang="en-US" altLang="zh-CN" sz="2000" dirty="0" smtClean="0"/>
              <a:t>Real-Time engine for navigation</a:t>
            </a:r>
            <a:endParaRPr lang="zh-CN" altLang="en-US" sz="2000" dirty="0" smtClean="0"/>
          </a:p>
          <a:p>
            <a:pPr lvl="1">
              <a:spcBef>
                <a:spcPts val="0"/>
              </a:spcBef>
              <a:buClr>
                <a:srgbClr val="0070C0"/>
              </a:buClr>
              <a:buFont typeface="Arial" pitchFamily="34" charset="0"/>
              <a:buChar char="•"/>
            </a:pPr>
            <a:r>
              <a:rPr lang="en-US" altLang="zh-CN" sz="2000" dirty="0" smtClean="0"/>
              <a:t>Aggregation of multi-formats files</a:t>
            </a:r>
            <a:endParaRPr lang="zh-CN" altLang="en-US" sz="2000" dirty="0" smtClean="0"/>
          </a:p>
          <a:p>
            <a:pPr lvl="1">
              <a:spcBef>
                <a:spcPts val="0"/>
              </a:spcBef>
              <a:buClr>
                <a:srgbClr val="0070C0"/>
              </a:buClr>
              <a:buFont typeface="Arial" pitchFamily="34" charset="0"/>
              <a:buChar char="•"/>
            </a:pPr>
            <a:r>
              <a:rPr lang="en-US" altLang="zh-CN" sz="2000" dirty="0" smtClean="0"/>
              <a:t>File format</a:t>
            </a:r>
            <a:r>
              <a:rPr lang="zh-CN" altLang="en-US" sz="2000" dirty="0" smtClean="0"/>
              <a:t> </a:t>
            </a:r>
            <a:r>
              <a:rPr lang="en-US" altLang="zh-CN" sz="2000" dirty="0" smtClean="0"/>
              <a:t>(</a:t>
            </a:r>
            <a:r>
              <a:rPr lang="en-US" altLang="zh-CN" sz="2000" dirty="0" err="1" smtClean="0"/>
              <a:t>nwd</a:t>
            </a:r>
            <a:r>
              <a:rPr lang="en-US" altLang="zh-CN" sz="2000" dirty="0" smtClean="0"/>
              <a:t>): Lite and Safe</a:t>
            </a:r>
            <a:endParaRPr lang="zh-CN" altLang="en-US" sz="2000" dirty="0" smtClean="0"/>
          </a:p>
          <a:p>
            <a:pPr marL="271807" marR="0" lvl="1" indent="0" algn="l" defTabSz="1294318" rtl="0" eaLnBrk="1" fontAlgn="base" latinLnBrk="0" hangingPunct="1">
              <a:lnSpc>
                <a:spcPct val="100000"/>
              </a:lnSpc>
              <a:spcBef>
                <a:spcPts val="0"/>
              </a:spcBef>
              <a:spcAft>
                <a:spcPct val="0"/>
              </a:spcAft>
              <a:buClr>
                <a:srgbClr val="0070C0"/>
              </a:buClr>
              <a:buSzTx/>
              <a:buFont typeface="Arial" pitchFamily="34" charset="0"/>
              <a:buChar char="•"/>
              <a:tabLst/>
              <a:defRPr/>
            </a:pPr>
            <a:r>
              <a:rPr lang="en-US" altLang="zh-CN" sz="2000" dirty="0" smtClean="0"/>
              <a:t>Full reviewing of project: </a:t>
            </a:r>
            <a:r>
              <a:rPr lang="en-US" altLang="zh-CN" sz="2000" baseline="0" dirty="0" smtClean="0"/>
              <a:t> </a:t>
            </a:r>
            <a:r>
              <a:rPr lang="en-US" altLang="zh-CN" sz="2000" kern="1200" dirty="0" smtClean="0">
                <a:solidFill>
                  <a:schemeClr val="tx1"/>
                </a:solidFill>
                <a:latin typeface="+mn-lt"/>
                <a:ea typeface="+mn-ea"/>
                <a:cs typeface="+mn-cs"/>
              </a:rPr>
              <a:t>powerful search, navigation, and display tools that support hard clash and clearance detection. </a:t>
            </a:r>
            <a:endParaRPr lang="zh-CN" altLang="en-US" sz="2000" dirty="0" smtClean="0"/>
          </a:p>
          <a:p>
            <a:pPr lvl="1">
              <a:spcBef>
                <a:spcPts val="0"/>
              </a:spcBef>
              <a:buClr>
                <a:srgbClr val="0070C0"/>
              </a:buClr>
              <a:buFont typeface="Arial" pitchFamily="34" charset="0"/>
              <a:buChar char="•"/>
            </a:pPr>
            <a:r>
              <a:rPr lang="en-US" altLang="zh-CN" sz="2000" dirty="0" smtClean="0"/>
              <a:t>Full abilities of construction management:</a:t>
            </a:r>
            <a:r>
              <a:rPr lang="en-US" altLang="zh-CN" sz="2000" baseline="0" dirty="0" smtClean="0"/>
              <a:t> </a:t>
            </a:r>
            <a:r>
              <a:rPr lang="en-US" altLang="zh-CN" sz="2000" baseline="0" dirty="0" err="1" smtClean="0"/>
              <a:t>timeliner</a:t>
            </a:r>
            <a:r>
              <a:rPr lang="en-US" altLang="zh-CN" sz="2000" baseline="0" dirty="0" smtClean="0"/>
              <a:t>, quantification, </a:t>
            </a:r>
            <a:r>
              <a:rPr lang="en-US" altLang="zh-CN" sz="2000" kern="1200" dirty="0" smtClean="0">
                <a:solidFill>
                  <a:schemeClr val="tx1"/>
                </a:solidFill>
                <a:latin typeface="+mn-lt"/>
                <a:ea typeface="+mn-ea"/>
                <a:cs typeface="+mn-cs"/>
              </a:rPr>
              <a:t>comprehensive monitoring and workflow tools to report and track identified problems through to resolution</a:t>
            </a:r>
            <a:endParaRPr lang="zh-CN" altLang="en-US" sz="2000" dirty="0" smtClean="0"/>
          </a:p>
          <a:p>
            <a:pPr lvl="1">
              <a:spcBef>
                <a:spcPts val="0"/>
              </a:spcBef>
              <a:buClr>
                <a:srgbClr val="0070C0"/>
              </a:buClr>
              <a:buFont typeface="Arial" pitchFamily="34" charset="0"/>
              <a:buChar char="•"/>
            </a:pPr>
            <a:r>
              <a:rPr lang="en-US" altLang="zh-CN" sz="2000" dirty="0" smtClean="0"/>
              <a:t>Excellent virtual effect: rendering</a:t>
            </a:r>
            <a:endParaRPr lang="zh-CN" altLang="en-US" sz="2000" dirty="0" smtClean="0"/>
          </a:p>
          <a:p>
            <a:pPr lvl="1">
              <a:spcBef>
                <a:spcPts val="0"/>
              </a:spcBef>
              <a:buClr>
                <a:srgbClr val="0070C0"/>
              </a:buClr>
              <a:buFont typeface="Arial" pitchFamily="34" charset="0"/>
              <a:buChar char="•"/>
            </a:pPr>
            <a:r>
              <a:rPr lang="en-US" altLang="zh-CN" sz="2000" dirty="0" smtClean="0"/>
              <a:t>Excellent interaction and animation</a:t>
            </a:r>
            <a:r>
              <a:rPr lang="zh-CN" altLang="en-US" sz="2000" dirty="0" smtClean="0"/>
              <a:t> </a:t>
            </a:r>
          </a:p>
          <a:p>
            <a:pPr lvl="1">
              <a:spcBef>
                <a:spcPts val="0"/>
              </a:spcBef>
              <a:buClr>
                <a:srgbClr val="0070C0"/>
              </a:buClr>
              <a:buFont typeface="Arial" pitchFamily="34" charset="0"/>
              <a:buChar char="•"/>
            </a:pPr>
            <a:r>
              <a:rPr lang="en-US" altLang="zh-CN" sz="2000" dirty="0" smtClean="0"/>
              <a:t>API </a:t>
            </a:r>
            <a:endParaRPr lang="en-US" baseline="0" dirty="0" smtClean="0"/>
          </a:p>
          <a:p>
            <a:endParaRPr lang="en-GB" baseline="0" dirty="0" smtClean="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18001005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21</a:t>
            </a:fld>
            <a:endParaRPr lang="en-US"/>
          </a:p>
        </p:txBody>
      </p:sp>
    </p:spTree>
    <p:extLst>
      <p:ext uri="{BB962C8B-B14F-4D97-AF65-F5344CB8AC3E}">
        <p14:creationId xmlns:p14="http://schemas.microsoft.com/office/powerpoint/2010/main" val="4177228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fontAlgn="t"/>
            <a:r>
              <a:rPr lang="en-US" altLang="zh-CN" sz="1400" kern="1200" dirty="0" err="1" smtClean="0">
                <a:solidFill>
                  <a:schemeClr val="tx1"/>
                </a:solidFill>
                <a:latin typeface="+mn-lt"/>
                <a:ea typeface="+mn-ea"/>
                <a:cs typeface="+mn-cs"/>
              </a:rPr>
              <a:t>Navisworks’s</a:t>
            </a:r>
            <a:r>
              <a:rPr lang="en-US" altLang="zh-CN" sz="1400" kern="1200" dirty="0" smtClean="0">
                <a:solidFill>
                  <a:schemeClr val="tx1"/>
                </a:solidFill>
                <a:latin typeface="+mn-lt"/>
                <a:ea typeface="+mn-ea"/>
                <a:cs typeface="+mn-cs"/>
              </a:rPr>
              <a:t> family includes</a:t>
            </a:r>
          </a:p>
          <a:p>
            <a:pPr fontAlgn="t"/>
            <a:endParaRPr lang="en-US" altLang="zh-CN" sz="1400" kern="1200" dirty="0" smtClean="0">
              <a:solidFill>
                <a:schemeClr val="tx1"/>
              </a:solidFill>
              <a:latin typeface="+mn-lt"/>
              <a:ea typeface="+mn-ea"/>
              <a:cs typeface="+mn-cs"/>
            </a:endParaRPr>
          </a:p>
          <a:p>
            <a:pPr fontAlgn="t"/>
            <a:r>
              <a:rPr lang="en-US" altLang="zh-CN" sz="1400" kern="1200" dirty="0" err="1" smtClean="0">
                <a:solidFill>
                  <a:schemeClr val="tx1"/>
                </a:solidFill>
                <a:latin typeface="+mn-lt"/>
                <a:ea typeface="+mn-ea"/>
                <a:cs typeface="+mn-cs"/>
              </a:rPr>
              <a:t>Navisworks</a:t>
            </a:r>
            <a:r>
              <a:rPr lang="en-US" altLang="zh-CN" sz="1400" kern="1200" dirty="0" smtClean="0">
                <a:solidFill>
                  <a:schemeClr val="tx1"/>
                </a:solidFill>
                <a:latin typeface="+mn-lt"/>
                <a:ea typeface="+mn-ea"/>
                <a:cs typeface="+mn-cs"/>
              </a:rPr>
              <a:t>® Manage : Integrates both large and small data sets from many major 3D design and laser scan formats into a single project model for clash detection and interference management. </a:t>
            </a:r>
          </a:p>
          <a:p>
            <a:pPr fontAlgn="t"/>
            <a:r>
              <a:rPr lang="en-US" altLang="zh-CN" sz="1400" kern="1200" dirty="0" smtClean="0">
                <a:solidFill>
                  <a:schemeClr val="tx1"/>
                </a:solidFill>
                <a:latin typeface="+mn-lt"/>
                <a:ea typeface="+mn-ea"/>
                <a:cs typeface="+mn-cs"/>
              </a:rPr>
              <a:t>Offers powerful search, navigation, and display tools that support hard clash and clearance detection.  Provides comprehensive monitoring and workflow tools to report and track identified problems through to resolution. Includes all the functionality available in </a:t>
            </a:r>
            <a:r>
              <a:rPr lang="en-US" altLang="zh-CN" sz="1400" kern="1200" dirty="0" err="1" smtClean="0">
                <a:solidFill>
                  <a:schemeClr val="tx1"/>
                </a:solidFill>
                <a:latin typeface="+mn-lt"/>
                <a:ea typeface="+mn-ea"/>
                <a:cs typeface="+mn-cs"/>
              </a:rPr>
              <a:t>Navisworks</a:t>
            </a:r>
            <a:r>
              <a:rPr lang="en-US" altLang="zh-CN" sz="1400" kern="1200" dirty="0" smtClean="0">
                <a:solidFill>
                  <a:schemeClr val="tx1"/>
                </a:solidFill>
                <a:latin typeface="+mn-lt"/>
                <a:ea typeface="+mn-ea"/>
                <a:cs typeface="+mn-cs"/>
              </a:rPr>
              <a:t>® Simulate </a:t>
            </a:r>
          </a:p>
          <a:p>
            <a:pPr fontAlgn="t"/>
            <a:endParaRPr lang="en-US" altLang="zh-CN" sz="1400" kern="1200" dirty="0" smtClean="0">
              <a:solidFill>
                <a:schemeClr val="tx1"/>
              </a:solidFill>
              <a:latin typeface="+mn-lt"/>
              <a:ea typeface="+mn-ea"/>
              <a:cs typeface="+mn-cs"/>
            </a:endParaRPr>
          </a:p>
          <a:p>
            <a:pPr fontAlgn="t"/>
            <a:r>
              <a:rPr lang="en-US" altLang="zh-CN" sz="1400" kern="1200" dirty="0" err="1" smtClean="0">
                <a:solidFill>
                  <a:schemeClr val="tx1"/>
                </a:solidFill>
                <a:latin typeface="+mn-lt"/>
                <a:ea typeface="+mn-ea"/>
                <a:cs typeface="+mn-cs"/>
              </a:rPr>
              <a:t>Navisworks</a:t>
            </a:r>
            <a:r>
              <a:rPr lang="en-US" altLang="zh-CN" sz="1400" kern="1200" dirty="0" smtClean="0">
                <a:solidFill>
                  <a:schemeClr val="tx1"/>
                </a:solidFill>
                <a:latin typeface="+mn-lt"/>
                <a:ea typeface="+mn-ea"/>
                <a:cs typeface="+mn-cs"/>
              </a:rPr>
              <a:t>® Simulate : offers almost the same functionalities</a:t>
            </a:r>
            <a:r>
              <a:rPr lang="en-US" altLang="zh-CN" sz="1400" kern="1200" baseline="0" dirty="0" smtClean="0">
                <a:solidFill>
                  <a:schemeClr val="tx1"/>
                </a:solidFill>
                <a:latin typeface="+mn-lt"/>
                <a:ea typeface="+mn-ea"/>
                <a:cs typeface="+mn-cs"/>
              </a:rPr>
              <a:t> as Manage except clash detective.</a:t>
            </a:r>
          </a:p>
          <a:p>
            <a:pPr fontAlgn="t"/>
            <a:endParaRPr lang="en-US" altLang="zh-CN" sz="1400" kern="1200" dirty="0" smtClean="0">
              <a:solidFill>
                <a:schemeClr val="tx1"/>
              </a:solidFill>
              <a:latin typeface="+mn-lt"/>
              <a:ea typeface="+mn-ea"/>
              <a:cs typeface="+mn-cs"/>
            </a:endParaRPr>
          </a:p>
          <a:p>
            <a:pPr fontAlgn="t"/>
            <a:r>
              <a:rPr lang="en-US" altLang="zh-CN" sz="1400" kern="1200" dirty="0" err="1" smtClean="0">
                <a:solidFill>
                  <a:schemeClr val="tx1"/>
                </a:solidFill>
                <a:latin typeface="+mn-lt"/>
                <a:ea typeface="+mn-ea"/>
                <a:cs typeface="+mn-cs"/>
              </a:rPr>
              <a:t>Navisworks</a:t>
            </a:r>
            <a:r>
              <a:rPr lang="en-US" altLang="zh-CN" sz="1400" kern="1200" dirty="0" smtClean="0">
                <a:solidFill>
                  <a:schemeClr val="tx1"/>
                </a:solidFill>
                <a:latin typeface="+mn-lt"/>
                <a:ea typeface="+mn-ea"/>
                <a:cs typeface="+mn-cs"/>
              </a:rPr>
              <a:t>® Freedom:</a:t>
            </a:r>
            <a:r>
              <a:rPr lang="en-US" altLang="zh-CN" sz="1400" kern="1200" baseline="0" dirty="0" smtClean="0">
                <a:solidFill>
                  <a:schemeClr val="tx1"/>
                </a:solidFill>
                <a:latin typeface="+mn-lt"/>
                <a:ea typeface="+mn-ea"/>
                <a:cs typeface="+mn-cs"/>
              </a:rPr>
              <a:t> </a:t>
            </a:r>
            <a:r>
              <a:rPr lang="en-US" altLang="zh-CN" sz="1400" kern="1200" dirty="0" smtClean="0">
                <a:solidFill>
                  <a:schemeClr val="tx1"/>
                </a:solidFill>
                <a:latin typeface="+mn-lt"/>
                <a:ea typeface="+mn-ea"/>
                <a:cs typeface="+mn-cs"/>
              </a:rPr>
              <a:t>software is a free* </a:t>
            </a:r>
            <a:r>
              <a:rPr lang="en-US" altLang="zh-CN" sz="1400" kern="1200" dirty="0" smtClean="0">
                <a:solidFill>
                  <a:schemeClr val="tx1"/>
                </a:solidFill>
                <a:latin typeface="+mn-lt"/>
                <a:ea typeface="+mn-ea"/>
                <a:cs typeface="+mn-cs"/>
              </a:rPr>
              <a:t>viewer </a:t>
            </a:r>
            <a:r>
              <a:rPr lang="en-US" altLang="zh-CN" sz="1400" kern="1200" dirty="0" smtClean="0">
                <a:solidFill>
                  <a:schemeClr val="tx1"/>
                </a:solidFill>
                <a:latin typeface="+mn-lt"/>
                <a:ea typeface="+mn-ea"/>
                <a:cs typeface="+mn-cs"/>
              </a:rPr>
              <a:t>that can give your extended team access to the whole-project model for review.  Facilitates real-time visualization and whole project review for all stakeholders to improve communication and collaboration from concept through operation. Provides a viewing capability for the optimized NWD data format.  Forms an integral part of the integration, analysis, and communication workflows enabled by the Autodesk </a:t>
            </a:r>
            <a:r>
              <a:rPr lang="en-US" altLang="zh-CN" sz="1400" kern="1200" dirty="0" err="1" smtClean="0">
                <a:solidFill>
                  <a:schemeClr val="tx1"/>
                </a:solidFill>
                <a:latin typeface="+mn-lt"/>
                <a:ea typeface="+mn-ea"/>
                <a:cs typeface="+mn-cs"/>
              </a:rPr>
              <a:t>Navisworks</a:t>
            </a:r>
            <a:r>
              <a:rPr lang="en-US" altLang="zh-CN" sz="1400" kern="1200" dirty="0" smtClean="0">
                <a:solidFill>
                  <a:schemeClr val="tx1"/>
                </a:solidFill>
                <a:latin typeface="+mn-lt"/>
                <a:ea typeface="+mn-ea"/>
                <a:cs typeface="+mn-cs"/>
              </a:rPr>
              <a:t> family of products. </a:t>
            </a:r>
          </a:p>
          <a:p>
            <a:pPr fontAlgn="t"/>
            <a:endParaRPr lang="en-US" altLang="zh-CN" sz="1400" kern="1200" dirty="0" smtClean="0">
              <a:solidFill>
                <a:schemeClr val="tx1"/>
              </a:solidFill>
              <a:latin typeface="+mn-lt"/>
              <a:ea typeface="+mn-ea"/>
              <a:cs typeface="+mn-cs"/>
            </a:endParaRPr>
          </a:p>
          <a:p>
            <a:pPr fontAlgn="t"/>
            <a:r>
              <a:rPr lang="en-US" altLang="zh-CN" sz="1400" kern="1200" dirty="0" smtClean="0">
                <a:solidFill>
                  <a:schemeClr val="tx1"/>
                </a:solidFill>
                <a:latin typeface="+mn-lt"/>
                <a:ea typeface="+mn-ea"/>
                <a:cs typeface="+mn-cs"/>
              </a:rPr>
              <a:t>You can download</a:t>
            </a:r>
            <a:r>
              <a:rPr lang="en-US" altLang="zh-CN" sz="1400" kern="1200" baseline="0" dirty="0" smtClean="0">
                <a:solidFill>
                  <a:schemeClr val="tx1"/>
                </a:solidFill>
                <a:latin typeface="+mn-lt"/>
                <a:ea typeface="+mn-ea"/>
                <a:cs typeface="+mn-cs"/>
              </a:rPr>
              <a:t> the free trial from Autodesk official </a:t>
            </a:r>
            <a:r>
              <a:rPr lang="en-US" altLang="zh-CN" sz="1400" kern="1200" baseline="0" dirty="0" smtClean="0">
                <a:solidFill>
                  <a:schemeClr val="tx1"/>
                </a:solidFill>
                <a:latin typeface="+mn-lt"/>
                <a:ea typeface="+mn-ea"/>
                <a:cs typeface="+mn-cs"/>
              </a:rPr>
              <a:t>website. The </a:t>
            </a:r>
            <a:r>
              <a:rPr lang="en-US" altLang="zh-CN" sz="1400" kern="1200" baseline="0" dirty="0" smtClean="0">
                <a:solidFill>
                  <a:schemeClr val="tx1"/>
                </a:solidFill>
                <a:latin typeface="+mn-lt"/>
                <a:ea typeface="+mn-ea"/>
                <a:cs typeface="+mn-cs"/>
              </a:rPr>
              <a:t>latest version is 64bits only.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4</a:t>
            </a:fld>
            <a:endParaRPr lang="en-US"/>
          </a:p>
        </p:txBody>
      </p:sp>
    </p:spTree>
    <p:extLst>
      <p:ext uri="{BB962C8B-B14F-4D97-AF65-F5344CB8AC3E}">
        <p14:creationId xmlns:p14="http://schemas.microsoft.com/office/powerpoint/2010/main" val="652751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z="1400" b="1" i="0" kern="1200" dirty="0" smtClean="0">
                <a:solidFill>
                  <a:schemeClr val="tx1"/>
                </a:solidFill>
                <a:effectLst/>
                <a:latin typeface="+mn-lt"/>
                <a:ea typeface="+mn-ea"/>
                <a:cs typeface="+mn-cs"/>
              </a:rPr>
              <a:t>NWD File Format</a:t>
            </a:r>
          </a:p>
          <a:p>
            <a:r>
              <a:rPr lang="en-US" altLang="zh-CN" sz="1400" b="0" i="0" kern="1200" dirty="0" smtClean="0">
                <a:solidFill>
                  <a:schemeClr val="tx1"/>
                </a:solidFill>
                <a:effectLst/>
                <a:latin typeface="+mn-lt"/>
                <a:ea typeface="+mn-ea"/>
                <a:cs typeface="+mn-cs"/>
              </a:rPr>
              <a:t>An NWD file contains all model geometry together with Autodesk </a:t>
            </a:r>
            <a:r>
              <a:rPr lang="en-US" altLang="zh-CN" sz="1400" b="0" i="0" kern="1200" dirty="0" err="1" smtClean="0">
                <a:solidFill>
                  <a:schemeClr val="tx1"/>
                </a:solidFill>
                <a:effectLst/>
                <a:latin typeface="+mn-lt"/>
                <a:ea typeface="+mn-ea"/>
                <a:cs typeface="+mn-cs"/>
              </a:rPr>
              <a:t>Navisworks</a:t>
            </a:r>
            <a:r>
              <a:rPr lang="en-US" altLang="zh-CN" sz="1400" b="0" i="0" kern="1200" dirty="0" smtClean="0">
                <a:solidFill>
                  <a:schemeClr val="tx1"/>
                </a:solidFill>
                <a:effectLst/>
                <a:latin typeface="+mn-lt"/>
                <a:ea typeface="+mn-ea"/>
                <a:cs typeface="+mn-cs"/>
              </a:rPr>
              <a:t>-specific data, such as review markups. You can think of an NWD file as a snapshot of the current state of the model.</a:t>
            </a:r>
          </a:p>
          <a:p>
            <a:r>
              <a:rPr lang="en-US" altLang="zh-CN" sz="1400" b="0" i="0" kern="1200" dirty="0" smtClean="0">
                <a:solidFill>
                  <a:schemeClr val="tx1"/>
                </a:solidFill>
                <a:effectLst/>
                <a:latin typeface="+mn-lt"/>
                <a:ea typeface="+mn-ea"/>
                <a:cs typeface="+mn-cs"/>
              </a:rPr>
              <a:t>NWD files are very small, as they compress the CAD data by up to 80% of the original size.</a:t>
            </a:r>
          </a:p>
          <a:p>
            <a:r>
              <a:rPr lang="en-US" altLang="zh-CN" sz="1400" b="1" i="0" kern="1200" dirty="0" smtClean="0">
                <a:solidFill>
                  <a:schemeClr val="tx1"/>
                </a:solidFill>
                <a:effectLst/>
                <a:latin typeface="+mn-lt"/>
                <a:ea typeface="+mn-ea"/>
                <a:cs typeface="+mn-cs"/>
              </a:rPr>
              <a:t>NWF File Format</a:t>
            </a:r>
          </a:p>
          <a:p>
            <a:r>
              <a:rPr lang="en-US" altLang="zh-CN" sz="1400" b="0" i="0" kern="1200" dirty="0" smtClean="0">
                <a:solidFill>
                  <a:schemeClr val="tx1"/>
                </a:solidFill>
                <a:effectLst/>
                <a:latin typeface="+mn-lt"/>
                <a:ea typeface="+mn-ea"/>
                <a:cs typeface="+mn-cs"/>
              </a:rPr>
              <a:t>An NWF file contains links to the original native files (as listed on the Selection Tree) together with Autodesk </a:t>
            </a:r>
            <a:r>
              <a:rPr lang="en-US" altLang="zh-CN" sz="1400" b="0" i="0" kern="1200" dirty="0" err="1" smtClean="0">
                <a:solidFill>
                  <a:schemeClr val="tx1"/>
                </a:solidFill>
                <a:effectLst/>
                <a:latin typeface="+mn-lt"/>
                <a:ea typeface="+mn-ea"/>
                <a:cs typeface="+mn-cs"/>
              </a:rPr>
              <a:t>Navisworks</a:t>
            </a:r>
            <a:r>
              <a:rPr lang="en-US" altLang="zh-CN" sz="1400" b="0" i="0" kern="1200" dirty="0" smtClean="0">
                <a:solidFill>
                  <a:schemeClr val="tx1"/>
                </a:solidFill>
                <a:effectLst/>
                <a:latin typeface="+mn-lt"/>
                <a:ea typeface="+mn-ea"/>
                <a:cs typeface="+mn-cs"/>
              </a:rPr>
              <a:t>-specific data, such as review markups. No model geometry is saved with this file format; this makes an NWF considerably smaller in size than an NWD.</a:t>
            </a:r>
          </a:p>
          <a:p>
            <a:r>
              <a:rPr lang="en-US" altLang="zh-CN" sz="1400" b="1" i="0" kern="1200" dirty="0" smtClean="0">
                <a:solidFill>
                  <a:schemeClr val="tx1"/>
                </a:solidFill>
                <a:effectLst/>
                <a:latin typeface="+mn-lt"/>
                <a:ea typeface="+mn-ea"/>
                <a:cs typeface="+mn-cs"/>
              </a:rPr>
              <a:t>NWC File Format (Cache Files)</a:t>
            </a:r>
          </a:p>
          <a:p>
            <a:r>
              <a:rPr lang="en-US" altLang="zh-CN" sz="1400" b="0" i="0" kern="1200" dirty="0" smtClean="0">
                <a:solidFill>
                  <a:schemeClr val="tx1"/>
                </a:solidFill>
                <a:effectLst/>
                <a:latin typeface="+mn-lt"/>
                <a:ea typeface="+mn-ea"/>
                <a:cs typeface="+mn-cs"/>
              </a:rPr>
              <a:t>By default, when you open or append any native CAD or laser scan files in Autodesk </a:t>
            </a:r>
            <a:r>
              <a:rPr lang="en-US" altLang="zh-CN" sz="1400" b="0" i="0" kern="1200" dirty="0" err="1" smtClean="0">
                <a:solidFill>
                  <a:schemeClr val="tx1"/>
                </a:solidFill>
                <a:effectLst/>
                <a:latin typeface="+mn-lt"/>
                <a:ea typeface="+mn-ea"/>
                <a:cs typeface="+mn-cs"/>
              </a:rPr>
              <a:t>Navisworks</a:t>
            </a:r>
            <a:r>
              <a:rPr lang="en-US" altLang="zh-CN" sz="1400" b="0" i="0" kern="1200" dirty="0" smtClean="0">
                <a:solidFill>
                  <a:schemeClr val="tx1"/>
                </a:solidFill>
                <a:effectLst/>
                <a:latin typeface="+mn-lt"/>
                <a:ea typeface="+mn-ea"/>
                <a:cs typeface="+mn-cs"/>
              </a:rPr>
              <a:t>, a cache file is created in the same directory and with the same name as the original file, but with an .</a:t>
            </a:r>
            <a:r>
              <a:rPr lang="en-US" altLang="zh-CN" sz="1400" b="0" i="0" kern="1200" dirty="0" err="1" smtClean="0">
                <a:solidFill>
                  <a:schemeClr val="tx1"/>
                </a:solidFill>
                <a:effectLst/>
                <a:latin typeface="+mn-lt"/>
                <a:ea typeface="+mn-ea"/>
                <a:cs typeface="+mn-cs"/>
              </a:rPr>
              <a:t>nwc</a:t>
            </a:r>
            <a:r>
              <a:rPr lang="en-US" altLang="zh-CN" sz="1400" b="0" i="0" kern="1200" dirty="0" smtClean="0">
                <a:solidFill>
                  <a:schemeClr val="tx1"/>
                </a:solidFill>
                <a:effectLst/>
                <a:latin typeface="+mn-lt"/>
                <a:ea typeface="+mn-ea"/>
                <a:cs typeface="+mn-cs"/>
              </a:rPr>
              <a:t> file extension.</a:t>
            </a:r>
          </a:p>
          <a:p>
            <a:r>
              <a:rPr lang="en-US" altLang="zh-CN" sz="1400" b="0" i="0" kern="1200" dirty="0" smtClean="0">
                <a:solidFill>
                  <a:schemeClr val="tx1"/>
                </a:solidFill>
                <a:effectLst/>
                <a:latin typeface="+mn-lt"/>
                <a:ea typeface="+mn-ea"/>
                <a:cs typeface="+mn-cs"/>
              </a:rPr>
              <a:t>NWC files are smaller than the original files, and speed up your access to commonly used files. When you next open file or append file in Autodesk </a:t>
            </a:r>
            <a:r>
              <a:rPr lang="en-US" altLang="zh-CN" sz="1400" b="0" i="0" kern="1200" dirty="0" err="1" smtClean="0">
                <a:solidFill>
                  <a:schemeClr val="tx1"/>
                </a:solidFill>
                <a:effectLst/>
                <a:latin typeface="+mn-lt"/>
                <a:ea typeface="+mn-ea"/>
                <a:cs typeface="+mn-cs"/>
              </a:rPr>
              <a:t>Navisworks</a:t>
            </a:r>
            <a:r>
              <a:rPr lang="en-US" altLang="zh-CN" sz="1400" b="0" i="0" kern="1200" dirty="0" smtClean="0">
                <a:solidFill>
                  <a:schemeClr val="tx1"/>
                </a:solidFill>
                <a:effectLst/>
                <a:latin typeface="+mn-lt"/>
                <a:ea typeface="+mn-ea"/>
                <a:cs typeface="+mn-cs"/>
              </a:rPr>
              <a:t>, the data is read from the corresponding cache file if it is newer than the original file. If the cache file is older, which means the original file has changed, Autodesk </a:t>
            </a:r>
            <a:r>
              <a:rPr lang="en-US" altLang="zh-CN" sz="1400" b="0" i="0" kern="1200" dirty="0" err="1" smtClean="0">
                <a:solidFill>
                  <a:schemeClr val="tx1"/>
                </a:solidFill>
                <a:effectLst/>
                <a:latin typeface="+mn-lt"/>
                <a:ea typeface="+mn-ea"/>
                <a:cs typeface="+mn-cs"/>
              </a:rPr>
              <a:t>Navisworksconverts</a:t>
            </a:r>
            <a:r>
              <a:rPr lang="en-US" altLang="zh-CN" sz="1400" b="0" i="0" kern="1200" dirty="0" smtClean="0">
                <a:solidFill>
                  <a:schemeClr val="tx1"/>
                </a:solidFill>
                <a:effectLst/>
                <a:latin typeface="+mn-lt"/>
                <a:ea typeface="+mn-ea"/>
                <a:cs typeface="+mn-cs"/>
              </a:rPr>
              <a:t> the updated file, and creates a new cache file for it.</a:t>
            </a: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a:p>
        </p:txBody>
      </p:sp>
    </p:spTree>
    <p:extLst>
      <p:ext uri="{BB962C8B-B14F-4D97-AF65-F5344CB8AC3E}">
        <p14:creationId xmlns:p14="http://schemas.microsoft.com/office/powerpoint/2010/main" val="2962321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Aaron</a:t>
            </a:r>
          </a:p>
          <a:p>
            <a:endParaRPr lang="en-US" altLang="zh-CN" dirty="0" smtClean="0"/>
          </a:p>
          <a:p>
            <a:r>
              <a:rPr lang="en-US" altLang="zh-CN" dirty="0" smtClean="0"/>
              <a:t>COM API</a:t>
            </a:r>
            <a:r>
              <a:rPr lang="en-US" altLang="zh-CN" baseline="0" dirty="0" smtClean="0"/>
              <a:t> is old. Use it only when no .NET API is available.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a:p>
        </p:txBody>
      </p:sp>
    </p:spTree>
    <p:extLst>
      <p:ext uri="{BB962C8B-B14F-4D97-AF65-F5344CB8AC3E}">
        <p14:creationId xmlns:p14="http://schemas.microsoft.com/office/powerpoint/2010/main" val="315929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Long time ago, </a:t>
            </a:r>
            <a:r>
              <a:rPr lang="en-US" altLang="zh-CN" dirty="0" err="1" smtClean="0"/>
              <a:t>Navisworks</a:t>
            </a:r>
            <a:r>
              <a:rPr lang="en-US" altLang="zh-CN" dirty="0" smtClean="0"/>
              <a:t> has provided COM API. It basically manipulates</a:t>
            </a:r>
            <a:r>
              <a:rPr lang="en-US" altLang="zh-CN" baseline="0" dirty="0" smtClean="0"/>
              <a:t> document and model. It can have plugin, automation, and also have ActiveX control that can be embedded to IE.  Since the technology is quite old and we have turned to .NET API, it is being maintained only currently.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a:p>
        </p:txBody>
      </p:sp>
    </p:spTree>
    <p:extLst>
      <p:ext uri="{BB962C8B-B14F-4D97-AF65-F5344CB8AC3E}">
        <p14:creationId xmlns:p14="http://schemas.microsoft.com/office/powerpoint/2010/main" val="2749791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In release</a:t>
            </a:r>
            <a:r>
              <a:rPr lang="en-US" altLang="zh-CN" baseline="0" dirty="0" smtClean="0"/>
              <a:t> 2011, .NET API is exposed. It is wrapped from the internal code. It does not simply aim to replace COM API, but a new API to extend the abilities of product. Many more abilities than COM now. </a:t>
            </a:r>
          </a:p>
          <a:p>
            <a:endParaRPr lang="en-US" altLang="zh-CN" baseline="0" dirty="0" smtClean="0"/>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baseline="0" dirty="0" smtClean="0"/>
              <a:t>It follows </a:t>
            </a:r>
            <a:r>
              <a:rPr lang="en-US" altLang="zh-CN" dirty="0" smtClean="0"/>
              <a:t>Microsoft .NET framework guidelines so the developers can follow their</a:t>
            </a:r>
            <a:r>
              <a:rPr lang="en-US" altLang="zh-CN" baseline="0" dirty="0" smtClean="0"/>
              <a:t> experience of working on .NET.</a:t>
            </a: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baseline="0" dirty="0" smtClean="0"/>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baseline="0" dirty="0" smtClean="0"/>
              <a:t>If you have a project on the previous release, you will need to recompile with the current assemblies, in order to make the application work for current release.</a:t>
            </a:r>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baseline="0" dirty="0" smtClean="0"/>
          </a:p>
          <a:p>
            <a:pPr marL="0" marR="0" indent="0" algn="l" defTabSz="1294318" rtl="0" eaLnBrk="1" fontAlgn="base" latinLnBrk="0" hangingPunct="1">
              <a:lnSpc>
                <a:spcPct val="100000"/>
              </a:lnSpc>
              <a:spcBef>
                <a:spcPct val="30000"/>
              </a:spcBef>
              <a:spcAft>
                <a:spcPct val="0"/>
              </a:spcAft>
              <a:buClrTx/>
              <a:buSzTx/>
              <a:buFontTx/>
              <a:buNone/>
              <a:tabLst/>
              <a:defRPr/>
            </a:pPr>
            <a:r>
              <a:rPr lang="en-US" altLang="zh-CN" dirty="0" smtClean="0"/>
              <a:t>A few functions are</a:t>
            </a:r>
            <a:r>
              <a:rPr lang="en-US" altLang="zh-CN" baseline="0" dirty="0" smtClean="0"/>
              <a:t> available in COM API, but have not been exposed in </a:t>
            </a:r>
            <a:r>
              <a:rPr lang="en-US" altLang="zh-CN" dirty="0" smtClean="0"/>
              <a:t>.NET. An</a:t>
            </a:r>
            <a:r>
              <a:rPr lang="en-US" altLang="zh-CN" baseline="0" dirty="0" smtClean="0"/>
              <a:t> interop is provided to take use of these functions in .NET</a:t>
            </a:r>
            <a:endParaRPr lang="en-US" altLang="zh-CN" dirty="0" smtClean="0"/>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baseline="0" dirty="0" smtClean="0"/>
          </a:p>
          <a:p>
            <a:pPr marL="0" marR="0" indent="0" algn="l" defTabSz="1294318" rtl="0" eaLnBrk="1" fontAlgn="base" latinLnBrk="0" hangingPunct="1">
              <a:lnSpc>
                <a:spcPct val="100000"/>
              </a:lnSpc>
              <a:spcBef>
                <a:spcPct val="30000"/>
              </a:spcBef>
              <a:spcAft>
                <a:spcPct val="0"/>
              </a:spcAft>
              <a:buClrTx/>
              <a:buSzTx/>
              <a:buFontTx/>
              <a:buNone/>
              <a:tabLst/>
              <a:defRPr/>
            </a:pPr>
            <a:endParaRPr lang="en-US" altLang="zh-CN" dirty="0" smtClean="0"/>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a:p>
        </p:txBody>
      </p:sp>
    </p:spTree>
    <p:extLst>
      <p:ext uri="{BB962C8B-B14F-4D97-AF65-F5344CB8AC3E}">
        <p14:creationId xmlns:p14="http://schemas.microsoft.com/office/powerpoint/2010/main" val="2132428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COM</a:t>
            </a:r>
            <a:r>
              <a:rPr lang="en-US" altLang="zh-CN" baseline="0" dirty="0" smtClean="0"/>
              <a:t> or .NET API is equivalent to the abilities of product. While </a:t>
            </a:r>
            <a:r>
              <a:rPr lang="en-US" altLang="zh-CN" baseline="0" dirty="0" err="1" smtClean="0"/>
              <a:t>NwCreate</a:t>
            </a:r>
            <a:r>
              <a:rPr lang="en-US" altLang="zh-CN" baseline="0" dirty="0" smtClean="0"/>
              <a:t> is a separate C++ libraries that is a mean of creating </a:t>
            </a:r>
            <a:r>
              <a:rPr lang="en-US" altLang="zh-CN" baseline="0" dirty="0" err="1" smtClean="0"/>
              <a:t>NavisWorks</a:t>
            </a:r>
            <a:r>
              <a:rPr lang="en-US" altLang="zh-CN" baseline="0" dirty="0" smtClean="0"/>
              <a:t> models, either for export of NWD files from a third party application (</a:t>
            </a:r>
            <a:r>
              <a:rPr lang="en-US" altLang="zh-CN" baseline="0" dirty="0" err="1" smtClean="0"/>
              <a:t>LiNwcApi</a:t>
            </a:r>
            <a:r>
              <a:rPr lang="en-US" altLang="zh-CN" baseline="0" dirty="0" smtClean="0"/>
              <a:t>) or to implement a file loader (</a:t>
            </a:r>
            <a:r>
              <a:rPr lang="en-US" altLang="zh-CN" baseline="0" dirty="0" err="1" smtClean="0"/>
              <a:t>LiNwcLoader</a:t>
            </a:r>
            <a:r>
              <a:rPr lang="en-US" altLang="zh-CN" baseline="0" dirty="0" smtClean="0"/>
              <a:t>) for </a:t>
            </a:r>
            <a:r>
              <a:rPr lang="en-US" altLang="zh-CN" baseline="0" dirty="0" err="1" smtClean="0"/>
              <a:t>NavisWorks</a:t>
            </a:r>
            <a:r>
              <a:rPr lang="en-US" altLang="zh-CN" baseline="0" dirty="0" smtClean="0"/>
              <a:t>. But it cannot either add/modify geometry to existing model that has been </a:t>
            </a:r>
            <a:r>
              <a:rPr lang="en-US" altLang="zh-CN" baseline="0" dirty="0" err="1" smtClean="0"/>
              <a:t>tranlsated</a:t>
            </a:r>
            <a:r>
              <a:rPr lang="en-US" altLang="zh-CN" baseline="0" dirty="0" smtClean="0"/>
              <a:t> to </a:t>
            </a:r>
            <a:r>
              <a:rPr lang="en-US" altLang="zh-CN" baseline="0" dirty="0" err="1" smtClean="0"/>
              <a:t>Navisworks</a:t>
            </a:r>
            <a:r>
              <a:rPr lang="en-US" altLang="zh-CN" baseline="0" dirty="0" smtClean="0"/>
              <a:t> scene. </a:t>
            </a:r>
          </a:p>
          <a:p>
            <a:endParaRPr lang="en-US" altLang="zh-CN" baseline="0" dirty="0" smtClean="0"/>
          </a:p>
          <a:p>
            <a:pPr marL="0" marR="0" lvl="1" indent="0" algn="l" defTabSz="1294318" rtl="0" eaLnBrk="1" fontAlgn="base" latinLnBrk="0" hangingPunct="1">
              <a:lnSpc>
                <a:spcPct val="100000"/>
              </a:lnSpc>
              <a:spcBef>
                <a:spcPct val="30000"/>
              </a:spcBef>
              <a:spcAft>
                <a:spcPct val="0"/>
              </a:spcAft>
              <a:buClrTx/>
              <a:buSzTx/>
              <a:buFontTx/>
              <a:buNone/>
              <a:tabLst/>
              <a:defRPr/>
            </a:pPr>
            <a:r>
              <a:rPr lang="en-US" altLang="zh-CN" baseline="0" dirty="0" smtClean="0"/>
              <a:t>We will have a separate lab </a:t>
            </a:r>
            <a:r>
              <a:rPr lang="en-US" altLang="zh-CN" sz="3200" dirty="0" smtClean="0"/>
              <a:t>[</a:t>
            </a:r>
            <a:r>
              <a:rPr lang="en-US" altLang="zh-CN" sz="3200" dirty="0" err="1" smtClean="0"/>
              <a:t>NwCreate</a:t>
            </a:r>
            <a:r>
              <a:rPr lang="en-US" altLang="zh-CN" sz="3200" dirty="0" smtClean="0"/>
              <a:t> API]</a:t>
            </a:r>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9</a:t>
            </a:fld>
            <a:endParaRPr lang="en-US"/>
          </a:p>
        </p:txBody>
      </p:sp>
    </p:spTree>
    <p:extLst>
      <p:ext uri="{BB962C8B-B14F-4D97-AF65-F5344CB8AC3E}">
        <p14:creationId xmlns:p14="http://schemas.microsoft.com/office/powerpoint/2010/main" val="3358242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The design of .NET API</a:t>
            </a:r>
            <a:r>
              <a:rPr lang="en-US" altLang="zh-CN" baseline="0" dirty="0" smtClean="0"/>
              <a:t> tries best to make the usage simple as much as possible. It follows the scenario mostly like what you see in product feature. e.g. [Find Item], the API (Search) will also build the search condition, which selection to search, and Find All, Find Next etc. </a:t>
            </a:r>
          </a:p>
          <a:p>
            <a:endParaRPr lang="en-US" altLang="zh-CN" baseline="0" dirty="0" smtClean="0"/>
          </a:p>
          <a:p>
            <a:r>
              <a:rPr lang="en-US" altLang="zh-CN" baseline="0" dirty="0" smtClean="0"/>
              <a:t>Since it is based on .NET framework, the features are similar such as </a:t>
            </a:r>
            <a:r>
              <a:rPr lang="en-GB" altLang="zh-CN" dirty="0" smtClean="0"/>
              <a:t>Properties, Collections, Events, Exceptions</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10</a:t>
            </a:fld>
            <a:endParaRPr lang="en-US"/>
          </a:p>
        </p:txBody>
      </p:sp>
    </p:spTree>
    <p:extLst>
      <p:ext uri="{BB962C8B-B14F-4D97-AF65-F5344CB8AC3E}">
        <p14:creationId xmlns:p14="http://schemas.microsoft.com/office/powerpoint/2010/main" val="40456150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940674"/>
          </a:xfrm>
          <a:prstGeom prst="rect">
            <a:avLst/>
          </a:prstGeom>
        </p:spPr>
        <p:txBody>
          <a:bodyPr anchor="ctr"/>
          <a:lstStyle>
            <a:lvl1pPr algn="ctr">
              <a:defRPr sz="96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9760761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22"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autodesk.com/developnaviswork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hyperlink" Target="http://www.autodesk.com/products/navisworks/free-tria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adn.autodesk.com/adn/servlet/index?siteID=4814862&amp;id=22817699"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708604"/>
            <a:ext cx="7679991" cy="1714459"/>
          </a:xfrm>
        </p:spPr>
        <p:txBody>
          <a:bodyPr/>
          <a:lstStyle/>
          <a:p>
            <a:r>
              <a:rPr lang="en-US" altLang="zh-CN" dirty="0" smtClean="0"/>
              <a:t>Lab 1 - Overview</a:t>
            </a:r>
            <a:endParaRPr lang="zh-CN" altLang="en-US" dirty="0"/>
          </a:p>
        </p:txBody>
      </p:sp>
      <p:sp>
        <p:nvSpPr>
          <p:cNvPr id="3" name="Text Placeholder 2"/>
          <p:cNvSpPr>
            <a:spLocks noGrp="1"/>
          </p:cNvSpPr>
          <p:nvPr>
            <p:ph type="body" sz="quarter" idx="12"/>
          </p:nvPr>
        </p:nvSpPr>
        <p:spPr/>
        <p:txBody>
          <a:bodyPr/>
          <a:lstStyle/>
          <a:p>
            <a:endParaRPr lang="zh-CN" altLang="en-US"/>
          </a:p>
        </p:txBody>
      </p:sp>
      <p:sp>
        <p:nvSpPr>
          <p:cNvPr id="4" name="Text Placeholder 3"/>
          <p:cNvSpPr>
            <a:spLocks noGrp="1"/>
          </p:cNvSpPr>
          <p:nvPr>
            <p:ph type="body" sz="quarter" idx="13"/>
          </p:nvPr>
        </p:nvSpPr>
        <p:spPr/>
        <p:txBody>
          <a:bodyPr/>
          <a:lstStyle/>
          <a:p>
            <a:endParaRPr lang="zh-CN" altLang="en-US" dirty="0"/>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0600" y="1601787"/>
            <a:ext cx="11710098" cy="6782341"/>
          </a:xfrm>
        </p:spPr>
        <p:txBody>
          <a:bodyPr/>
          <a:lstStyle/>
          <a:p>
            <a:r>
              <a:rPr lang="en-US" altLang="zh-CN" sz="4000" dirty="0"/>
              <a:t>Easy things should be easy, hard things possible</a:t>
            </a:r>
          </a:p>
          <a:p>
            <a:r>
              <a:rPr lang="en-GB" altLang="zh-CN" sz="4000" dirty="0"/>
              <a:t>Make it easy to use the API in the right way</a:t>
            </a:r>
          </a:p>
          <a:p>
            <a:r>
              <a:rPr lang="en-GB" altLang="zh-CN" sz="4000" dirty="0"/>
              <a:t>Scenario driven design</a:t>
            </a:r>
          </a:p>
          <a:p>
            <a:r>
              <a:rPr lang="en-GB" altLang="zh-CN" sz="4000" dirty="0"/>
              <a:t>Strongly typed, discoverable, direct interface</a:t>
            </a:r>
          </a:p>
          <a:p>
            <a:r>
              <a:rPr lang="en-GB" altLang="zh-CN" sz="4000" dirty="0"/>
              <a:t>Appropriate use of .NET features</a:t>
            </a:r>
          </a:p>
          <a:p>
            <a:pPr lvl="1"/>
            <a:r>
              <a:rPr lang="en-GB" altLang="zh-CN" dirty="0"/>
              <a:t>Properties</a:t>
            </a:r>
          </a:p>
          <a:p>
            <a:pPr lvl="1"/>
            <a:r>
              <a:rPr lang="en-GB" altLang="zh-CN" dirty="0"/>
              <a:t>Collections</a:t>
            </a:r>
          </a:p>
          <a:p>
            <a:pPr lvl="1"/>
            <a:r>
              <a:rPr lang="en-GB" altLang="zh-CN" dirty="0"/>
              <a:t>Events</a:t>
            </a:r>
          </a:p>
          <a:p>
            <a:pPr lvl="1"/>
            <a:r>
              <a:rPr lang="en-GB" altLang="zh-CN" dirty="0"/>
              <a:t>Exceptions</a:t>
            </a:r>
            <a:endParaRPr lang="en-US" altLang="zh-CN" dirty="0"/>
          </a:p>
          <a:p>
            <a:endParaRPr lang="zh-CN" altLang="en-US" sz="4400" dirty="0"/>
          </a:p>
        </p:txBody>
      </p:sp>
      <p:sp>
        <p:nvSpPr>
          <p:cNvPr id="3" name="Title 2"/>
          <p:cNvSpPr>
            <a:spLocks noGrp="1"/>
          </p:cNvSpPr>
          <p:nvPr>
            <p:ph type="title"/>
          </p:nvPr>
        </p:nvSpPr>
        <p:spPr/>
        <p:txBody>
          <a:bodyPr/>
          <a:lstStyle/>
          <a:p>
            <a:r>
              <a:rPr lang="en-US" altLang="zh-CN" dirty="0"/>
              <a:t>.NET API Design </a:t>
            </a:r>
            <a:r>
              <a:rPr lang="en-US" altLang="zh-CN" dirty="0" smtClean="0"/>
              <a:t>Principles</a:t>
            </a:r>
            <a:r>
              <a:rPr lang="en-GB" altLang="zh-CN" dirty="0"/>
              <a:t/>
            </a:r>
            <a:br>
              <a:rPr lang="en-GB" altLang="zh-CN" dirty="0"/>
            </a:br>
            <a:endParaRPr lang="zh-CN" altLang="en-US" sz="3600" dirty="0"/>
          </a:p>
        </p:txBody>
      </p:sp>
    </p:spTree>
    <p:extLst>
      <p:ext uri="{BB962C8B-B14F-4D97-AF65-F5344CB8AC3E}">
        <p14:creationId xmlns:p14="http://schemas.microsoft.com/office/powerpoint/2010/main" val="4609746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yo-NG" altLang="zh-CN" sz="3600" dirty="0"/>
              <a:t>Navisworks Simulate/Manage  </a:t>
            </a:r>
            <a:endParaRPr lang="en-US" altLang="zh-CN" sz="3600" dirty="0" smtClean="0"/>
          </a:p>
          <a:p>
            <a:endParaRPr lang="en-US" altLang="zh-CN" sz="3600" dirty="0" smtClean="0"/>
          </a:p>
          <a:p>
            <a:r>
              <a:rPr lang="yo-NG" altLang="zh-CN" sz="3600" dirty="0"/>
              <a:t>Visual </a:t>
            </a:r>
            <a:r>
              <a:rPr lang="yo-NG" altLang="zh-CN" sz="3600" dirty="0" smtClean="0"/>
              <a:t>Studio</a:t>
            </a:r>
            <a:r>
              <a:rPr lang="en-US" altLang="zh-CN" sz="3600" dirty="0" smtClean="0"/>
              <a:t> and .NET versions </a:t>
            </a:r>
            <a:endParaRPr lang="yo-NG" altLang="zh-CN" sz="3600" dirty="0"/>
          </a:p>
          <a:p>
            <a:pPr lvl="1"/>
            <a:r>
              <a:rPr lang="en-US" altLang="zh-CN" sz="2600" dirty="0" err="1" smtClean="0"/>
              <a:t>Navisworks</a:t>
            </a:r>
            <a:r>
              <a:rPr lang="en-US" altLang="zh-CN" sz="2600" dirty="0" smtClean="0"/>
              <a:t> </a:t>
            </a:r>
            <a:r>
              <a:rPr lang="yo-NG" altLang="zh-CN" sz="2600" dirty="0" smtClean="0"/>
              <a:t>2016</a:t>
            </a:r>
            <a:r>
              <a:rPr lang="en-US" altLang="zh-CN" sz="2600" dirty="0" smtClean="0"/>
              <a:t>/2015 - </a:t>
            </a:r>
            <a:r>
              <a:rPr lang="yo-NG" altLang="zh-CN" sz="2600" dirty="0" smtClean="0"/>
              <a:t> </a:t>
            </a:r>
            <a:r>
              <a:rPr lang="yo-NG" altLang="zh-CN" sz="2600" dirty="0"/>
              <a:t>Visual Studio 2012/.NET Framework 4.5</a:t>
            </a:r>
          </a:p>
          <a:p>
            <a:pPr lvl="1"/>
            <a:r>
              <a:rPr lang="en-US" altLang="zh-CN" sz="2600" dirty="0" err="1" smtClean="0"/>
              <a:t>Navisworks</a:t>
            </a:r>
            <a:r>
              <a:rPr lang="en-US" altLang="zh-CN" sz="2600" dirty="0" smtClean="0"/>
              <a:t> </a:t>
            </a:r>
            <a:r>
              <a:rPr lang="yo-NG" altLang="zh-CN" sz="2600" dirty="0" smtClean="0"/>
              <a:t>2014</a:t>
            </a:r>
            <a:r>
              <a:rPr lang="en-US" altLang="zh-CN" sz="2600" dirty="0" smtClean="0"/>
              <a:t> - </a:t>
            </a:r>
            <a:r>
              <a:rPr lang="yo-NG" altLang="zh-CN" sz="2600" dirty="0" smtClean="0"/>
              <a:t>Visual </a:t>
            </a:r>
            <a:r>
              <a:rPr lang="yo-NG" altLang="zh-CN" sz="2600" dirty="0"/>
              <a:t>Studio 2010/.NET Framework 4</a:t>
            </a:r>
          </a:p>
          <a:p>
            <a:pPr marL="105405" indent="0">
              <a:buNone/>
            </a:pPr>
            <a:r>
              <a:rPr lang="yo-NG" altLang="zh-CN" sz="3600" dirty="0" smtClean="0"/>
              <a:t> </a:t>
            </a:r>
            <a:endParaRPr lang="en-US" altLang="zh-CN" sz="3600" dirty="0" smtClean="0"/>
          </a:p>
          <a:p>
            <a:r>
              <a:rPr lang="yo-NG" altLang="zh-CN" sz="3600" dirty="0" smtClean="0"/>
              <a:t>C</a:t>
            </a:r>
            <a:r>
              <a:rPr lang="yo-NG" altLang="zh-CN" sz="3600" dirty="0"/>
              <a:t># or VB.NET, managed C++, any .NET compliant language</a:t>
            </a:r>
          </a:p>
          <a:p>
            <a:endParaRPr lang="yo-NG" altLang="zh-CN" sz="3600" dirty="0"/>
          </a:p>
          <a:p>
            <a:r>
              <a:rPr lang="yo-NG" altLang="zh-CN" sz="3600" dirty="0"/>
              <a:t>Note: Navisworks Freedom does not support any API.</a:t>
            </a:r>
          </a:p>
          <a:p>
            <a:endParaRPr lang="yo-NG" altLang="zh-CN" sz="3600" dirty="0"/>
          </a:p>
          <a:p>
            <a:endParaRPr lang="yo-NG" altLang="zh-CN" sz="3600" dirty="0"/>
          </a:p>
          <a:p>
            <a:endParaRPr lang="yo-NG" altLang="zh-CN" sz="3600" dirty="0"/>
          </a:p>
          <a:p>
            <a:endParaRPr lang="yo-NG" altLang="zh-CN" sz="3600" dirty="0"/>
          </a:p>
          <a:p>
            <a:endParaRPr lang="zh-CN" altLang="en-US" sz="3600" dirty="0"/>
          </a:p>
        </p:txBody>
      </p:sp>
      <p:sp>
        <p:nvSpPr>
          <p:cNvPr id="3" name="Title 2"/>
          <p:cNvSpPr>
            <a:spLocks noGrp="1"/>
          </p:cNvSpPr>
          <p:nvPr>
            <p:ph type="title"/>
          </p:nvPr>
        </p:nvSpPr>
        <p:spPr/>
        <p:txBody>
          <a:bodyPr/>
          <a:lstStyle/>
          <a:p>
            <a:r>
              <a:rPr lang="en-US" altLang="zh-CN" dirty="0" smtClean="0"/>
              <a:t>Development Requirements </a:t>
            </a:r>
            <a:endParaRPr lang="zh-CN" altLang="en-US" dirty="0"/>
          </a:p>
        </p:txBody>
      </p:sp>
    </p:spTree>
    <p:extLst>
      <p:ext uri="{BB962C8B-B14F-4D97-AF65-F5344CB8AC3E}">
        <p14:creationId xmlns:p14="http://schemas.microsoft.com/office/powerpoint/2010/main" val="15953648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6225" y="1373187"/>
            <a:ext cx="12953999" cy="6782341"/>
          </a:xfrm>
        </p:spPr>
        <p:txBody>
          <a:bodyPr/>
          <a:lstStyle/>
          <a:p>
            <a:pPr lvl="1"/>
            <a:r>
              <a:rPr lang="en-GB" altLang="zh-CN" sz="3600" dirty="0" smtClean="0">
                <a:latin typeface="Frutiger Next LT W1G" pitchFamily="34" charset="0"/>
              </a:rPr>
              <a:t>Separate </a:t>
            </a:r>
            <a:r>
              <a:rPr lang="en-US" altLang="zh-CN" dirty="0">
                <a:latin typeface="Frutiger Next LT W1G" pitchFamily="34" charset="0"/>
              </a:rPr>
              <a:t>installer which is </a:t>
            </a:r>
            <a:r>
              <a:rPr lang="en-US" altLang="zh-CN" dirty="0" smtClean="0">
                <a:latin typeface="Frutiger Next LT W1G" pitchFamily="34" charset="0"/>
              </a:rPr>
              <a:t>available </a:t>
            </a:r>
            <a:r>
              <a:rPr lang="en-US" altLang="zh-CN" dirty="0">
                <a:latin typeface="Frutiger Next LT W1G" pitchFamily="34" charset="0"/>
              </a:rPr>
              <a:t>at </a:t>
            </a:r>
            <a:r>
              <a:rPr lang="en-US" altLang="zh-CN" dirty="0">
                <a:latin typeface="Frutiger Next LT W1G" pitchFamily="34" charset="0"/>
                <a:hlinkClick r:id="rId3"/>
              </a:rPr>
              <a:t>ADN </a:t>
            </a:r>
            <a:r>
              <a:rPr lang="en-US" altLang="zh-CN" dirty="0" smtClean="0">
                <a:latin typeface="Frutiger Next LT W1G" pitchFamily="34" charset="0"/>
                <a:hlinkClick r:id="rId3"/>
              </a:rPr>
              <a:t>Open</a:t>
            </a:r>
            <a:endParaRPr lang="en-GB" altLang="zh-CN" sz="3600" dirty="0" smtClean="0">
              <a:latin typeface="Frutiger Next LT W1G" pitchFamily="34" charset="0"/>
            </a:endParaRPr>
          </a:p>
          <a:p>
            <a:pPr lvl="1"/>
            <a:r>
              <a:rPr lang="en-US" altLang="zh-CN" sz="3600" dirty="0" smtClean="0">
                <a:latin typeface="Frutiger Next LT W1G" pitchFamily="34" charset="0"/>
              </a:rPr>
              <a:t>Purely for documentation purposes</a:t>
            </a:r>
            <a:endParaRPr lang="en-GB" altLang="zh-CN" sz="3600" dirty="0" smtClean="0">
              <a:latin typeface="Frutiger Next LT W1G" pitchFamily="34" charset="0"/>
            </a:endParaRPr>
          </a:p>
          <a:p>
            <a:pPr lvl="1"/>
            <a:r>
              <a:rPr lang="en-GB" altLang="zh-CN" sz="3600" dirty="0" smtClean="0">
                <a:solidFill>
                  <a:srgbClr val="7030A0"/>
                </a:solidFill>
                <a:latin typeface="Frutiger Next LT W1G" pitchFamily="34" charset="0"/>
              </a:rPr>
              <a:t>.NET API.chm</a:t>
            </a:r>
            <a:r>
              <a:rPr lang="en-GB" altLang="zh-CN" sz="3600" dirty="0" smtClean="0">
                <a:latin typeface="Frutiger Next LT W1G" pitchFamily="34" charset="0"/>
              </a:rPr>
              <a:t>: Reference Manual </a:t>
            </a:r>
          </a:p>
          <a:p>
            <a:pPr lvl="2"/>
            <a:r>
              <a:rPr lang="en-GB" altLang="zh-CN" sz="3200" dirty="0" smtClean="0">
                <a:latin typeface="Frutiger Next LT W1G" pitchFamily="34" charset="0"/>
              </a:rPr>
              <a:t>   Same style as .NET Framework</a:t>
            </a:r>
          </a:p>
          <a:p>
            <a:pPr lvl="2"/>
            <a:r>
              <a:rPr lang="en-GB" altLang="zh-CN" sz="3200" dirty="0" smtClean="0">
                <a:latin typeface="Frutiger Next LT W1G" pitchFamily="34" charset="0"/>
              </a:rPr>
              <a:t>   Developer Guide</a:t>
            </a:r>
          </a:p>
          <a:p>
            <a:pPr lvl="2"/>
            <a:r>
              <a:rPr lang="en-GB" altLang="zh-CN" sz="3200" dirty="0" smtClean="0">
                <a:latin typeface="Frutiger Next LT W1G" pitchFamily="34" charset="0"/>
              </a:rPr>
              <a:t>   User Guide</a:t>
            </a:r>
          </a:p>
          <a:p>
            <a:pPr lvl="1"/>
            <a:r>
              <a:rPr lang="en-GB" altLang="zh-CN" sz="3600" dirty="0" smtClean="0">
                <a:latin typeface="Frutiger Next LT W1G" pitchFamily="34" charset="0"/>
              </a:rPr>
              <a:t>Sample Code</a:t>
            </a:r>
          </a:p>
          <a:p>
            <a:pPr lvl="2"/>
            <a:r>
              <a:rPr lang="en-GB" altLang="zh-CN" sz="3200" dirty="0" smtClean="0">
                <a:latin typeface="Frutiger Next LT W1G" pitchFamily="34" charset="0"/>
              </a:rPr>
              <a:t>Single solution opens all </a:t>
            </a:r>
          </a:p>
          <a:p>
            <a:pPr marL="1607100" lvl="2" indent="0">
              <a:buNone/>
            </a:pPr>
            <a:r>
              <a:rPr lang="en-GB" altLang="zh-CN" sz="3200" dirty="0">
                <a:latin typeface="Frutiger Next LT W1G" pitchFamily="34" charset="0"/>
              </a:rPr>
              <a:t> </a:t>
            </a:r>
            <a:r>
              <a:rPr lang="en-GB" altLang="zh-CN" sz="3200" dirty="0" smtClean="0">
                <a:latin typeface="Frutiger Next LT W1G" pitchFamily="34" charset="0"/>
              </a:rPr>
              <a:t>  samples</a:t>
            </a:r>
          </a:p>
          <a:p>
            <a:pPr lvl="2"/>
            <a:r>
              <a:rPr lang="en-GB" altLang="zh-CN" sz="3200" dirty="0" smtClean="0">
                <a:latin typeface="Frutiger Next LT W1G" pitchFamily="34" charset="0"/>
              </a:rPr>
              <a:t>Mainly C#</a:t>
            </a:r>
          </a:p>
          <a:p>
            <a:pPr lvl="2"/>
            <a:r>
              <a:rPr lang="en-GB" altLang="zh-CN" sz="3200" dirty="0" smtClean="0">
                <a:latin typeface="Frutiger Next LT W1G" pitchFamily="34" charset="0"/>
              </a:rPr>
              <a:t>Basic samples for VB.NET, </a:t>
            </a:r>
          </a:p>
          <a:p>
            <a:pPr lvl="2">
              <a:buNone/>
            </a:pPr>
            <a:r>
              <a:rPr lang="en-GB" altLang="zh-CN" sz="3200" dirty="0" smtClean="0">
                <a:latin typeface="Frutiger Next LT W1G" pitchFamily="34" charset="0"/>
              </a:rPr>
              <a:t>   VC+ Managed</a:t>
            </a:r>
          </a:p>
          <a:p>
            <a:pPr lvl="2"/>
            <a:endParaRPr lang="en-GB" altLang="zh-CN" sz="3200" dirty="0" smtClean="0"/>
          </a:p>
          <a:p>
            <a:pPr lvl="2"/>
            <a:endParaRPr lang="en-GB" altLang="zh-CN" sz="3200" dirty="0" smtClean="0"/>
          </a:p>
          <a:p>
            <a:pPr lvl="1">
              <a:buNone/>
              <a:defRPr/>
            </a:pPr>
            <a:endParaRPr lang="en-US" altLang="zh-CN" sz="3200" dirty="0" smtClean="0"/>
          </a:p>
          <a:p>
            <a:endParaRPr lang="en-US" dirty="0"/>
          </a:p>
        </p:txBody>
      </p:sp>
      <p:sp>
        <p:nvSpPr>
          <p:cNvPr id="2" name="Title 1"/>
          <p:cNvSpPr>
            <a:spLocks noGrp="1"/>
          </p:cNvSpPr>
          <p:nvPr>
            <p:ph type="title"/>
          </p:nvPr>
        </p:nvSpPr>
        <p:spPr>
          <a:xfrm>
            <a:off x="565546" y="230187"/>
            <a:ext cx="11710035" cy="1626129"/>
          </a:xfrm>
        </p:spPr>
        <p:txBody>
          <a:bodyPr/>
          <a:lstStyle/>
          <a:p>
            <a:r>
              <a:rPr lang="en-US" altLang="zh-CN" dirty="0" smtClean="0"/>
              <a:t>.</a:t>
            </a:r>
            <a:r>
              <a:rPr lang="en-US" altLang="zh-CN" dirty="0"/>
              <a:t>NET API SDK </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62775" y="5230995"/>
            <a:ext cx="5871485"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API Application Types </a:t>
            </a:r>
            <a:endParaRPr lang="en-US" altLang="zh-CN" sz="2800" b="0" i="1" dirty="0">
              <a:solidFill>
                <a:schemeClr val="accent4"/>
              </a:solidFill>
            </a:endParaRPr>
          </a:p>
        </p:txBody>
      </p:sp>
      <p:grpSp>
        <p:nvGrpSpPr>
          <p:cNvPr id="3" name="Group 6"/>
          <p:cNvGrpSpPr/>
          <p:nvPr/>
        </p:nvGrpSpPr>
        <p:grpSpPr>
          <a:xfrm>
            <a:off x="8181975" y="2446472"/>
            <a:ext cx="3302507" cy="2476500"/>
            <a:chOff x="8562975" y="5106987"/>
            <a:chExt cx="3302507" cy="2476500"/>
          </a:xfrm>
        </p:grpSpPr>
        <p:sp>
          <p:nvSpPr>
            <p:cNvPr id="5" name="TextBox 4"/>
            <p:cNvSpPr txBox="1"/>
            <p:nvPr/>
          </p:nvSpPr>
          <p:spPr>
            <a:xfrm>
              <a:off x="8562975" y="5106987"/>
              <a:ext cx="3302507" cy="830997"/>
            </a:xfrm>
            <a:prstGeom prst="rect">
              <a:avLst/>
            </a:prstGeom>
            <a:noFill/>
          </p:spPr>
          <p:txBody>
            <a:bodyPr wrap="none" rtlCol="0">
              <a:spAutoFit/>
            </a:bodyPr>
            <a:lstStyle/>
            <a:p>
              <a:r>
                <a:rPr lang="en-GB" sz="4800" dirty="0" smtClean="0">
                  <a:latin typeface="Frutiger Next LT W1G" pitchFamily="34" charset="0"/>
                </a:rPr>
                <a:t>Automation</a:t>
              </a:r>
              <a:endParaRPr lang="en-US" sz="4800" dirty="0">
                <a:latin typeface="Frutiger Next LT W1G" pitchFamily="34" charset="0"/>
              </a:endParaRPr>
            </a:p>
          </p:txBody>
        </p:sp>
        <p:pic>
          <p:nvPicPr>
            <p:cNvPr id="1027" name="Picture 3" descr="C:\Users\priestm\AppData\Local\Microsoft\Windows\Temporary Internet Files\Content.IE5\6NW0ZF6K\MC900432631[1].png"/>
            <p:cNvPicPr>
              <a:picLocks noChangeAspect="1" noChangeArrowheads="1"/>
            </p:cNvPicPr>
            <p:nvPr/>
          </p:nvPicPr>
          <p:blipFill>
            <a:blip r:embed="rId3" cstate="print"/>
            <a:srcRect/>
            <a:stretch>
              <a:fillRect/>
            </a:stretch>
          </p:blipFill>
          <p:spPr bwMode="auto">
            <a:xfrm>
              <a:off x="9401175" y="5868987"/>
              <a:ext cx="1714500" cy="1714500"/>
            </a:xfrm>
            <a:prstGeom prst="rect">
              <a:avLst/>
            </a:prstGeom>
            <a:noFill/>
          </p:spPr>
        </p:pic>
      </p:grpSp>
      <p:grpSp>
        <p:nvGrpSpPr>
          <p:cNvPr id="4" name="Group 9"/>
          <p:cNvGrpSpPr/>
          <p:nvPr/>
        </p:nvGrpSpPr>
        <p:grpSpPr>
          <a:xfrm>
            <a:off x="2162175" y="2363787"/>
            <a:ext cx="2000869" cy="2438400"/>
            <a:chOff x="1323975" y="2211387"/>
            <a:chExt cx="2000869" cy="2438400"/>
          </a:xfrm>
        </p:grpSpPr>
        <p:pic>
          <p:nvPicPr>
            <p:cNvPr id="1026" name="Picture 2" descr="C:\Users\priestm\AppData\Local\Microsoft\Windows\Temporary Internet Files\Content.IE5\0U36GATQ\MC900439816[1].png"/>
            <p:cNvPicPr>
              <a:picLocks noChangeAspect="1" noChangeArrowheads="1"/>
            </p:cNvPicPr>
            <p:nvPr/>
          </p:nvPicPr>
          <p:blipFill>
            <a:blip r:embed="rId4" cstate="print"/>
            <a:srcRect/>
            <a:stretch>
              <a:fillRect/>
            </a:stretch>
          </p:blipFill>
          <p:spPr bwMode="auto">
            <a:xfrm>
              <a:off x="1552575" y="2973387"/>
              <a:ext cx="1676400" cy="1676400"/>
            </a:xfrm>
            <a:prstGeom prst="rect">
              <a:avLst/>
            </a:prstGeom>
            <a:noFill/>
          </p:spPr>
        </p:pic>
        <p:sp>
          <p:nvSpPr>
            <p:cNvPr id="9" name="TextBox 8"/>
            <p:cNvSpPr txBox="1"/>
            <p:nvPr/>
          </p:nvSpPr>
          <p:spPr>
            <a:xfrm>
              <a:off x="1323975" y="2211387"/>
              <a:ext cx="2000869" cy="830997"/>
            </a:xfrm>
            <a:prstGeom prst="rect">
              <a:avLst/>
            </a:prstGeom>
            <a:noFill/>
          </p:spPr>
          <p:txBody>
            <a:bodyPr wrap="none" rtlCol="0">
              <a:spAutoFit/>
            </a:bodyPr>
            <a:lstStyle/>
            <a:p>
              <a:r>
                <a:rPr lang="en-GB" sz="4800" dirty="0" smtClean="0">
                  <a:latin typeface="Frutiger Next LT W1G" pitchFamily="34" charset="0"/>
                </a:rPr>
                <a:t>Plugins</a:t>
              </a:r>
              <a:endParaRPr lang="en-US" sz="4800" dirty="0">
                <a:latin typeface="Frutiger Next LT W1G" pitchFamily="34" charset="0"/>
              </a:endParaRPr>
            </a:p>
          </p:txBody>
        </p:sp>
      </p:grpSp>
      <p:grpSp>
        <p:nvGrpSpPr>
          <p:cNvPr id="6" name="Group 17"/>
          <p:cNvGrpSpPr/>
          <p:nvPr/>
        </p:nvGrpSpPr>
        <p:grpSpPr>
          <a:xfrm>
            <a:off x="3000375" y="5487987"/>
            <a:ext cx="7119898" cy="3137249"/>
            <a:chOff x="2085975" y="5640387"/>
            <a:chExt cx="7119898" cy="3137249"/>
          </a:xfrm>
        </p:grpSpPr>
        <p:pic>
          <p:nvPicPr>
            <p:cNvPr id="15" name="Picture 14" descr="12187850041622311117lnasto_Software_Box_ln.svg.hi.png"/>
            <p:cNvPicPr>
              <a:picLocks noChangeAspect="1"/>
            </p:cNvPicPr>
            <p:nvPr/>
          </p:nvPicPr>
          <p:blipFill>
            <a:blip r:embed="rId5" cstate="print"/>
            <a:stretch>
              <a:fillRect/>
            </a:stretch>
          </p:blipFill>
          <p:spPr>
            <a:xfrm>
              <a:off x="4295775" y="6630987"/>
              <a:ext cx="1750455" cy="2146649"/>
            </a:xfrm>
            <a:prstGeom prst="rect">
              <a:avLst/>
            </a:prstGeom>
          </p:spPr>
        </p:pic>
        <p:sp>
          <p:nvSpPr>
            <p:cNvPr id="17" name="TextBox 16"/>
            <p:cNvSpPr txBox="1"/>
            <p:nvPr/>
          </p:nvSpPr>
          <p:spPr>
            <a:xfrm>
              <a:off x="2085975" y="5640387"/>
              <a:ext cx="7119898" cy="830997"/>
            </a:xfrm>
            <a:prstGeom prst="rect">
              <a:avLst/>
            </a:prstGeom>
            <a:noFill/>
          </p:spPr>
          <p:txBody>
            <a:bodyPr wrap="none" rtlCol="0">
              <a:spAutoFit/>
            </a:bodyPr>
            <a:lstStyle/>
            <a:p>
              <a:r>
                <a:rPr lang="en-GB" sz="4800" dirty="0" smtClean="0">
                  <a:latin typeface="Frutiger Next LT W1G" pitchFamily="34" charset="0"/>
                </a:rPr>
                <a:t>Control-based Applications</a:t>
              </a:r>
              <a:endParaRPr lang="en-US" sz="4800" dirty="0">
                <a:latin typeface="Frutiger Next LT W1G"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a:spLocks noGrp="1"/>
          </p:cNvSpPr>
          <p:nvPr>
            <p:ph idx="1"/>
          </p:nvPr>
        </p:nvSpPr>
        <p:spPr/>
        <p:txBody>
          <a:bodyPr/>
          <a:lstStyle/>
          <a:p>
            <a:pPr>
              <a:spcBef>
                <a:spcPts val="1800"/>
              </a:spcBef>
              <a:buFont typeface="Arial" pitchFamily="34" charset="0"/>
              <a:buChar char="•"/>
              <a:defRPr/>
            </a:pPr>
            <a:r>
              <a:rPr lang="en-US" altLang="zh-CN" sz="4400" dirty="0" smtClean="0">
                <a:latin typeface="Frutiger Next LT W1G" pitchFamily="34" charset="0"/>
              </a:rPr>
              <a:t>Installed with product</a:t>
            </a:r>
          </a:p>
          <a:p>
            <a:pPr>
              <a:spcBef>
                <a:spcPts val="1800"/>
              </a:spcBef>
              <a:buFont typeface="Arial" pitchFamily="34" charset="0"/>
              <a:buChar char="•"/>
              <a:defRPr/>
            </a:pPr>
            <a:r>
              <a:rPr lang="en-US" altLang="zh-CN" sz="4400" dirty="0" smtClean="0">
                <a:latin typeface="Frutiger Next LT W1G" pitchFamily="34" charset="0"/>
              </a:rPr>
              <a:t>Main assemblies:</a:t>
            </a:r>
          </a:p>
          <a:p>
            <a:pPr lvl="1">
              <a:spcBef>
                <a:spcPts val="1800"/>
              </a:spcBef>
              <a:buFont typeface="Arial" pitchFamily="34" charset="0"/>
              <a:buChar char="•"/>
              <a:defRPr/>
            </a:pPr>
            <a:r>
              <a:rPr lang="en-US" altLang="zh-CN" sz="3200" dirty="0" smtClean="0">
                <a:latin typeface="Frutiger Next LT W1G" pitchFamily="34" charset="0"/>
              </a:rPr>
              <a:t>Autodesk.Navisworks.Api.dll</a:t>
            </a:r>
          </a:p>
          <a:p>
            <a:pPr lvl="2">
              <a:spcBef>
                <a:spcPts val="1800"/>
              </a:spcBef>
              <a:buFont typeface="Arial" pitchFamily="34" charset="0"/>
              <a:buChar char="•"/>
              <a:defRPr/>
            </a:pPr>
            <a:r>
              <a:rPr lang="en-US" altLang="zh-CN" sz="2800" dirty="0" smtClean="0">
                <a:latin typeface="Frutiger Next LT W1G" pitchFamily="34" charset="0"/>
              </a:rPr>
              <a:t>Application &amp; document &amp; modal</a:t>
            </a:r>
          </a:p>
          <a:p>
            <a:pPr lvl="1">
              <a:spcBef>
                <a:spcPts val="1800"/>
              </a:spcBef>
              <a:buFont typeface="Arial" pitchFamily="34" charset="0"/>
              <a:buChar char="•"/>
              <a:defRPr/>
            </a:pPr>
            <a:r>
              <a:rPr lang="en-GB" altLang="zh-CN" sz="3200" dirty="0" err="1">
                <a:latin typeface="Frutiger Next LT W1G" pitchFamily="34" charset="0"/>
              </a:rPr>
              <a:t>Autodesk.Navisworks.Controls</a:t>
            </a:r>
            <a:endParaRPr lang="en-US" altLang="zh-CN" sz="3200" dirty="0">
              <a:latin typeface="Frutiger Next LT W1G" pitchFamily="34" charset="0"/>
            </a:endParaRPr>
          </a:p>
          <a:p>
            <a:pPr lvl="2">
              <a:spcBef>
                <a:spcPts val="1800"/>
              </a:spcBef>
              <a:buFont typeface="Arial" pitchFamily="34" charset="0"/>
              <a:buChar char="•"/>
              <a:defRPr/>
            </a:pPr>
            <a:r>
              <a:rPr lang="en-US" altLang="zh-CN" sz="2800" dirty="0" smtClean="0">
                <a:latin typeface="Frutiger Next LT W1G" pitchFamily="34" charset="0"/>
              </a:rPr>
              <a:t>.NET control</a:t>
            </a:r>
          </a:p>
          <a:p>
            <a:pPr lvl="1">
              <a:spcBef>
                <a:spcPts val="1800"/>
              </a:spcBef>
              <a:buFont typeface="Arial" pitchFamily="34" charset="0"/>
              <a:buChar char="•"/>
              <a:defRPr/>
            </a:pPr>
            <a:r>
              <a:rPr lang="en-GB" altLang="zh-CN" sz="3200" dirty="0" err="1">
                <a:latin typeface="Frutiger Next LT W1G" pitchFamily="34" charset="0"/>
              </a:rPr>
              <a:t>Autodesk.Navisworks.Automation</a:t>
            </a:r>
            <a:endParaRPr lang="en-US" altLang="zh-CN" sz="3200" dirty="0">
              <a:latin typeface="Frutiger Next LT W1G" pitchFamily="34" charset="0"/>
            </a:endParaRPr>
          </a:p>
          <a:p>
            <a:pPr lvl="2">
              <a:spcBef>
                <a:spcPts val="1800"/>
              </a:spcBef>
              <a:buFont typeface="Arial" pitchFamily="34" charset="0"/>
              <a:buChar char="•"/>
              <a:defRPr/>
            </a:pPr>
            <a:r>
              <a:rPr lang="en-US" altLang="zh-CN" sz="2800" dirty="0" smtClean="0">
                <a:latin typeface="Frutiger Next LT W1G" pitchFamily="34" charset="0"/>
              </a:rPr>
              <a:t>Automation</a:t>
            </a:r>
          </a:p>
          <a:p>
            <a:pPr lvl="1">
              <a:spcBef>
                <a:spcPts val="1800"/>
              </a:spcBef>
              <a:buFont typeface="Arial" pitchFamily="34" charset="0"/>
              <a:buChar char="•"/>
              <a:defRPr/>
            </a:pPr>
            <a:r>
              <a:rPr lang="en-US" altLang="zh-CN" sz="3300" dirty="0" smtClean="0">
                <a:latin typeface="Frutiger Next LT W1G" pitchFamily="34" charset="0"/>
              </a:rPr>
              <a:t>Autodesk.Navisworks.ComApi.dll</a:t>
            </a:r>
          </a:p>
          <a:p>
            <a:pPr lvl="2">
              <a:spcBef>
                <a:spcPts val="1800"/>
              </a:spcBef>
              <a:buFont typeface="Arial" pitchFamily="34" charset="0"/>
              <a:buChar char="•"/>
              <a:defRPr/>
            </a:pPr>
            <a:r>
              <a:rPr lang="en-US" altLang="zh-CN" sz="2800" dirty="0" smtClean="0">
                <a:latin typeface="Frutiger Next LT W1G" pitchFamily="34" charset="0"/>
              </a:rPr>
              <a:t>Assembly for COM interfaces</a:t>
            </a:r>
          </a:p>
          <a:p>
            <a:pPr lvl="2">
              <a:spcBef>
                <a:spcPts val="1800"/>
              </a:spcBef>
              <a:buFont typeface="Arial" pitchFamily="34" charset="0"/>
              <a:buChar char="•"/>
              <a:defRPr/>
            </a:pPr>
            <a:endParaRPr lang="en-US" altLang="zh-CN" sz="2800" dirty="0" smtClean="0">
              <a:latin typeface="Frutiger Next LT W1G" pitchFamily="34" charset="0"/>
            </a:endParaRPr>
          </a:p>
          <a:p>
            <a:pPr lvl="2">
              <a:spcBef>
                <a:spcPts val="1800"/>
              </a:spcBef>
              <a:buFont typeface="Arial" pitchFamily="34" charset="0"/>
              <a:buChar char="•"/>
              <a:defRPr/>
            </a:pPr>
            <a:endParaRPr lang="en-US" altLang="zh-CN" sz="2800" dirty="0" smtClean="0">
              <a:latin typeface="Frutiger Next LT W1G" pitchFamily="34" charset="0"/>
            </a:endParaRPr>
          </a:p>
          <a:p>
            <a:endParaRPr lang="en-US" sz="4400" dirty="0" smtClean="0">
              <a:latin typeface="Frutiger Next LT W1G" pitchFamily="34" charset="0"/>
            </a:endParaRPr>
          </a:p>
          <a:p>
            <a:endParaRPr lang="en-US" sz="4400" dirty="0">
              <a:latin typeface="Frutiger Next LT W1G" pitchFamily="34" charset="0"/>
            </a:endParaRPr>
          </a:p>
        </p:txBody>
      </p:sp>
      <p:sp>
        <p:nvSpPr>
          <p:cNvPr id="2" name="Title 1"/>
          <p:cNvSpPr>
            <a:spLocks noGrp="1"/>
          </p:cNvSpPr>
          <p:nvPr>
            <p:ph type="title"/>
          </p:nvPr>
        </p:nvSpPr>
        <p:spPr/>
        <p:txBody>
          <a:bodyPr/>
          <a:lstStyle/>
          <a:p>
            <a:r>
              <a:rPr lang="en-US" altLang="zh-CN" b="0" dirty="0">
                <a:solidFill>
                  <a:schemeClr val="accent4"/>
                </a:solidFill>
              </a:rPr>
              <a:t>Assemblies </a:t>
            </a:r>
            <a:r>
              <a:rPr lang="en-US" altLang="zh-CN" sz="2800" b="0" i="1" dirty="0">
                <a:solidFill>
                  <a:schemeClr val="accent4"/>
                </a:solidFill>
              </a:rPr>
              <a:t/>
            </a:r>
            <a:br>
              <a:rPr lang="en-US" altLang="zh-CN" sz="2800" b="0" i="1" dirty="0">
                <a:solidFill>
                  <a:schemeClr val="accent4"/>
                </a:solidFill>
              </a:rPr>
            </a:br>
            <a:r>
              <a:rPr lang="en-US" altLang="zh-CN" sz="2800" b="0" i="1" dirty="0">
                <a:solidFill>
                  <a:schemeClr val="accent4"/>
                </a:solidFill>
              </a:rPr>
              <a:t/>
            </a:r>
            <a:br>
              <a:rPr lang="en-US" altLang="zh-CN" sz="2800" b="0" i="1" dirty="0">
                <a:solidFill>
                  <a:schemeClr val="accent4"/>
                </a:solidFill>
              </a:rPr>
            </a:br>
            <a:r>
              <a:rPr lang="en-US" altLang="zh-CN" sz="2800" b="0" i="1" dirty="0">
                <a:solidFill>
                  <a:schemeClr val="accent4"/>
                </a:solidFill>
              </a:rPr>
              <a:t/>
            </a:r>
            <a:br>
              <a:rPr lang="en-US" altLang="zh-CN" sz="2800" b="0" i="1" dirty="0">
                <a:solidFill>
                  <a:schemeClr val="accent4"/>
                </a:solidFill>
              </a:rPr>
            </a:br>
            <a:endParaRPr lang="en-US" altLang="zh-CN" sz="2800" b="0" i="1" dirty="0">
              <a:solidFill>
                <a:schemeClr val="accent4"/>
              </a:solidFill>
            </a:endParaRPr>
          </a:p>
        </p:txBody>
      </p:sp>
      <p:pic>
        <p:nvPicPr>
          <p:cNvPr id="12" name="Content Placeholder 3" descr="dll.png"/>
          <p:cNvPicPr>
            <a:picLocks noChangeAspect="1"/>
          </p:cNvPicPr>
          <p:nvPr/>
        </p:nvPicPr>
        <p:blipFill>
          <a:blip r:embed="rId3" cstate="print"/>
          <a:stretch>
            <a:fillRect/>
          </a:stretch>
        </p:blipFill>
        <p:spPr bwMode="auto">
          <a:xfrm>
            <a:off x="9477375" y="3887787"/>
            <a:ext cx="3219450" cy="2971800"/>
          </a:xfrm>
          <a:prstGeom prst="rect">
            <a:avLst/>
          </a:prstGeom>
          <a:noFill/>
          <a:ln w="12700">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itchFamily="34" charset="0"/>
              <a:buChar char="•"/>
            </a:pPr>
            <a:r>
              <a:rPr lang="en-US" altLang="zh-CN" dirty="0" smtClean="0">
                <a:latin typeface="Frutiger Next LT W1G" pitchFamily="34" charset="0"/>
              </a:rPr>
              <a:t>Extend abilities of </a:t>
            </a:r>
            <a:r>
              <a:rPr lang="en-US" altLang="zh-CN" dirty="0" err="1" smtClean="0">
                <a:latin typeface="Frutiger Next LT W1G" pitchFamily="34" charset="0"/>
              </a:rPr>
              <a:t>Navisworks</a:t>
            </a:r>
            <a:r>
              <a:rPr lang="zh-CN" altLang="en-US" dirty="0" smtClean="0">
                <a:latin typeface="Frutiger Next LT W1G" pitchFamily="34" charset="0"/>
              </a:rPr>
              <a:t> </a:t>
            </a:r>
            <a:endParaRPr lang="en-US" altLang="zh-CN" dirty="0" smtClean="0">
              <a:latin typeface="Frutiger Next LT W1G" pitchFamily="34" charset="0"/>
            </a:endParaRPr>
          </a:p>
          <a:p>
            <a:pPr>
              <a:buFont typeface="Arial" pitchFamily="34" charset="0"/>
              <a:buChar char="•"/>
            </a:pPr>
            <a:endParaRPr lang="en-US" altLang="zh-CN" dirty="0">
              <a:latin typeface="Frutiger Next LT W1G" pitchFamily="34" charset="0"/>
            </a:endParaRPr>
          </a:p>
          <a:p>
            <a:pPr>
              <a:buFont typeface="Arial" pitchFamily="34" charset="0"/>
              <a:buChar char="•"/>
            </a:pPr>
            <a:r>
              <a:rPr lang="en-US" altLang="zh-CN" dirty="0" smtClean="0">
                <a:latin typeface="Frutiger Next LT W1G" pitchFamily="34" charset="0"/>
              </a:rPr>
              <a:t>Manipulate document</a:t>
            </a:r>
          </a:p>
          <a:p>
            <a:pPr>
              <a:buFont typeface="Arial" pitchFamily="34" charset="0"/>
              <a:buChar char="•"/>
            </a:pPr>
            <a:endParaRPr lang="en-US" altLang="zh-CN" dirty="0" smtClean="0">
              <a:latin typeface="Frutiger Next LT W1G" pitchFamily="34" charset="0"/>
            </a:endParaRPr>
          </a:p>
          <a:p>
            <a:pPr>
              <a:buFont typeface="Arial" pitchFamily="34" charset="0"/>
              <a:buChar char="•"/>
            </a:pPr>
            <a:r>
              <a:rPr lang="en-US" altLang="zh-CN" dirty="0" smtClean="0">
                <a:latin typeface="Frutiger Next LT W1G" pitchFamily="34" charset="0"/>
              </a:rPr>
              <a:t>Manipulate modal</a:t>
            </a:r>
          </a:p>
          <a:p>
            <a:pPr>
              <a:buFont typeface="Arial" pitchFamily="34" charset="0"/>
              <a:buChar char="•"/>
            </a:pPr>
            <a:endParaRPr lang="en-US" altLang="zh-CN" dirty="0" smtClean="0">
              <a:latin typeface="Frutiger Next LT W1G" pitchFamily="34" charset="0"/>
            </a:endParaRPr>
          </a:p>
          <a:p>
            <a:pPr>
              <a:buFont typeface="Arial" pitchFamily="34" charset="0"/>
              <a:buChar char="•"/>
            </a:pPr>
            <a:r>
              <a:rPr lang="en-US" altLang="zh-CN" dirty="0" smtClean="0">
                <a:latin typeface="Frutiger Next LT W1G" pitchFamily="34" charset="0"/>
              </a:rPr>
              <a:t>Equivalent abilities of product</a:t>
            </a:r>
          </a:p>
          <a:p>
            <a:pPr>
              <a:buFont typeface="Arial" pitchFamily="34" charset="0"/>
              <a:buChar char="•"/>
            </a:pPr>
            <a:endParaRPr lang="en-GB" altLang="zh-CN" dirty="0">
              <a:latin typeface="Frutiger Next LT W1G" pitchFamily="34" charset="0"/>
            </a:endParaRPr>
          </a:p>
          <a:p>
            <a:pPr>
              <a:buFont typeface="Arial" pitchFamily="34" charset="0"/>
              <a:buChar char="•"/>
            </a:pPr>
            <a:r>
              <a:rPr lang="en-GB" altLang="zh-CN" dirty="0" smtClean="0">
                <a:latin typeface="Frutiger Next LT W1G" pitchFamily="34" charset="0"/>
              </a:rPr>
              <a:t>Assembly: Autodesk.Navisworks.Api.dll</a:t>
            </a:r>
            <a:endParaRPr lang="en-GB" altLang="zh-CN" dirty="0">
              <a:latin typeface="Frutiger Next LT W1G" pitchFamily="34" charset="0"/>
            </a:endParaRPr>
          </a:p>
          <a:p>
            <a:pPr lvl="2"/>
            <a:endParaRPr lang="en-GB" altLang="zh-CN" dirty="0" smtClean="0">
              <a:latin typeface="Frutiger Next LT W1G" pitchFamily="34" charset="0"/>
            </a:endParaRPr>
          </a:p>
          <a:p>
            <a:endParaRPr lang="zh-CN" altLang="en-US" dirty="0">
              <a:latin typeface="Frutiger Next LT W1G" pitchFamily="34" charset="0"/>
            </a:endParaRPr>
          </a:p>
        </p:txBody>
      </p:sp>
      <p:sp>
        <p:nvSpPr>
          <p:cNvPr id="2" name="Title 1"/>
          <p:cNvSpPr>
            <a:spLocks noGrp="1"/>
          </p:cNvSpPr>
          <p:nvPr>
            <p:ph type="title"/>
          </p:nvPr>
        </p:nvSpPr>
        <p:spPr/>
        <p:txBody>
          <a:bodyPr/>
          <a:lstStyle/>
          <a:p>
            <a:r>
              <a:rPr lang="en-US" altLang="zh-CN" dirty="0" smtClean="0"/>
              <a:t>.NET Plugin </a:t>
            </a:r>
            <a:endParaRPr lang="zh-CN" altLang="en-US" sz="2800" b="0" i="1" dirty="0"/>
          </a:p>
        </p:txBody>
      </p:sp>
      <p:pic>
        <p:nvPicPr>
          <p:cNvPr id="5" name="Picture 2" descr="C:\Users\priestm\AppData\Local\Microsoft\Windows\Temporary Internet Files\Content.IE5\0U36GATQ\MC900439816[1].png"/>
          <p:cNvPicPr>
            <a:picLocks noChangeAspect="1" noChangeArrowheads="1"/>
          </p:cNvPicPr>
          <p:nvPr/>
        </p:nvPicPr>
        <p:blipFill>
          <a:blip r:embed="rId3" cstate="print"/>
          <a:srcRect/>
          <a:stretch>
            <a:fillRect/>
          </a:stretch>
        </p:blipFill>
        <p:spPr bwMode="auto">
          <a:xfrm>
            <a:off x="10772775" y="458787"/>
            <a:ext cx="1676399" cy="1676400"/>
          </a:xfrm>
          <a:prstGeom prst="rect">
            <a:avLst/>
          </a:prstGeom>
          <a:noFill/>
        </p:spPr>
      </p:pic>
    </p:spTree>
    <p:extLst>
      <p:ext uri="{BB962C8B-B14F-4D97-AF65-F5344CB8AC3E}">
        <p14:creationId xmlns:p14="http://schemas.microsoft.com/office/powerpoint/2010/main" val="2916063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a:buFont typeface="Arial" pitchFamily="34" charset="0"/>
              <a:buChar char="•"/>
            </a:pPr>
            <a:r>
              <a:rPr lang="en-US" altLang="zh-CN" sz="4000" dirty="0" smtClean="0">
                <a:latin typeface="Frutiger Next LT W1G" pitchFamily="34" charset="0"/>
              </a:rPr>
              <a:t>Launch </a:t>
            </a:r>
            <a:r>
              <a:rPr lang="en-US" altLang="zh-CN" sz="4000" dirty="0" err="1" smtClean="0">
                <a:latin typeface="Frutiger Next LT W1G" pitchFamily="34" charset="0"/>
              </a:rPr>
              <a:t>Navisworks</a:t>
            </a:r>
            <a:r>
              <a:rPr lang="en-US" altLang="zh-CN" sz="4000" dirty="0" smtClean="0">
                <a:latin typeface="Frutiger Next LT W1G" pitchFamily="34" charset="0"/>
              </a:rPr>
              <a:t> process </a:t>
            </a:r>
            <a:endParaRPr lang="en-US" altLang="zh-CN" sz="4000" dirty="0">
              <a:latin typeface="Frutiger Next LT W1G" pitchFamily="34" charset="0"/>
            </a:endParaRPr>
          </a:p>
          <a:p>
            <a:pPr>
              <a:buFont typeface="Arial" pitchFamily="34" charset="0"/>
              <a:buChar char="•"/>
            </a:pPr>
            <a:endParaRPr lang="en-US" altLang="zh-CN" sz="4000" dirty="0">
              <a:latin typeface="Frutiger Next LT W1G" pitchFamily="34" charset="0"/>
            </a:endParaRPr>
          </a:p>
          <a:p>
            <a:pPr>
              <a:buFont typeface="Arial" pitchFamily="34" charset="0"/>
              <a:buChar char="•"/>
            </a:pPr>
            <a:r>
              <a:rPr lang="en-US" altLang="zh-CN" sz="4000" dirty="0" smtClean="0">
                <a:latin typeface="Frutiger Next LT W1G" pitchFamily="34" charset="0"/>
              </a:rPr>
              <a:t>Basic manipulation on document: open, close, merge, append ,save…</a:t>
            </a:r>
            <a:endParaRPr lang="en-US" altLang="zh-CN" sz="4000" dirty="0">
              <a:latin typeface="Frutiger Next LT W1G" pitchFamily="34" charset="0"/>
            </a:endParaRPr>
          </a:p>
          <a:p>
            <a:pPr>
              <a:buFont typeface="Arial" pitchFamily="34" charset="0"/>
              <a:buChar char="•"/>
            </a:pPr>
            <a:endParaRPr lang="en-US" altLang="zh-CN" sz="4000" dirty="0">
              <a:latin typeface="Frutiger Next LT W1G" pitchFamily="34" charset="0"/>
            </a:endParaRPr>
          </a:p>
          <a:p>
            <a:pPr>
              <a:buFont typeface="Arial" pitchFamily="34" charset="0"/>
              <a:buChar char="•"/>
            </a:pPr>
            <a:r>
              <a:rPr lang="en-US" altLang="zh-CN" sz="4000" dirty="0" smtClean="0">
                <a:latin typeface="Frutiger Next LT W1G" pitchFamily="34" charset="0"/>
              </a:rPr>
              <a:t>Aim at batch operations </a:t>
            </a:r>
            <a:endParaRPr lang="en-US" altLang="zh-CN" sz="4000" dirty="0">
              <a:latin typeface="Frutiger Next LT W1G" pitchFamily="34" charset="0"/>
            </a:endParaRPr>
          </a:p>
          <a:p>
            <a:pPr>
              <a:buFont typeface="Arial" pitchFamily="34" charset="0"/>
              <a:buChar char="•"/>
            </a:pPr>
            <a:endParaRPr lang="en-US" altLang="zh-CN" sz="4000" dirty="0">
              <a:latin typeface="Frutiger Next LT W1G" pitchFamily="34" charset="0"/>
            </a:endParaRPr>
          </a:p>
          <a:p>
            <a:pPr>
              <a:buFont typeface="Arial" pitchFamily="34" charset="0"/>
              <a:buChar char="•"/>
            </a:pPr>
            <a:r>
              <a:rPr lang="en-US" altLang="zh-CN" sz="4000" dirty="0" smtClean="0">
                <a:latin typeface="Frutiger Next LT W1G" pitchFamily="34" charset="0"/>
              </a:rPr>
              <a:t>Sophisticated abilities on document &amp; modal counts on plugin</a:t>
            </a:r>
            <a:r>
              <a:rPr lang="zh-CN" altLang="en-US" sz="4000" dirty="0" smtClean="0">
                <a:latin typeface="Frutiger Next LT W1G" pitchFamily="34" charset="0"/>
              </a:rPr>
              <a:t> </a:t>
            </a:r>
            <a:endParaRPr lang="en-US" altLang="zh-CN" sz="4000" dirty="0">
              <a:latin typeface="Frutiger Next LT W1G" pitchFamily="34" charset="0"/>
            </a:endParaRPr>
          </a:p>
          <a:p>
            <a:pPr>
              <a:buFont typeface="Arial" pitchFamily="34" charset="0"/>
              <a:buChar char="•"/>
            </a:pPr>
            <a:endParaRPr lang="en-US" altLang="zh-CN" sz="4000" dirty="0">
              <a:latin typeface="Frutiger Next LT W1G" pitchFamily="34" charset="0"/>
            </a:endParaRPr>
          </a:p>
          <a:p>
            <a:pPr>
              <a:buFont typeface="Arial" pitchFamily="34" charset="0"/>
              <a:buChar char="•"/>
            </a:pPr>
            <a:r>
              <a:rPr lang="en-GB" altLang="zh-CN" sz="4000" dirty="0" smtClean="0">
                <a:latin typeface="Frutiger Next LT W1G" pitchFamily="34" charset="0"/>
              </a:rPr>
              <a:t>Assembly: Autodesk.Navisworks.Automation.dll</a:t>
            </a:r>
            <a:endParaRPr lang="en-GB" altLang="zh-CN" sz="4000" dirty="0">
              <a:latin typeface="Frutiger Next LT W1G" pitchFamily="34" charset="0"/>
            </a:endParaRPr>
          </a:p>
          <a:p>
            <a:pPr lvl="2"/>
            <a:endParaRPr lang="en-US" altLang="zh-CN" sz="4000" dirty="0" smtClean="0">
              <a:latin typeface="Frutiger Next LT W1G" pitchFamily="34" charset="0"/>
            </a:endParaRPr>
          </a:p>
          <a:p>
            <a:pPr lvl="2"/>
            <a:endParaRPr lang="en-GB" altLang="zh-CN" sz="4000" dirty="0" smtClean="0">
              <a:latin typeface="Frutiger Next LT W1G" pitchFamily="34" charset="0"/>
            </a:endParaRPr>
          </a:p>
          <a:p>
            <a:endParaRPr lang="zh-CN" altLang="en-US" sz="6000" dirty="0">
              <a:latin typeface="Frutiger Next LT W1G" pitchFamily="34" charset="0"/>
            </a:endParaRPr>
          </a:p>
        </p:txBody>
      </p:sp>
      <p:sp>
        <p:nvSpPr>
          <p:cNvPr id="2" name="Title 1"/>
          <p:cNvSpPr>
            <a:spLocks noGrp="1"/>
          </p:cNvSpPr>
          <p:nvPr>
            <p:ph type="title"/>
          </p:nvPr>
        </p:nvSpPr>
        <p:spPr/>
        <p:txBody>
          <a:bodyPr/>
          <a:lstStyle/>
          <a:p>
            <a:r>
              <a:rPr lang="en-US" altLang="zh-CN" dirty="0" smtClean="0"/>
              <a:t>Automation </a:t>
            </a:r>
            <a:endParaRPr lang="en-US" altLang="en-US" sz="2800" dirty="0">
              <a:solidFill>
                <a:schemeClr val="accent6"/>
              </a:solidFill>
            </a:endParaRPr>
          </a:p>
        </p:txBody>
      </p:sp>
      <p:pic>
        <p:nvPicPr>
          <p:cNvPr id="8" name="Picture 3" descr="C:\Users\priestm\AppData\Local\Microsoft\Windows\Temporary Internet Files\Content.IE5\6NW0ZF6K\MC900432631[1].png"/>
          <p:cNvPicPr>
            <a:picLocks noChangeAspect="1" noChangeArrowheads="1"/>
          </p:cNvPicPr>
          <p:nvPr/>
        </p:nvPicPr>
        <p:blipFill>
          <a:blip r:embed="rId3" cstate="print"/>
          <a:srcRect/>
          <a:stretch>
            <a:fillRect/>
          </a:stretch>
        </p:blipFill>
        <p:spPr bwMode="auto">
          <a:xfrm>
            <a:off x="10544175" y="611187"/>
            <a:ext cx="1714499" cy="1714499"/>
          </a:xfrm>
          <a:prstGeom prst="rect">
            <a:avLst/>
          </a:prstGeom>
          <a:noFill/>
        </p:spPr>
      </p:pic>
    </p:spTree>
    <p:extLst>
      <p:ext uri="{BB962C8B-B14F-4D97-AF65-F5344CB8AC3E}">
        <p14:creationId xmlns:p14="http://schemas.microsoft.com/office/powerpoint/2010/main" val="1471670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613861" y="1754187"/>
            <a:ext cx="11710098" cy="6782341"/>
          </a:xfrm>
        </p:spPr>
        <p:txBody>
          <a:bodyPr/>
          <a:lstStyle/>
          <a:p>
            <a:r>
              <a:rPr lang="en-US" altLang="zh-CN" sz="4000" dirty="0" smtClean="0">
                <a:latin typeface="Frutiger Next LT W1G" pitchFamily="34" charset="0"/>
              </a:rPr>
              <a:t>Embed to your application</a:t>
            </a:r>
          </a:p>
          <a:p>
            <a:pPr marL="0" indent="0">
              <a:buNone/>
            </a:pPr>
            <a:r>
              <a:rPr lang="en-US" altLang="zh-CN" sz="4000" dirty="0" smtClean="0">
                <a:latin typeface="Frutiger Next LT W1G" pitchFamily="34" charset="0"/>
              </a:rPr>
              <a:t> </a:t>
            </a:r>
            <a:endParaRPr lang="en-US" altLang="zh-CN" sz="4000" dirty="0">
              <a:latin typeface="Frutiger Next LT W1G" pitchFamily="34" charset="0"/>
            </a:endParaRPr>
          </a:p>
          <a:p>
            <a:r>
              <a:rPr lang="en-US" altLang="zh-CN" sz="4000" dirty="0" smtClean="0">
                <a:latin typeface="Frutiger Next LT W1G" pitchFamily="34" charset="0"/>
              </a:rPr>
              <a:t>Require the machine has installed </a:t>
            </a:r>
            <a:r>
              <a:rPr lang="en-US" altLang="zh-CN" sz="4000" dirty="0" err="1" smtClean="0">
                <a:latin typeface="Frutiger Next LT W1G" pitchFamily="34" charset="0"/>
              </a:rPr>
              <a:t>Navisworks</a:t>
            </a:r>
            <a:r>
              <a:rPr lang="en-US" altLang="zh-CN" sz="4000" dirty="0" smtClean="0">
                <a:latin typeface="Frutiger Next LT W1G" pitchFamily="34" charset="0"/>
              </a:rPr>
              <a:t> Simulate or Manage </a:t>
            </a:r>
          </a:p>
          <a:p>
            <a:endParaRPr lang="en-US" altLang="zh-CN" sz="4000" dirty="0">
              <a:latin typeface="Frutiger Next LT W1G" pitchFamily="34" charset="0"/>
            </a:endParaRPr>
          </a:p>
          <a:p>
            <a:r>
              <a:rPr lang="en-GB" altLang="zh-CN" sz="4000" dirty="0" smtClean="0">
                <a:latin typeface="Frutiger Next LT W1G" pitchFamily="34" charset="0"/>
              </a:rPr>
              <a:t>Assembly: </a:t>
            </a:r>
            <a:r>
              <a:rPr lang="en-GB" altLang="zh-CN" sz="4000" dirty="0" err="1" smtClean="0">
                <a:latin typeface="Frutiger Next LT W1G" pitchFamily="34" charset="0"/>
              </a:rPr>
              <a:t>Autodesk.Navisworks.Controls</a:t>
            </a:r>
            <a:endParaRPr lang="en-GB" altLang="zh-CN" sz="4000" dirty="0" smtClean="0">
              <a:latin typeface="Frutiger Next LT W1G" pitchFamily="34" charset="0"/>
            </a:endParaRPr>
          </a:p>
          <a:p>
            <a:endParaRPr lang="en-GB" altLang="zh-CN" sz="4000" dirty="0" smtClean="0">
              <a:latin typeface="Frutiger Next LT W1G" pitchFamily="34" charset="0"/>
            </a:endParaRPr>
          </a:p>
          <a:p>
            <a:endParaRPr lang="en-US" altLang="zh-CN" sz="4800" dirty="0" smtClean="0"/>
          </a:p>
          <a:p>
            <a:endParaRPr lang="en-US" altLang="zh-CN" sz="4800" dirty="0" smtClean="0"/>
          </a:p>
          <a:p>
            <a:endParaRPr lang="en-US" altLang="zh-CN" sz="4800" dirty="0" smtClean="0"/>
          </a:p>
          <a:p>
            <a:endParaRPr lang="en-US" altLang="zh-CN" sz="4800" dirty="0" smtClean="0"/>
          </a:p>
          <a:p>
            <a:endParaRPr lang="zh-CN" altLang="en-US" sz="4800" dirty="0"/>
          </a:p>
        </p:txBody>
      </p:sp>
      <p:sp>
        <p:nvSpPr>
          <p:cNvPr id="2" name="Title 1"/>
          <p:cNvSpPr>
            <a:spLocks noGrp="1"/>
          </p:cNvSpPr>
          <p:nvPr>
            <p:ph type="title"/>
          </p:nvPr>
        </p:nvSpPr>
        <p:spPr/>
        <p:txBody>
          <a:bodyPr/>
          <a:lstStyle/>
          <a:p>
            <a:r>
              <a:rPr lang="en-US" altLang="zh-CN" dirty="0" smtClean="0"/>
              <a:t>.NET Control </a:t>
            </a:r>
            <a:endParaRPr lang="en-US" altLang="en-US" sz="2800" dirty="0">
              <a:solidFill>
                <a:schemeClr val="accent6"/>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8975" y="5868987"/>
            <a:ext cx="5638800" cy="3644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7944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754187"/>
            <a:ext cx="11710098" cy="6782341"/>
          </a:xfrm>
        </p:spPr>
        <p:txBody>
          <a:bodyPr/>
          <a:lstStyle/>
          <a:p>
            <a:pPr lvl="1"/>
            <a:r>
              <a:rPr lang="en-GB" sz="3200" dirty="0" smtClean="0">
                <a:latin typeface="Frutiger Next LT W1G" pitchFamily="34" charset="0"/>
              </a:rPr>
              <a:t>Common base class for classes that provide access to data that can be stored in the document</a:t>
            </a:r>
          </a:p>
          <a:p>
            <a:pPr lvl="1"/>
            <a:r>
              <a:rPr lang="en-GB" sz="3200" dirty="0" smtClean="0">
                <a:latin typeface="Frutiger Next LT W1G" pitchFamily="34" charset="0"/>
              </a:rPr>
              <a:t>Disposable both by API client and Navisworks (for example if end user closes document)</a:t>
            </a:r>
          </a:p>
          <a:p>
            <a:pPr lvl="1"/>
            <a:r>
              <a:rPr lang="en-GB" sz="3200" dirty="0" err="1" smtClean="0">
                <a:latin typeface="Frutiger Next LT W1G" pitchFamily="34" charset="0"/>
              </a:rPr>
              <a:t>IsDisposed</a:t>
            </a:r>
            <a:r>
              <a:rPr lang="en-GB" sz="3200" dirty="0" smtClean="0">
                <a:latin typeface="Frutiger Next LT W1G" pitchFamily="34" charset="0"/>
              </a:rPr>
              <a:t> – property to test if valid</a:t>
            </a:r>
          </a:p>
          <a:p>
            <a:pPr lvl="1"/>
            <a:r>
              <a:rPr lang="en-GB" sz="3200" dirty="0" smtClean="0">
                <a:latin typeface="Frutiger Next LT W1G" pitchFamily="34" charset="0"/>
              </a:rPr>
              <a:t>May have multiple </a:t>
            </a:r>
            <a:r>
              <a:rPr lang="en-GB" sz="3200" dirty="0" err="1" smtClean="0">
                <a:latin typeface="Frutiger Next LT W1G" pitchFamily="34" charset="0"/>
              </a:rPr>
              <a:t>NavisworksObject</a:t>
            </a:r>
            <a:r>
              <a:rPr lang="en-GB" sz="3200" dirty="0" smtClean="0">
                <a:latin typeface="Frutiger Next LT W1G" pitchFamily="34" charset="0"/>
              </a:rPr>
              <a:t> referring to the same data. Equals/== are overridden.</a:t>
            </a:r>
          </a:p>
          <a:p>
            <a:pPr lvl="1"/>
            <a:r>
              <a:rPr lang="en-GB" sz="3200" dirty="0" err="1" smtClean="0">
                <a:latin typeface="Frutiger Next LT W1G" pitchFamily="34" charset="0"/>
              </a:rPr>
              <a:t>IsReadOnly</a:t>
            </a:r>
            <a:r>
              <a:rPr lang="en-GB" sz="3200" dirty="0" smtClean="0">
                <a:latin typeface="Frutiger Next LT W1G" pitchFamily="34" charset="0"/>
              </a:rPr>
              <a:t> – Access to data stored in document is always read only. Use </a:t>
            </a:r>
            <a:r>
              <a:rPr lang="en-GB" sz="3200" dirty="0" err="1" smtClean="0">
                <a:latin typeface="Frutiger Next LT W1G" pitchFamily="34" charset="0"/>
              </a:rPr>
              <a:t>DocumentParts</a:t>
            </a:r>
            <a:r>
              <a:rPr lang="en-GB" sz="3200" dirty="0" smtClean="0">
                <a:latin typeface="Frutiger Next LT W1G" pitchFamily="34" charset="0"/>
              </a:rPr>
              <a:t> interface to edit.</a:t>
            </a:r>
          </a:p>
          <a:p>
            <a:pPr lvl="1"/>
            <a:r>
              <a:rPr lang="en-GB" sz="3200" dirty="0" smtClean="0">
                <a:latin typeface="Frutiger Next LT W1G" pitchFamily="34" charset="0"/>
              </a:rPr>
              <a:t>Some subclasses have value type semantics (like string)</a:t>
            </a:r>
          </a:p>
          <a:p>
            <a:pPr lvl="2"/>
            <a:r>
              <a:rPr lang="en-GB" sz="3200" dirty="0" smtClean="0">
                <a:latin typeface="Frutiger Next LT W1G" pitchFamily="34" charset="0"/>
              </a:rPr>
              <a:t>Value based Equals/==</a:t>
            </a:r>
          </a:p>
          <a:p>
            <a:pPr lvl="2"/>
            <a:r>
              <a:rPr lang="en-GB" sz="3200" dirty="0" smtClean="0">
                <a:latin typeface="Frutiger Next LT W1G" pitchFamily="34" charset="0"/>
              </a:rPr>
              <a:t>Immutable</a:t>
            </a:r>
          </a:p>
          <a:p>
            <a:pPr lvl="1"/>
            <a:endParaRPr lang="en-US" dirty="0" smtClean="0">
              <a:latin typeface="Frutiger Next LT W1G" pitchFamily="34" charset="0"/>
            </a:endParaRPr>
          </a:p>
        </p:txBody>
      </p:sp>
      <p:sp>
        <p:nvSpPr>
          <p:cNvPr id="2" name="Title 1"/>
          <p:cNvSpPr>
            <a:spLocks noGrp="1"/>
          </p:cNvSpPr>
          <p:nvPr>
            <p:ph type="title"/>
          </p:nvPr>
        </p:nvSpPr>
        <p:spPr/>
        <p:txBody>
          <a:bodyPr/>
          <a:lstStyle/>
          <a:p>
            <a:r>
              <a:rPr lang="en-US" altLang="zh-CN" dirty="0" err="1" smtClean="0"/>
              <a:t>NavisworksObject</a:t>
            </a:r>
            <a:r>
              <a:rPr lang="en-US" altLang="zh-CN" dirty="0" smtClean="0"/>
              <a:t> </a:t>
            </a:r>
            <a:r>
              <a:rPr lang="en-GB" altLang="zh-CN" dirty="0" smtClean="0"/>
              <a:t/>
            </a:r>
            <a:br>
              <a:rPr lang="en-GB" altLang="zh-CN" dirty="0" smtClean="0"/>
            </a:br>
            <a:endParaRPr lang="en-US" altLang="zh-CN" sz="2800" b="0" i="1" dirty="0">
              <a:solidFill>
                <a:schemeClr val="accent4"/>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1677987"/>
            <a:ext cx="11710098" cy="6782341"/>
          </a:xfrm>
        </p:spPr>
        <p:txBody>
          <a:bodyPr/>
          <a:lstStyle/>
          <a:p>
            <a:r>
              <a:rPr lang="en-GB" sz="5000" dirty="0" smtClean="0">
                <a:latin typeface="Frutiger Next LT W1G" pitchFamily="34" charset="0"/>
              </a:rPr>
              <a:t>Raw wrappers around C++ objects for basic interop</a:t>
            </a:r>
          </a:p>
          <a:p>
            <a:pPr lvl="1"/>
            <a:r>
              <a:rPr lang="en-GB" sz="4100" dirty="0" smtClean="0">
                <a:latin typeface="Frutiger Next LT W1G" pitchFamily="34" charset="0"/>
              </a:rPr>
              <a:t>Not safe</a:t>
            </a:r>
          </a:p>
          <a:p>
            <a:pPr lvl="1"/>
            <a:r>
              <a:rPr lang="en-GB" sz="4100" dirty="0" smtClean="0">
                <a:latin typeface="Frutiger Next LT W1G" pitchFamily="34" charset="0"/>
              </a:rPr>
              <a:t>Does not follow </a:t>
            </a:r>
            <a:r>
              <a:rPr lang="en-GB" sz="4100" dirty="0" smtClean="0">
                <a:latin typeface="Frutiger Next LT W1G" pitchFamily="34" charset="0"/>
              </a:rPr>
              <a:t>.NET Framework guidelines</a:t>
            </a:r>
          </a:p>
          <a:p>
            <a:pPr lvl="1"/>
            <a:r>
              <a:rPr lang="en-GB" sz="4100" dirty="0" smtClean="0">
                <a:latin typeface="Frutiger Next LT W1G" pitchFamily="34" charset="0"/>
              </a:rPr>
              <a:t>Does not </a:t>
            </a:r>
            <a:r>
              <a:rPr lang="en-GB" sz="4100" dirty="0" smtClean="0">
                <a:latin typeface="Frutiger Next LT W1G" pitchFamily="34" charset="0"/>
              </a:rPr>
              <a:t>use .NET features</a:t>
            </a:r>
          </a:p>
          <a:p>
            <a:pPr lvl="1"/>
            <a:r>
              <a:rPr lang="en-GB" sz="4100" dirty="0" smtClean="0">
                <a:latin typeface="Frutiger Next LT W1G" pitchFamily="34" charset="0"/>
              </a:rPr>
              <a:t>Not documented</a:t>
            </a:r>
          </a:p>
          <a:p>
            <a:r>
              <a:rPr lang="en-GB" sz="5000" dirty="0" smtClean="0">
                <a:latin typeface="Frutiger Next LT W1G" pitchFamily="34" charset="0"/>
              </a:rPr>
              <a:t>Used internally to support </a:t>
            </a:r>
            <a:r>
              <a:rPr lang="en-GB" sz="5000" dirty="0" err="1" smtClean="0">
                <a:latin typeface="Frutiger Next LT W1G" pitchFamily="34" charset="0"/>
              </a:rPr>
              <a:t>Navisworks</a:t>
            </a:r>
            <a:r>
              <a:rPr lang="en-GB" sz="5000" dirty="0" smtClean="0">
                <a:latin typeface="Frutiger Next LT W1G" pitchFamily="34" charset="0"/>
              </a:rPr>
              <a:t> features</a:t>
            </a:r>
          </a:p>
          <a:p>
            <a:r>
              <a:rPr lang="en-US" altLang="zh-CN" sz="5400" dirty="0"/>
              <a:t>U</a:t>
            </a:r>
            <a:r>
              <a:rPr lang="en-US" altLang="zh-CN" sz="5400" dirty="0" smtClean="0"/>
              <a:t>nder </a:t>
            </a:r>
            <a:r>
              <a:rPr lang="en-US" altLang="zh-CN" sz="5400" dirty="0"/>
              <a:t>*.</a:t>
            </a:r>
            <a:r>
              <a:rPr lang="en-US" altLang="zh-CN" sz="5400" dirty="0" err="1"/>
              <a:t>Interop</a:t>
            </a:r>
            <a:r>
              <a:rPr lang="en-US" altLang="zh-CN" sz="5400" dirty="0"/>
              <a:t> namespace</a:t>
            </a:r>
          </a:p>
          <a:p>
            <a:endParaRPr lang="en-GB" sz="5000" dirty="0" smtClean="0">
              <a:latin typeface="Frutiger Next LT W1G" pitchFamily="34" charset="0"/>
            </a:endParaRPr>
          </a:p>
          <a:p>
            <a:pPr lvl="1"/>
            <a:endParaRPr lang="en-US" sz="4000" dirty="0" smtClean="0"/>
          </a:p>
        </p:txBody>
      </p:sp>
      <p:sp>
        <p:nvSpPr>
          <p:cNvPr id="2" name="Title 1"/>
          <p:cNvSpPr>
            <a:spLocks noGrp="1"/>
          </p:cNvSpPr>
          <p:nvPr>
            <p:ph type="title"/>
          </p:nvPr>
        </p:nvSpPr>
        <p:spPr/>
        <p:txBody>
          <a:bodyPr/>
          <a:lstStyle/>
          <a:p>
            <a:r>
              <a:rPr lang="en-US" altLang="zh-CN" dirty="0" err="1" smtClean="0"/>
              <a:t>Interop</a:t>
            </a:r>
            <a:r>
              <a:rPr lang="en-US" altLang="zh-CN" dirty="0" smtClean="0"/>
              <a:t> API</a:t>
            </a:r>
            <a:r>
              <a:rPr lang="en-GB" altLang="zh-CN" dirty="0" smtClean="0"/>
              <a:t/>
            </a:r>
            <a:br>
              <a:rPr lang="en-GB" altLang="zh-CN" dirty="0" smtClean="0"/>
            </a:br>
            <a:endParaRPr lang="en-US" sz="3200" b="0" i="1" dirty="0">
              <a:solidFill>
                <a:schemeClr val="accent4"/>
              </a:solidFill>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1975" y="1677987"/>
            <a:ext cx="11710098" cy="6782341"/>
          </a:xfrm>
        </p:spPr>
        <p:txBody>
          <a:bodyPr/>
          <a:lstStyle/>
          <a:p>
            <a:pPr>
              <a:spcBef>
                <a:spcPct val="10000"/>
              </a:spcBef>
            </a:pPr>
            <a:r>
              <a:rPr lang="en-GB" altLang="zh-CN" sz="4800" dirty="0" err="1" smtClean="0"/>
              <a:t>Navisworks</a:t>
            </a:r>
            <a:r>
              <a:rPr lang="en-GB" altLang="zh-CN" sz="4800" dirty="0" smtClean="0"/>
              <a:t> Products</a:t>
            </a:r>
            <a:endParaRPr lang="en-GB" altLang="zh-CN" sz="4800" dirty="0"/>
          </a:p>
          <a:p>
            <a:pPr>
              <a:spcBef>
                <a:spcPct val="10000"/>
              </a:spcBef>
            </a:pPr>
            <a:endParaRPr lang="en-GB" altLang="zh-CN" sz="4800" dirty="0" smtClean="0"/>
          </a:p>
          <a:p>
            <a:pPr>
              <a:spcBef>
                <a:spcPct val="10000"/>
              </a:spcBef>
            </a:pPr>
            <a:r>
              <a:rPr lang="en-GB" altLang="zh-CN" sz="4800" dirty="0" err="1"/>
              <a:t>Navisworks</a:t>
            </a:r>
            <a:r>
              <a:rPr lang="en-GB" altLang="zh-CN" sz="4800" dirty="0"/>
              <a:t> </a:t>
            </a:r>
            <a:r>
              <a:rPr lang="en-GB" altLang="zh-CN" sz="4800" dirty="0" smtClean="0"/>
              <a:t>API</a:t>
            </a:r>
          </a:p>
          <a:p>
            <a:pPr>
              <a:spcBef>
                <a:spcPct val="10000"/>
              </a:spcBef>
            </a:pPr>
            <a:endParaRPr lang="en-GB" altLang="zh-CN" sz="4800" dirty="0"/>
          </a:p>
          <a:p>
            <a:pPr>
              <a:spcBef>
                <a:spcPct val="10000"/>
              </a:spcBef>
            </a:pPr>
            <a:r>
              <a:rPr lang="en-GB" altLang="zh-CN" sz="4800" dirty="0" smtClean="0"/>
              <a:t>Applications </a:t>
            </a:r>
            <a:r>
              <a:rPr lang="en-GB" altLang="zh-CN" sz="4800" dirty="0"/>
              <a:t>Types</a:t>
            </a:r>
            <a:r>
              <a:rPr lang="en-US" altLang="zh-CN" sz="4800" dirty="0"/>
              <a:t>  </a:t>
            </a:r>
          </a:p>
          <a:p>
            <a:pPr>
              <a:spcBef>
                <a:spcPct val="10000"/>
              </a:spcBef>
              <a:buNone/>
            </a:pPr>
            <a:endParaRPr lang="en-GB" dirty="0" smtClean="0"/>
          </a:p>
        </p:txBody>
      </p:sp>
      <p:sp>
        <p:nvSpPr>
          <p:cNvPr id="2" name="Title 1"/>
          <p:cNvSpPr>
            <a:spLocks noGrp="1"/>
          </p:cNvSpPr>
          <p:nvPr>
            <p:ph type="title"/>
          </p:nvPr>
        </p:nvSpPr>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5631" y="1430078"/>
            <a:ext cx="12088555" cy="6782341"/>
          </a:xfrm>
        </p:spPr>
        <p:txBody>
          <a:bodyPr/>
          <a:lstStyle/>
          <a:p>
            <a:r>
              <a:rPr lang="en-US" altLang="zh-CN" sz="4400" dirty="0" smtClean="0"/>
              <a:t>Install SDK 2016</a:t>
            </a:r>
          </a:p>
          <a:p>
            <a:r>
              <a:rPr lang="en-US" altLang="zh-CN" sz="4400" dirty="0" smtClean="0"/>
              <a:t>In VS2012, build sample</a:t>
            </a:r>
          </a:p>
          <a:p>
            <a:pPr marL="0" indent="0">
              <a:buNone/>
            </a:pPr>
            <a:r>
              <a:rPr lang="en-US" altLang="zh-CN" sz="4400" dirty="0"/>
              <a:t> </a:t>
            </a:r>
            <a:r>
              <a:rPr lang="en-US" altLang="zh-CN" sz="4400" dirty="0" smtClean="0"/>
              <a:t>   </a:t>
            </a:r>
            <a:r>
              <a:rPr lang="en-US" altLang="zh-CN" sz="4400" dirty="0" err="1" smtClean="0"/>
              <a:t>api</a:t>
            </a:r>
            <a:r>
              <a:rPr lang="en-US" altLang="zh-CN" sz="4400" dirty="0" smtClean="0"/>
              <a:t>\NET\examples\Tools\</a:t>
            </a:r>
            <a:r>
              <a:rPr lang="en-US" altLang="zh-CN" sz="4400" dirty="0" err="1" smtClean="0"/>
              <a:t>AppInfo</a:t>
            </a:r>
            <a:endParaRPr lang="en-US" altLang="zh-CN" sz="4400" dirty="0"/>
          </a:p>
          <a:p>
            <a:r>
              <a:rPr lang="en-US" altLang="zh-CN" sz="4400" dirty="0" smtClean="0"/>
              <a:t>Launch </a:t>
            </a:r>
            <a:r>
              <a:rPr lang="en-US" altLang="zh-CN" sz="4400" dirty="0" err="1" smtClean="0"/>
              <a:t>Navisworks</a:t>
            </a:r>
            <a:r>
              <a:rPr lang="en-US" altLang="zh-CN" sz="4400" dirty="0" smtClean="0"/>
              <a:t> 2016 to play this tool</a:t>
            </a:r>
            <a:endParaRPr lang="zh-CN" altLang="en-US" sz="4400" dirty="0"/>
          </a:p>
        </p:txBody>
      </p:sp>
      <p:sp>
        <p:nvSpPr>
          <p:cNvPr id="2" name="Title 1"/>
          <p:cNvSpPr>
            <a:spLocks noGrp="1"/>
          </p:cNvSpPr>
          <p:nvPr>
            <p:ph type="title"/>
          </p:nvPr>
        </p:nvSpPr>
        <p:spPr/>
        <p:txBody>
          <a:bodyPr/>
          <a:lstStyle/>
          <a:p>
            <a:r>
              <a:rPr lang="en-US" altLang="zh-CN" dirty="0" smtClean="0"/>
              <a:t>Exercise</a:t>
            </a:r>
            <a:endParaRPr lang="zh-CN" altLang="en-US" dirty="0"/>
          </a:p>
        </p:txBody>
      </p:sp>
      <p:pic>
        <p:nvPicPr>
          <p:cNvPr id="4" name="Picture 3"/>
          <p:cNvPicPr>
            <a:picLocks noChangeAspect="1"/>
          </p:cNvPicPr>
          <p:nvPr/>
        </p:nvPicPr>
        <p:blipFill>
          <a:blip r:embed="rId3"/>
          <a:stretch>
            <a:fillRect/>
          </a:stretch>
        </p:blipFill>
        <p:spPr>
          <a:xfrm>
            <a:off x="257175" y="5868987"/>
            <a:ext cx="5417688" cy="2286000"/>
          </a:xfrm>
          <a:prstGeom prst="rect">
            <a:avLst/>
          </a:prstGeom>
        </p:spPr>
      </p:pic>
      <p:pic>
        <p:nvPicPr>
          <p:cNvPr id="7" name="Picture 6"/>
          <p:cNvPicPr>
            <a:picLocks noChangeAspect="1"/>
          </p:cNvPicPr>
          <p:nvPr/>
        </p:nvPicPr>
        <p:blipFill>
          <a:blip r:embed="rId4"/>
          <a:stretch>
            <a:fillRect/>
          </a:stretch>
        </p:blipFill>
        <p:spPr>
          <a:xfrm>
            <a:off x="6248170" y="4368632"/>
            <a:ext cx="6476017" cy="5286710"/>
          </a:xfrm>
          <a:prstGeom prst="rect">
            <a:avLst/>
          </a:prstGeom>
        </p:spPr>
      </p:pic>
    </p:spTree>
    <p:extLst>
      <p:ext uri="{BB962C8B-B14F-4D97-AF65-F5344CB8AC3E}">
        <p14:creationId xmlns:p14="http://schemas.microsoft.com/office/powerpoint/2010/main" val="29771664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zh-CN" altLang="en-US"/>
          </a:p>
        </p:txBody>
      </p:sp>
      <p:sp>
        <p:nvSpPr>
          <p:cNvPr id="2" name="Title 1"/>
          <p:cNvSpPr>
            <a:spLocks noGrp="1"/>
          </p:cNvSpPr>
          <p:nvPr>
            <p:ph type="title"/>
          </p:nvPr>
        </p:nvSpPr>
        <p:spPr/>
        <p:txBody>
          <a:bodyPr/>
          <a:lstStyle/>
          <a:p>
            <a:r>
              <a:rPr lang="en-US" altLang="zh-CN" dirty="0" smtClean="0"/>
              <a:t>About </a:t>
            </a:r>
            <a:r>
              <a:rPr lang="en-US" altLang="zh-CN" dirty="0" err="1" smtClean="0"/>
              <a:t>Navisworks</a:t>
            </a:r>
            <a:r>
              <a:rPr lang="en-GB" dirty="0" smtClean="0"/>
              <a:t/>
            </a:r>
            <a:br>
              <a:rPr lang="en-GB" dirty="0" smtClean="0"/>
            </a:br>
            <a:r>
              <a:rPr lang="en-GB" sz="2400" b="0" i="1" dirty="0" smtClean="0">
                <a:solidFill>
                  <a:schemeClr val="accent4"/>
                </a:solidFill>
                <a:latin typeface="+mn-lt"/>
                <a:ea typeface="+mn-ea"/>
                <a:cs typeface="+mn-cs"/>
              </a:rPr>
              <a:t> </a:t>
            </a:r>
            <a:endParaRPr lang="en-US" sz="2400" b="0" i="1" dirty="0">
              <a:solidFill>
                <a:schemeClr val="accent4"/>
              </a:solidFill>
              <a:latin typeface="+mn-lt"/>
              <a:ea typeface="+mn-ea"/>
              <a:cs typeface="+mn-cs"/>
            </a:endParaRPr>
          </a:p>
        </p:txBody>
      </p:sp>
      <p:pic>
        <p:nvPicPr>
          <p:cNvPr id="9" name="Picture 8" descr="http://getintopc.com/wp-content/uploads/2014/04/Navisworks-Manage-2015-Free.jpg"/>
          <p:cNvPicPr/>
          <p:nvPr/>
        </p:nvPicPr>
        <p:blipFill>
          <a:blip r:embed="rId3">
            <a:extLst>
              <a:ext uri="{28A0092B-C50C-407E-A947-70E740481C1C}">
                <a14:useLocalDpi xmlns:a14="http://schemas.microsoft.com/office/drawing/2010/main" val="0"/>
              </a:ext>
            </a:extLst>
          </a:blip>
          <a:srcRect/>
          <a:stretch>
            <a:fillRect/>
          </a:stretch>
        </p:blipFill>
        <p:spPr bwMode="auto">
          <a:xfrm>
            <a:off x="638175" y="1754187"/>
            <a:ext cx="5120640" cy="5120640"/>
          </a:xfrm>
          <a:prstGeom prst="rect">
            <a:avLst/>
          </a:prstGeom>
          <a:noFill/>
          <a:ln>
            <a:noFill/>
          </a:ln>
        </p:spPr>
      </p:pic>
      <p:pic>
        <p:nvPicPr>
          <p:cNvPr id="10" name="Picture 9" descr="http://bimbachkhoa.edu.vn/upload/files_bimbk/images/1(5).jpg"/>
          <p:cNvPicPr/>
          <p:nvPr/>
        </p:nvPicPr>
        <p:blipFill>
          <a:blip r:embed="rId4">
            <a:extLst>
              <a:ext uri="{28A0092B-C50C-407E-A947-70E740481C1C}">
                <a14:useLocalDpi xmlns:a14="http://schemas.microsoft.com/office/drawing/2010/main" val="0"/>
              </a:ext>
            </a:extLst>
          </a:blip>
          <a:srcRect/>
          <a:stretch>
            <a:fillRect/>
          </a:stretch>
        </p:blipFill>
        <p:spPr bwMode="auto">
          <a:xfrm>
            <a:off x="1409663" y="2192546"/>
            <a:ext cx="5486400" cy="4682281"/>
          </a:xfrm>
          <a:prstGeom prst="rect">
            <a:avLst/>
          </a:prstGeom>
          <a:noFill/>
          <a:ln>
            <a:noFill/>
          </a:ln>
        </p:spPr>
      </p:pic>
      <p:pic>
        <p:nvPicPr>
          <p:cNvPr id="1026" name="Picture 2" descr="C:\Users\liangx\Documents\01_NW\migration\navisworks_2014_shared_materials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1988" y="2801432"/>
            <a:ext cx="5317316" cy="4141358"/>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4" descr="http://i.ytimg.com/vi/gZjIeCXNpww/maxresdefault.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030" name="Picture 6" descr="C:\Users\liangx\Documents\01_NW\migration\maxresdefault (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40659" y="3373213"/>
            <a:ext cx="5829152" cy="445329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liangx\Documents\01_NW\migration\maxresdefaul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9346" y="4031643"/>
            <a:ext cx="5649136" cy="430468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8"/>
          <a:stretch>
            <a:fillRect/>
          </a:stretch>
        </p:blipFill>
        <p:spPr>
          <a:xfrm>
            <a:off x="6530303" y="4858810"/>
            <a:ext cx="5943600" cy="424224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00" y="1754187"/>
            <a:ext cx="11710098" cy="6782341"/>
          </a:xfrm>
          <a:prstGeom prst="rect">
            <a:avLst/>
          </a:prstGeom>
        </p:spPr>
        <p:txBody>
          <a:bodyPr/>
          <a:lstStyle/>
          <a:p>
            <a:pPr>
              <a:spcBef>
                <a:spcPts val="600"/>
              </a:spcBef>
              <a:buFont typeface="Arial" pitchFamily="34" charset="0"/>
              <a:buChar char="•"/>
            </a:pPr>
            <a:r>
              <a:rPr lang="en-US" sz="3600" dirty="0"/>
              <a:t>Three </a:t>
            </a:r>
            <a:r>
              <a:rPr lang="en-US" sz="3600" dirty="0" smtClean="0"/>
              <a:t>flavors </a:t>
            </a:r>
            <a:r>
              <a:rPr lang="en-US" sz="3600" dirty="0"/>
              <a:t>of </a:t>
            </a:r>
            <a:r>
              <a:rPr lang="en-US" sz="3600" dirty="0" err="1"/>
              <a:t>Navisworks</a:t>
            </a:r>
            <a:r>
              <a:rPr lang="en-US" sz="3600" dirty="0"/>
              <a:t> product </a:t>
            </a:r>
          </a:p>
          <a:p>
            <a:pPr lvl="1">
              <a:spcBef>
                <a:spcPts val="600"/>
              </a:spcBef>
              <a:buFont typeface="Arial" pitchFamily="34" charset="0"/>
              <a:buChar char="•"/>
            </a:pPr>
            <a:r>
              <a:rPr lang="en-US" dirty="0" err="1"/>
              <a:t>Navisworks</a:t>
            </a:r>
            <a:r>
              <a:rPr lang="en-US" dirty="0"/>
              <a:t> Manage</a:t>
            </a:r>
          </a:p>
          <a:p>
            <a:pPr lvl="1">
              <a:spcBef>
                <a:spcPts val="600"/>
              </a:spcBef>
              <a:buFont typeface="Arial" pitchFamily="34" charset="0"/>
              <a:buChar char="•"/>
            </a:pPr>
            <a:r>
              <a:rPr lang="en-US" dirty="0" err="1"/>
              <a:t>Navisworks</a:t>
            </a:r>
            <a:r>
              <a:rPr lang="en-US" dirty="0"/>
              <a:t> Simulate</a:t>
            </a:r>
          </a:p>
          <a:p>
            <a:pPr lvl="1">
              <a:spcBef>
                <a:spcPts val="600"/>
              </a:spcBef>
              <a:buFont typeface="Arial" pitchFamily="34" charset="0"/>
              <a:buChar char="•"/>
            </a:pPr>
            <a:r>
              <a:rPr lang="en-US" dirty="0" err="1" smtClean="0"/>
              <a:t>Navisworks</a:t>
            </a:r>
            <a:r>
              <a:rPr lang="en-US" dirty="0" smtClean="0"/>
              <a:t> </a:t>
            </a:r>
            <a:r>
              <a:rPr lang="en-US" dirty="0" err="1" smtClean="0"/>
              <a:t>Freedo</a:t>
            </a:r>
            <a:r>
              <a:rPr lang="en-US" dirty="0" smtClean="0"/>
              <a:t>  - No API </a:t>
            </a:r>
            <a:endParaRPr lang="en-US" dirty="0"/>
          </a:p>
          <a:p>
            <a:pPr>
              <a:spcBef>
                <a:spcPts val="600"/>
              </a:spcBef>
              <a:buFont typeface="Arial" pitchFamily="34" charset="0"/>
              <a:buChar char="•"/>
            </a:pPr>
            <a:endParaRPr lang="en-US" sz="3600" dirty="0"/>
          </a:p>
          <a:p>
            <a:pPr>
              <a:spcBef>
                <a:spcPts val="600"/>
              </a:spcBef>
              <a:buFont typeface="Arial" pitchFamily="34" charset="0"/>
              <a:buChar char="•"/>
            </a:pPr>
            <a:r>
              <a:rPr lang="en-US" sz="3600" dirty="0"/>
              <a:t>Product build and distribution</a:t>
            </a:r>
          </a:p>
          <a:p>
            <a:pPr lvl="1">
              <a:spcBef>
                <a:spcPts val="600"/>
              </a:spcBef>
              <a:buFont typeface="Arial" pitchFamily="34" charset="0"/>
              <a:buChar char="•"/>
            </a:pPr>
            <a:r>
              <a:rPr lang="en-US" dirty="0">
                <a:hlinkClick r:id="rId3"/>
              </a:rPr>
              <a:t>Free Trial</a:t>
            </a:r>
            <a:r>
              <a:rPr lang="en-US" dirty="0"/>
              <a:t> </a:t>
            </a:r>
            <a:r>
              <a:rPr lang="en-US" dirty="0" smtClean="0"/>
              <a:t>available </a:t>
            </a:r>
            <a:endParaRPr lang="en-US" dirty="0"/>
          </a:p>
          <a:p>
            <a:pPr lvl="1">
              <a:spcBef>
                <a:spcPts val="600"/>
              </a:spcBef>
              <a:buFont typeface="Arial" pitchFamily="34" charset="0"/>
              <a:buChar char="•"/>
            </a:pPr>
            <a:r>
              <a:rPr lang="en-US" dirty="0"/>
              <a:t>Available for Windows 64-bit only</a:t>
            </a:r>
          </a:p>
          <a:p>
            <a:pPr lvl="1">
              <a:spcBef>
                <a:spcPts val="600"/>
              </a:spcBef>
              <a:buFont typeface="Arial" pitchFamily="34" charset="0"/>
              <a:buChar char="•"/>
            </a:pPr>
            <a:r>
              <a:rPr lang="en-US" dirty="0" smtClean="0"/>
              <a:t>ADN </a:t>
            </a:r>
            <a:r>
              <a:rPr lang="en-US" dirty="0"/>
              <a:t>member request through </a:t>
            </a:r>
            <a:r>
              <a:rPr lang="en-US" dirty="0">
                <a:hlinkClick r:id="rId4"/>
              </a:rPr>
              <a:t>ADN website</a:t>
            </a:r>
            <a:endParaRPr lang="en-US" dirty="0"/>
          </a:p>
          <a:p>
            <a:pPr>
              <a:spcBef>
                <a:spcPts val="600"/>
              </a:spcBef>
              <a:buFont typeface="Arial" pitchFamily="34" charset="0"/>
              <a:buChar char="•"/>
            </a:pPr>
            <a:endParaRPr lang="en-US" sz="3600" dirty="0"/>
          </a:p>
          <a:p>
            <a:pPr>
              <a:spcBef>
                <a:spcPts val="600"/>
              </a:spcBef>
              <a:buFont typeface="Arial" pitchFamily="34" charset="0"/>
              <a:buChar char="•"/>
            </a:pPr>
            <a:endParaRPr lang="en-GB" sz="3600" dirty="0" smtClean="0"/>
          </a:p>
        </p:txBody>
      </p:sp>
      <p:sp>
        <p:nvSpPr>
          <p:cNvPr id="2" name="Title 1"/>
          <p:cNvSpPr>
            <a:spLocks noGrp="1"/>
          </p:cNvSpPr>
          <p:nvPr>
            <p:ph type="title"/>
          </p:nvPr>
        </p:nvSpPr>
        <p:spPr/>
        <p:txBody>
          <a:bodyPr/>
          <a:lstStyle/>
          <a:p>
            <a:r>
              <a:rPr lang="en-US" altLang="zh-CN" dirty="0" err="1" smtClean="0"/>
              <a:t>Navisworks</a:t>
            </a:r>
            <a:r>
              <a:rPr lang="en-US" altLang="zh-CN" dirty="0" smtClean="0"/>
              <a:t> Products</a:t>
            </a:r>
            <a:r>
              <a:rPr lang="en-US" dirty="0" smtClean="0"/>
              <a:t> </a:t>
            </a:r>
            <a:endParaRPr lang="en-US" sz="2400" b="0" i="1" dirty="0">
              <a:solidFill>
                <a:schemeClr val="accent4"/>
              </a:solidFill>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err="1"/>
              <a:t>nwd</a:t>
            </a:r>
            <a:r>
              <a:rPr lang="en-US" altLang="zh-CN" dirty="0"/>
              <a:t> : snapshot of the current state of the model. very </a:t>
            </a:r>
            <a:r>
              <a:rPr lang="en-US" altLang="zh-CN" dirty="0" smtClean="0"/>
              <a:t>small</a:t>
            </a:r>
          </a:p>
          <a:p>
            <a:endParaRPr lang="en-US" altLang="zh-CN" dirty="0"/>
          </a:p>
          <a:p>
            <a:r>
              <a:rPr lang="en-US" altLang="zh-CN" dirty="0" err="1"/>
              <a:t>nwf</a:t>
            </a:r>
            <a:r>
              <a:rPr lang="zh-CN" altLang="en-US" dirty="0"/>
              <a:t>：</a:t>
            </a:r>
            <a:r>
              <a:rPr lang="en-US" altLang="zh-CN" dirty="0"/>
              <a:t>contains links to the original native file. smaller in size than an </a:t>
            </a:r>
            <a:r>
              <a:rPr lang="en-US" altLang="zh-CN" dirty="0" err="1" smtClean="0"/>
              <a:t>nwd</a:t>
            </a:r>
            <a:r>
              <a:rPr lang="en-US" altLang="zh-CN" dirty="0" smtClean="0"/>
              <a:t>.</a:t>
            </a:r>
          </a:p>
          <a:p>
            <a:endParaRPr lang="en-US" altLang="zh-CN" dirty="0"/>
          </a:p>
          <a:p>
            <a:r>
              <a:rPr lang="en-US" altLang="zh-CN" dirty="0" err="1"/>
              <a:t>nwc</a:t>
            </a:r>
            <a:r>
              <a:rPr lang="zh-CN" altLang="en-US" dirty="0"/>
              <a:t>：</a:t>
            </a:r>
            <a:r>
              <a:rPr lang="en-US" altLang="zh-CN" dirty="0"/>
              <a:t>cache file of the original CAD file</a:t>
            </a:r>
          </a:p>
          <a:p>
            <a:endParaRPr lang="zh-CN" altLang="en-US" dirty="0"/>
          </a:p>
        </p:txBody>
      </p:sp>
      <p:sp>
        <p:nvSpPr>
          <p:cNvPr id="3" name="Title 2"/>
          <p:cNvSpPr>
            <a:spLocks noGrp="1"/>
          </p:cNvSpPr>
          <p:nvPr>
            <p:ph type="title"/>
          </p:nvPr>
        </p:nvSpPr>
        <p:spPr/>
        <p:txBody>
          <a:bodyPr/>
          <a:lstStyle/>
          <a:p>
            <a:r>
              <a:rPr lang="en-US" altLang="zh-CN" dirty="0"/>
              <a:t>Native File </a:t>
            </a:r>
            <a:r>
              <a:rPr lang="en-US" altLang="zh-CN" dirty="0" smtClean="0"/>
              <a:t>Formats</a:t>
            </a:r>
            <a:endParaRPr lang="zh-CN" altLang="en-US" dirty="0"/>
          </a:p>
        </p:txBody>
      </p:sp>
    </p:spTree>
    <p:extLst>
      <p:ext uri="{BB962C8B-B14F-4D97-AF65-F5344CB8AC3E}">
        <p14:creationId xmlns:p14="http://schemas.microsoft.com/office/powerpoint/2010/main" val="36241152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a:t>.NET </a:t>
            </a:r>
            <a:r>
              <a:rPr lang="en-US" altLang="zh-CN" dirty="0" smtClean="0"/>
              <a:t>API</a:t>
            </a:r>
          </a:p>
          <a:p>
            <a:endParaRPr lang="en-US" altLang="zh-CN" dirty="0"/>
          </a:p>
          <a:p>
            <a:r>
              <a:rPr lang="en-US" altLang="zh-CN" dirty="0" smtClean="0"/>
              <a:t>COM API </a:t>
            </a:r>
            <a:endParaRPr lang="en-US" altLang="zh-CN" dirty="0"/>
          </a:p>
          <a:p>
            <a:endParaRPr lang="en-US" altLang="zh-CN" dirty="0"/>
          </a:p>
          <a:p>
            <a:r>
              <a:rPr lang="en-US" altLang="zh-CN" dirty="0" err="1" smtClean="0"/>
              <a:t>NwCreate</a:t>
            </a:r>
            <a:r>
              <a:rPr lang="en-US" altLang="zh-CN" dirty="0" smtClean="0"/>
              <a:t> API</a:t>
            </a:r>
            <a:endParaRPr lang="zh-CN" altLang="en-US" dirty="0"/>
          </a:p>
        </p:txBody>
      </p:sp>
      <p:sp>
        <p:nvSpPr>
          <p:cNvPr id="3" name="Title 2"/>
          <p:cNvSpPr>
            <a:spLocks noGrp="1"/>
          </p:cNvSpPr>
          <p:nvPr>
            <p:ph type="title"/>
          </p:nvPr>
        </p:nvSpPr>
        <p:spPr/>
        <p:txBody>
          <a:bodyPr/>
          <a:lstStyle/>
          <a:p>
            <a:r>
              <a:rPr lang="en-GB" altLang="zh-CN" sz="4800" dirty="0" err="1" smtClean="0">
                <a:solidFill>
                  <a:schemeClr val="accent4"/>
                </a:solidFill>
              </a:rPr>
              <a:t>Navisworks</a:t>
            </a:r>
            <a:r>
              <a:rPr lang="en-GB" altLang="zh-CN" sz="4800" dirty="0" smtClean="0">
                <a:solidFill>
                  <a:schemeClr val="accent4"/>
                </a:solidFill>
              </a:rPr>
              <a:t> API</a:t>
            </a:r>
            <a:br>
              <a:rPr lang="en-GB" altLang="zh-CN" sz="4800" dirty="0" smtClean="0">
                <a:solidFill>
                  <a:schemeClr val="accent4"/>
                </a:solidFill>
              </a:rPr>
            </a:br>
            <a:endParaRPr lang="zh-CN" altLang="en-US" sz="6000" dirty="0"/>
          </a:p>
        </p:txBody>
      </p:sp>
    </p:spTree>
    <p:extLst>
      <p:ext uri="{BB962C8B-B14F-4D97-AF65-F5344CB8AC3E}">
        <p14:creationId xmlns:p14="http://schemas.microsoft.com/office/powerpoint/2010/main" val="9176650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a:t>Introduced long time </a:t>
            </a:r>
            <a:r>
              <a:rPr lang="en-US" altLang="zh-CN" dirty="0" smtClean="0"/>
              <a:t>ago</a:t>
            </a:r>
          </a:p>
          <a:p>
            <a:endParaRPr lang="en-US" altLang="zh-CN" dirty="0"/>
          </a:p>
          <a:p>
            <a:r>
              <a:rPr lang="en-US" altLang="zh-CN" dirty="0" smtClean="0"/>
              <a:t>Manipulate </a:t>
            </a:r>
            <a:r>
              <a:rPr lang="en-US" altLang="zh-CN" dirty="0"/>
              <a:t>document and </a:t>
            </a:r>
            <a:r>
              <a:rPr lang="en-US" altLang="zh-CN" dirty="0" smtClean="0"/>
              <a:t>model</a:t>
            </a:r>
          </a:p>
          <a:p>
            <a:endParaRPr lang="en-US" altLang="zh-CN" dirty="0"/>
          </a:p>
          <a:p>
            <a:r>
              <a:rPr lang="en-US" altLang="zh-CN" dirty="0"/>
              <a:t>Provides ActiveX </a:t>
            </a:r>
            <a:r>
              <a:rPr lang="en-US" altLang="zh-CN" dirty="0" smtClean="0"/>
              <a:t>Controls</a:t>
            </a:r>
          </a:p>
          <a:p>
            <a:endParaRPr lang="en-US" altLang="zh-CN" dirty="0" smtClean="0"/>
          </a:p>
          <a:p>
            <a:r>
              <a:rPr lang="en-US" altLang="zh-CN" dirty="0" smtClean="0"/>
              <a:t>Maintenance mode. Eventually will retire.  </a:t>
            </a:r>
            <a:endParaRPr lang="en-US" altLang="zh-CN" sz="3800" dirty="0"/>
          </a:p>
          <a:p>
            <a:endParaRPr lang="zh-CN" altLang="en-US" dirty="0"/>
          </a:p>
        </p:txBody>
      </p:sp>
      <p:sp>
        <p:nvSpPr>
          <p:cNvPr id="3" name="Title 2"/>
          <p:cNvSpPr>
            <a:spLocks noGrp="1"/>
          </p:cNvSpPr>
          <p:nvPr>
            <p:ph type="title"/>
          </p:nvPr>
        </p:nvSpPr>
        <p:spPr/>
        <p:txBody>
          <a:bodyPr/>
          <a:lstStyle/>
          <a:p>
            <a:r>
              <a:rPr lang="en-GB" altLang="zh-CN" sz="4800" dirty="0" smtClean="0">
                <a:solidFill>
                  <a:schemeClr val="accent4"/>
                </a:solidFill>
              </a:rPr>
              <a:t>COM API</a:t>
            </a:r>
            <a:br>
              <a:rPr lang="en-GB" altLang="zh-CN" sz="4800" dirty="0" smtClean="0">
                <a:solidFill>
                  <a:schemeClr val="accent4"/>
                </a:solidFill>
              </a:rPr>
            </a:br>
            <a:endParaRPr lang="zh-CN" altLang="en-US" sz="6000" dirty="0"/>
          </a:p>
        </p:txBody>
      </p:sp>
    </p:spTree>
    <p:extLst>
      <p:ext uri="{BB962C8B-B14F-4D97-AF65-F5344CB8AC3E}">
        <p14:creationId xmlns:p14="http://schemas.microsoft.com/office/powerpoint/2010/main" val="207562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zh-CN" dirty="0"/>
              <a:t>Introduced since release 2011</a:t>
            </a:r>
          </a:p>
          <a:p>
            <a:r>
              <a:rPr lang="en-US" altLang="zh-CN" dirty="0" smtClean="0"/>
              <a:t>Wrapped </a:t>
            </a:r>
            <a:r>
              <a:rPr lang="en-US" altLang="zh-CN" dirty="0"/>
              <a:t>from core code</a:t>
            </a:r>
          </a:p>
          <a:p>
            <a:r>
              <a:rPr lang="en-US" altLang="zh-CN" dirty="0"/>
              <a:t>Follows Microsoft .NET framework guidelines</a:t>
            </a:r>
          </a:p>
          <a:p>
            <a:r>
              <a:rPr lang="en-US" altLang="zh-CN" dirty="0"/>
              <a:t>Not backwards compatible between major versions - expect at least a </a:t>
            </a:r>
            <a:r>
              <a:rPr lang="en-US" altLang="zh-CN" dirty="0" smtClean="0"/>
              <a:t>recompile</a:t>
            </a:r>
            <a:endParaRPr lang="en-US" altLang="zh-CN" dirty="0"/>
          </a:p>
          <a:p>
            <a:r>
              <a:rPr lang="en-US" altLang="zh-CN" dirty="0"/>
              <a:t>A few need COM </a:t>
            </a:r>
            <a:r>
              <a:rPr lang="en-US" altLang="zh-CN" dirty="0" err="1"/>
              <a:t>interop</a:t>
            </a:r>
            <a:r>
              <a:rPr lang="en-US" altLang="zh-CN" dirty="0"/>
              <a:t> with the functions which are not implemented in .</a:t>
            </a:r>
            <a:r>
              <a:rPr lang="en-US" altLang="zh-CN" dirty="0" smtClean="0"/>
              <a:t>NET</a:t>
            </a:r>
            <a:endParaRPr lang="en-US" altLang="zh-CN" dirty="0"/>
          </a:p>
          <a:p>
            <a:pPr marL="105405" indent="0">
              <a:buNone/>
            </a:pPr>
            <a:r>
              <a:rPr lang="en-US" altLang="zh-CN" dirty="0" smtClean="0"/>
              <a:t> </a:t>
            </a:r>
            <a:endParaRPr lang="zh-CN" altLang="en-US" dirty="0"/>
          </a:p>
        </p:txBody>
      </p:sp>
      <p:sp>
        <p:nvSpPr>
          <p:cNvPr id="2" name="Title 1"/>
          <p:cNvSpPr>
            <a:spLocks noGrp="1"/>
          </p:cNvSpPr>
          <p:nvPr>
            <p:ph type="title"/>
          </p:nvPr>
        </p:nvSpPr>
        <p:spPr/>
        <p:txBody>
          <a:bodyPr/>
          <a:lstStyle/>
          <a:p>
            <a:r>
              <a:rPr lang="en-US" altLang="zh-CN" dirty="0"/>
              <a:t>.NET </a:t>
            </a:r>
            <a:r>
              <a:rPr lang="en-US" altLang="zh-CN" dirty="0" smtClean="0"/>
              <a:t>API</a:t>
            </a:r>
            <a:r>
              <a:rPr lang="en-GB" altLang="zh-CN" dirty="0" smtClean="0"/>
              <a:t> </a:t>
            </a:r>
            <a:endParaRPr lang="zh-CN" altLang="en-US" dirty="0"/>
          </a:p>
        </p:txBody>
      </p:sp>
      <p:pic>
        <p:nvPicPr>
          <p:cNvPr id="7170" name="Picture 2" descr="C:\Users\liangx\Documents\01_NW\migration\3-Requirements-For-DotNet-Rules-And-Eng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86975" y="-167804"/>
            <a:ext cx="2743201"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205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0600" y="1715816"/>
            <a:ext cx="11710098" cy="6782341"/>
          </a:xfrm>
        </p:spPr>
        <p:txBody>
          <a:bodyPr/>
          <a:lstStyle/>
          <a:p>
            <a:pPr marL="282894" lvl="1"/>
            <a:r>
              <a:rPr lang="en-US" altLang="zh-CN" sz="3200" dirty="0"/>
              <a:t>C++ libraries</a:t>
            </a:r>
          </a:p>
          <a:p>
            <a:pPr marL="282894" lvl="1"/>
            <a:r>
              <a:rPr lang="en-US" altLang="zh-CN" sz="3200" dirty="0"/>
              <a:t>Create custom scene + </a:t>
            </a:r>
            <a:r>
              <a:rPr lang="en-US" altLang="zh-CN" sz="3200" dirty="0" smtClean="0"/>
              <a:t>geometry (</a:t>
            </a:r>
            <a:r>
              <a:rPr lang="en-US" altLang="zh-CN" sz="3200" dirty="0" err="1"/>
              <a:t>LiNwcApi</a:t>
            </a:r>
            <a:r>
              <a:rPr lang="en-US" altLang="zh-CN" sz="3200" dirty="0" smtClean="0"/>
              <a:t>)</a:t>
            </a:r>
            <a:endParaRPr lang="en-US" altLang="zh-CN" sz="3200" dirty="0"/>
          </a:p>
          <a:p>
            <a:pPr marL="282894" lvl="1"/>
            <a:r>
              <a:rPr lang="en-US" altLang="zh-CN" sz="3200" dirty="0"/>
              <a:t>Custom loader that translates the 3</a:t>
            </a:r>
            <a:r>
              <a:rPr lang="en-US" altLang="zh-CN" sz="3200" baseline="30000" dirty="0"/>
              <a:t>rd</a:t>
            </a:r>
            <a:r>
              <a:rPr lang="en-US" altLang="zh-CN" sz="3200" dirty="0"/>
              <a:t> file </a:t>
            </a:r>
            <a:r>
              <a:rPr lang="en-US" altLang="zh-CN" sz="3200" dirty="0" smtClean="0"/>
              <a:t>format(</a:t>
            </a:r>
            <a:r>
              <a:rPr lang="en-US" altLang="zh-CN" sz="3200" dirty="0" err="1"/>
              <a:t>LiNwcLoader</a:t>
            </a:r>
            <a:r>
              <a:rPr lang="en-US" altLang="zh-CN" sz="3200" dirty="0" smtClean="0"/>
              <a:t>)</a:t>
            </a:r>
            <a:endParaRPr lang="en-US" altLang="zh-CN" sz="3200" dirty="0"/>
          </a:p>
          <a:p>
            <a:pPr marL="282894" lvl="1"/>
            <a:r>
              <a:rPr lang="en-US" altLang="zh-CN" sz="3200" dirty="0"/>
              <a:t>NOT </a:t>
            </a:r>
            <a:r>
              <a:rPr lang="en-US" altLang="zh-CN" sz="3200" dirty="0" smtClean="0"/>
              <a:t>to add geometry </a:t>
            </a:r>
            <a:r>
              <a:rPr lang="en-US" altLang="zh-CN" sz="3200" dirty="0"/>
              <a:t>to existing modal </a:t>
            </a:r>
          </a:p>
          <a:p>
            <a:pPr marL="282894" lvl="1"/>
            <a:r>
              <a:rPr lang="en-US" altLang="zh-CN" sz="3200" dirty="0"/>
              <a:t>See </a:t>
            </a:r>
            <a:r>
              <a:rPr lang="en-US" altLang="zh-CN" sz="3200" dirty="0" smtClean="0"/>
              <a:t>lab [</a:t>
            </a:r>
            <a:r>
              <a:rPr lang="en-US" altLang="zh-CN" sz="3200" dirty="0" err="1" smtClean="0"/>
              <a:t>NwCreate</a:t>
            </a:r>
            <a:r>
              <a:rPr lang="en-US" altLang="zh-CN" sz="3200" dirty="0" smtClean="0"/>
              <a:t> API]</a:t>
            </a:r>
            <a:endParaRPr lang="en-US" altLang="zh-CN" sz="3200" dirty="0"/>
          </a:p>
          <a:p>
            <a:endParaRPr lang="zh-CN" altLang="en-US" dirty="0"/>
          </a:p>
        </p:txBody>
      </p:sp>
      <p:sp>
        <p:nvSpPr>
          <p:cNvPr id="3" name="Title 2"/>
          <p:cNvSpPr>
            <a:spLocks noGrp="1"/>
          </p:cNvSpPr>
          <p:nvPr>
            <p:ph type="title"/>
          </p:nvPr>
        </p:nvSpPr>
        <p:spPr/>
        <p:txBody>
          <a:bodyPr/>
          <a:lstStyle/>
          <a:p>
            <a:r>
              <a:rPr lang="en-US" altLang="zh-CN" dirty="0" err="1"/>
              <a:t>NwCreate</a:t>
            </a:r>
            <a:r>
              <a:rPr lang="en-US" altLang="zh-CN" dirty="0"/>
              <a:t> </a:t>
            </a:r>
            <a:r>
              <a:rPr lang="en-US" altLang="zh-CN" dirty="0" smtClean="0"/>
              <a:t>API</a:t>
            </a:r>
            <a:endParaRPr lang="zh-CN" altLang="en-US" dirty="0"/>
          </a:p>
        </p:txBody>
      </p:sp>
      <p:pic>
        <p:nvPicPr>
          <p:cNvPr id="4" name="Picture 2" descr="C:\Users\liangx\Documents\01_NW\migration\ill_primitiv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775" y="5106987"/>
            <a:ext cx="4932673" cy="39671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static-dc.autodesk.net/content/dam/autodesk/www/products/autodesk-navisworks-family/images/banners/navisworks-2015-banner-lockup-332x6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0975" y="6590683"/>
            <a:ext cx="5029200" cy="999782"/>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p:cNvSpPr/>
          <p:nvPr/>
        </p:nvSpPr>
        <p:spPr>
          <a:xfrm>
            <a:off x="6180448" y="6707187"/>
            <a:ext cx="1315727" cy="88327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33901735"/>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307AE55-A139-4AD7-ACEE-00E455099D23}">
  <ds:schemaRefs>
    <ds:schemaRef ds:uri="http://purl.org/dc/terms/"/>
    <ds:schemaRef ds:uri="http://schemas.microsoft.com/office/2006/metadata/properties"/>
    <ds:schemaRef ds:uri="http://schemas.microsoft.com/office/infopath/2007/PartnerControls"/>
    <ds:schemaRef ds:uri="http://www.w3.org/XML/1998/namespace"/>
    <ds:schemaRef ds:uri="http://purl.org/dc/elements/1.1/"/>
    <ds:schemaRef ds:uri="http://schemas.microsoft.com/office/2006/documentManagement/types"/>
    <ds:schemaRef ds:uri="http://purl.org/dc/dcmitype/"/>
    <ds:schemaRef ds:uri="http://schemas.openxmlformats.org/package/2006/metadata/core-properties"/>
    <ds:schemaRef ds:uri="http://schemas.microsoft.com/sharepoint/v3"/>
  </ds:schemaRefs>
</ds:datastoreItem>
</file>

<file path=customXml/itemProps3.xml><?xml version="1.0" encoding="utf-8"?>
<ds:datastoreItem xmlns:ds="http://schemas.openxmlformats.org/officeDocument/2006/customXml" ds:itemID="{1B23F64D-CA4A-4BF5-9636-FF31814D07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1714</Words>
  <Application>Microsoft Office PowerPoint</Application>
  <PresentationFormat>Custom</PresentationFormat>
  <Paragraphs>283</Paragraphs>
  <Slides>21</Slides>
  <Notes>20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Autodesk Theme</vt:lpstr>
      <vt:lpstr>PowerPoint Presentation</vt:lpstr>
      <vt:lpstr>Agenda</vt:lpstr>
      <vt:lpstr>About Navisworks  </vt:lpstr>
      <vt:lpstr>Navisworks Products </vt:lpstr>
      <vt:lpstr>Native File Formats</vt:lpstr>
      <vt:lpstr>Navisworks API </vt:lpstr>
      <vt:lpstr>COM API </vt:lpstr>
      <vt:lpstr>.NET API </vt:lpstr>
      <vt:lpstr>NwCreate API</vt:lpstr>
      <vt:lpstr>.NET API Design Principles </vt:lpstr>
      <vt:lpstr>Development Requirements </vt:lpstr>
      <vt:lpstr>.NET API SDK </vt:lpstr>
      <vt:lpstr>API Application Types </vt:lpstr>
      <vt:lpstr>Assemblies    </vt:lpstr>
      <vt:lpstr>.NET Plugin </vt:lpstr>
      <vt:lpstr>Automation </vt:lpstr>
      <vt:lpstr>.NET Control </vt:lpstr>
      <vt:lpstr>NavisworksObject  </vt:lpstr>
      <vt:lpstr>Interop API </vt:lpstr>
      <vt:lpstr>Exercise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2015-09-21T03:49:46Z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