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25"/>
  </p:notesMasterIdLst>
  <p:handoutMasterIdLst>
    <p:handoutMasterId r:id="rId26"/>
  </p:handoutMasterIdLst>
  <p:sldIdLst>
    <p:sldId id="579" r:id="rId5"/>
    <p:sldId id="319" r:id="rId6"/>
    <p:sldId id="586" r:id="rId7"/>
    <p:sldId id="588" r:id="rId8"/>
    <p:sldId id="587" r:id="rId9"/>
    <p:sldId id="589" r:id="rId10"/>
    <p:sldId id="591" r:id="rId11"/>
    <p:sldId id="590" r:id="rId12"/>
    <p:sldId id="594" r:id="rId13"/>
    <p:sldId id="593" r:id="rId14"/>
    <p:sldId id="596" r:id="rId15"/>
    <p:sldId id="603" r:id="rId16"/>
    <p:sldId id="598" r:id="rId17"/>
    <p:sldId id="597" r:id="rId18"/>
    <p:sldId id="602" r:id="rId19"/>
    <p:sldId id="600" r:id="rId20"/>
    <p:sldId id="604" r:id="rId21"/>
    <p:sldId id="601" r:id="rId22"/>
    <p:sldId id="605" r:id="rId23"/>
    <p:sldId id="585" r:id="rId24"/>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xmlns="">
        <p15:guide id="1" orient="horz" pos="3073">
          <p15:clr>
            <a:srgbClr val="A4A3A4"/>
          </p15:clr>
        </p15:guide>
        <p15:guide id="2" pos="4098">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8888"/>
    <a:srgbClr val="DD0000"/>
    <a:srgbClr val="FF4600"/>
    <a:srgbClr val="77BB11"/>
    <a:srgbClr val="EE0066"/>
    <a:srgbClr val="004282"/>
    <a:srgbClr val="7F7F7F"/>
    <a:srgbClr val="FFAA00"/>
    <a:srgbClr val="EE55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93712" autoAdjust="0"/>
  </p:normalViewPr>
  <p:slideViewPr>
    <p:cSldViewPr>
      <p:cViewPr varScale="1">
        <p:scale>
          <a:sx n="67" d="100"/>
          <a:sy n="67" d="100"/>
        </p:scale>
        <p:origin x="-1085" y="-86"/>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8/4/2015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8/4/2015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14</a:t>
            </a:fld>
            <a:endParaRPr lang="en-US"/>
          </a:p>
        </p:txBody>
      </p:sp>
    </p:spTree>
    <p:extLst>
      <p:ext uri="{BB962C8B-B14F-4D97-AF65-F5344CB8AC3E}">
        <p14:creationId xmlns:p14="http://schemas.microsoft.com/office/powerpoint/2010/main" val="124888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15</a:t>
            </a:fld>
            <a:endParaRPr lang="en-US"/>
          </a:p>
        </p:txBody>
      </p:sp>
    </p:spTree>
    <p:extLst>
      <p:ext uri="{BB962C8B-B14F-4D97-AF65-F5344CB8AC3E}">
        <p14:creationId xmlns:p14="http://schemas.microsoft.com/office/powerpoint/2010/main" val="3546722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17</a:t>
            </a:fld>
            <a:endParaRPr lang="en-US"/>
          </a:p>
        </p:txBody>
      </p:sp>
    </p:spTree>
    <p:extLst>
      <p:ext uri="{BB962C8B-B14F-4D97-AF65-F5344CB8AC3E}">
        <p14:creationId xmlns:p14="http://schemas.microsoft.com/office/powerpoint/2010/main" val="806067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18</a:t>
            </a:fld>
            <a:endParaRPr lang="en-US"/>
          </a:p>
        </p:txBody>
      </p:sp>
    </p:spTree>
    <p:extLst>
      <p:ext uri="{BB962C8B-B14F-4D97-AF65-F5344CB8AC3E}">
        <p14:creationId xmlns:p14="http://schemas.microsoft.com/office/powerpoint/2010/main" val="2989774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20</a:t>
            </a:fld>
            <a:endParaRPr lang="en-US"/>
          </a:p>
        </p:txBody>
      </p:sp>
    </p:spTree>
    <p:extLst>
      <p:ext uri="{BB962C8B-B14F-4D97-AF65-F5344CB8AC3E}">
        <p14:creationId xmlns:p14="http://schemas.microsoft.com/office/powerpoint/2010/main" val="4177228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sz="1400" kern="1200" dirty="0" smtClean="0">
                <a:solidFill>
                  <a:schemeClr val="tx1"/>
                </a:solidFill>
                <a:latin typeface="+mn-lt"/>
                <a:ea typeface="+mn-ea"/>
                <a:cs typeface="+mn-cs"/>
              </a:rPr>
              <a:t>Plugin is to</a:t>
            </a:r>
            <a:r>
              <a:rPr lang="en-US" altLang="zh-CN" sz="1400" kern="1200" baseline="0" dirty="0" smtClean="0">
                <a:solidFill>
                  <a:schemeClr val="tx1"/>
                </a:solidFill>
                <a:latin typeface="+mn-lt"/>
                <a:ea typeface="+mn-ea"/>
                <a:cs typeface="+mn-cs"/>
              </a:rPr>
              <a:t> extend the abilities of </a:t>
            </a:r>
            <a:r>
              <a:rPr lang="en-US" altLang="zh-CN" sz="1400" kern="1200" baseline="0" dirty="0" err="1" smtClean="0">
                <a:solidFill>
                  <a:schemeClr val="tx1"/>
                </a:solidFill>
                <a:latin typeface="+mn-lt"/>
                <a:ea typeface="+mn-ea"/>
                <a:cs typeface="+mn-cs"/>
              </a:rPr>
              <a:t>Navisworks</a:t>
            </a:r>
            <a:r>
              <a:rPr lang="en-US" altLang="zh-CN" sz="1400" kern="1200" baseline="0" dirty="0" smtClean="0">
                <a:solidFill>
                  <a:schemeClr val="tx1"/>
                </a:solidFill>
                <a:latin typeface="+mn-lt"/>
                <a:ea typeface="+mn-ea"/>
                <a:cs typeface="+mn-cs"/>
              </a:rPr>
              <a:t>.  Most plugins will have their own UI. Some can be tool plugin. </a:t>
            </a:r>
            <a:r>
              <a:rPr lang="en-US" altLang="zh-CN" sz="1400" kern="1200" dirty="0" smtClean="0">
                <a:solidFill>
                  <a:schemeClr val="tx1"/>
                </a:solidFill>
                <a:latin typeface="+mn-lt"/>
                <a:ea typeface="+mn-ea"/>
                <a:cs typeface="+mn-cs"/>
              </a:rPr>
              <a:t>Various</a:t>
            </a:r>
            <a:r>
              <a:rPr lang="en-US" altLang="zh-CN" sz="1400" kern="1200" baseline="0" dirty="0" smtClean="0">
                <a:solidFill>
                  <a:schemeClr val="tx1"/>
                </a:solidFill>
                <a:latin typeface="+mn-lt"/>
                <a:ea typeface="+mn-ea"/>
                <a:cs typeface="+mn-cs"/>
              </a:rPr>
              <a:t> plugin types are available. In this lab, </a:t>
            </a:r>
            <a:r>
              <a:rPr lang="en-US" altLang="zh-CN" sz="1400" kern="1200" dirty="0" smtClean="0">
                <a:solidFill>
                  <a:schemeClr val="tx1"/>
                </a:solidFill>
                <a:latin typeface="+mn-lt"/>
                <a:ea typeface="+mn-ea"/>
                <a:cs typeface="+mn-cs"/>
              </a:rPr>
              <a:t>you will learn how to create a simple plug-in, what is plugin</a:t>
            </a:r>
            <a:r>
              <a:rPr lang="en-US" altLang="zh-CN" sz="1400" kern="1200" baseline="0" dirty="0" smtClean="0">
                <a:solidFill>
                  <a:schemeClr val="tx1"/>
                </a:solidFill>
                <a:latin typeface="+mn-lt"/>
                <a:ea typeface="+mn-ea"/>
                <a:cs typeface="+mn-cs"/>
              </a:rPr>
              <a:t> system, </a:t>
            </a:r>
            <a:r>
              <a:rPr lang="en-US" altLang="zh-CN" sz="1400" kern="1200" dirty="0" smtClean="0">
                <a:solidFill>
                  <a:schemeClr val="tx1"/>
                </a:solidFill>
                <a:latin typeface="+mn-lt"/>
                <a:ea typeface="+mn-ea"/>
                <a:cs typeface="+mn-cs"/>
              </a:rPr>
              <a:t>how to create a dock pane plug-in and how to load plugin dynamically.</a:t>
            </a:r>
          </a:p>
          <a:p>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289660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6125"/>
            <a:ext cx="4965700" cy="3725863"/>
          </a:xfrm>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3718677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4</a:t>
            </a:fld>
            <a:endParaRPr lang="en-US"/>
          </a:p>
        </p:txBody>
      </p:sp>
    </p:spTree>
    <p:extLst>
      <p:ext uri="{BB962C8B-B14F-4D97-AF65-F5344CB8AC3E}">
        <p14:creationId xmlns:p14="http://schemas.microsoft.com/office/powerpoint/2010/main" val="2419393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First, get access to the active document. Mention </a:t>
            </a:r>
            <a:r>
              <a:rPr lang="en-GB" dirty="0" err="1" smtClean="0"/>
              <a:t>MainDocument</a:t>
            </a:r>
            <a:r>
              <a:rPr lang="en-GB" dirty="0" smtClean="0"/>
              <a:t> property. Currently same as </a:t>
            </a:r>
            <a:r>
              <a:rPr lang="en-GB" dirty="0" err="1" smtClean="0"/>
              <a:t>ActiveDocument</a:t>
            </a:r>
            <a:r>
              <a:rPr lang="en-GB" dirty="0" smtClean="0"/>
              <a:t>,</a:t>
            </a:r>
            <a:r>
              <a:rPr lang="en-GB" baseline="0" dirty="0" smtClean="0"/>
              <a:t> but in future we might support multiple documents (Roamer is SDI).</a:t>
            </a:r>
          </a:p>
          <a:p>
            <a:r>
              <a:rPr lang="en-GB" baseline="0" dirty="0" smtClean="0"/>
              <a:t>Then access the first model. Can have multiple models appended into one document. Here, accessing as an array, zero based as usual.</a:t>
            </a:r>
          </a:p>
          <a:p>
            <a:r>
              <a:rPr lang="en-GB" baseline="0" dirty="0" smtClean="0"/>
              <a:t>The get hold of the root model item. This will normally be the partition. From here, can traverse children manually.  </a:t>
            </a:r>
          </a:p>
          <a:p>
            <a:r>
              <a:rPr lang="en-GB" baseline="0" dirty="0" smtClean="0"/>
              <a:t>The query the model item.</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5</a:t>
            </a:fld>
            <a:endParaRPr lang="en-US"/>
          </a:p>
        </p:txBody>
      </p:sp>
    </p:spTree>
    <p:extLst>
      <p:ext uri="{BB962C8B-B14F-4D97-AF65-F5344CB8AC3E}">
        <p14:creationId xmlns:p14="http://schemas.microsoft.com/office/powerpoint/2010/main" val="3878127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77DAADD3-4FAF-4817-8CCC-66E9200FC67E}" type="slidenum">
              <a:rPr lang="en-US" smtClean="0"/>
              <a:pPr>
                <a:defRPr/>
              </a:pPr>
              <a:t>6</a:t>
            </a:fld>
            <a:endParaRPr lang="en-US"/>
          </a:p>
        </p:txBody>
      </p:sp>
    </p:spTree>
    <p:extLst>
      <p:ext uri="{BB962C8B-B14F-4D97-AF65-F5344CB8AC3E}">
        <p14:creationId xmlns:p14="http://schemas.microsoft.com/office/powerpoint/2010/main" val="2705211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11</a:t>
            </a:fld>
            <a:endParaRPr lang="en-US"/>
          </a:p>
        </p:txBody>
      </p:sp>
    </p:spTree>
    <p:extLst>
      <p:ext uri="{BB962C8B-B14F-4D97-AF65-F5344CB8AC3E}">
        <p14:creationId xmlns:p14="http://schemas.microsoft.com/office/powerpoint/2010/main" val="13954311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In a word, </a:t>
            </a:r>
            <a:r>
              <a:rPr lang="en-US" altLang="zh-CN" sz="1400" dirty="0" smtClean="0">
                <a:solidFill>
                  <a:srgbClr val="002060"/>
                </a:solidFill>
              </a:rPr>
              <a:t>original color is always</a:t>
            </a:r>
            <a:r>
              <a:rPr lang="en-US" altLang="zh-CN" sz="1400" baseline="0" dirty="0" smtClean="0">
                <a:solidFill>
                  <a:srgbClr val="002060"/>
                </a:solidFill>
              </a:rPr>
              <a:t> what the file stores, permanent color is the</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12</a:t>
            </a:fld>
            <a:endParaRPr lang="en-US"/>
          </a:p>
        </p:txBody>
      </p:sp>
    </p:spTree>
    <p:extLst>
      <p:ext uri="{BB962C8B-B14F-4D97-AF65-F5344CB8AC3E}">
        <p14:creationId xmlns:p14="http://schemas.microsoft.com/office/powerpoint/2010/main" val="2748537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13</a:t>
            </a:fld>
            <a:endParaRPr lang="en-US"/>
          </a:p>
        </p:txBody>
      </p:sp>
    </p:spTree>
    <p:extLst>
      <p:ext uri="{BB962C8B-B14F-4D97-AF65-F5344CB8AC3E}">
        <p14:creationId xmlns:p14="http://schemas.microsoft.com/office/powerpoint/2010/main" val="2010201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adndevblog.typepad.com/aec/2012/06/focusing-on-a-selected-item-and-hide-all-others-using-navisworks-net-api.html"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4 </a:t>
            </a:r>
            <a:r>
              <a:rPr lang="en-US" altLang="zh-CN" smtClean="0"/>
              <a:t>– Model</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Where Clause</a:t>
            </a:r>
            <a:r>
              <a:rPr lang="zh-CN" altLang="en-US" dirty="0" smtClean="0"/>
              <a:t/>
            </a:r>
            <a:br>
              <a:rPr lang="zh-CN" altLang="en-US" dirty="0" smtClean="0"/>
            </a:br>
            <a:endParaRPr lang="zh-CN" altLang="en-US" sz="3100" i="1" dirty="0"/>
          </a:p>
        </p:txBody>
      </p:sp>
      <p:sp>
        <p:nvSpPr>
          <p:cNvPr id="3" name="Content Placeholder 2"/>
          <p:cNvSpPr>
            <a:spLocks noGrp="1"/>
          </p:cNvSpPr>
          <p:nvPr>
            <p:ph idx="1"/>
          </p:nvPr>
        </p:nvSpPr>
        <p:spPr/>
        <p:txBody>
          <a:bodyPr/>
          <a:lstStyle/>
          <a:p>
            <a:pPr>
              <a:buFont typeface="Arial" pitchFamily="34" charset="0"/>
              <a:buChar char="•"/>
            </a:pPr>
            <a:r>
              <a:rPr lang="en-US" altLang="zh-CN" sz="3600" dirty="0"/>
              <a:t>Deeper </a:t>
            </a:r>
            <a:r>
              <a:rPr lang="en-US" altLang="zh-CN" sz="3600" dirty="0" smtClean="0"/>
              <a:t>search</a:t>
            </a:r>
            <a:endParaRPr lang="en-US" altLang="zh-CN" sz="3600" dirty="0"/>
          </a:p>
          <a:p>
            <a:pPr lvl="2">
              <a:buFont typeface="Arial" pitchFamily="34" charset="0"/>
              <a:buChar char="•"/>
            </a:pPr>
            <a:r>
              <a:rPr lang="en-US" altLang="zh-CN" dirty="0"/>
              <a:t>Common search </a:t>
            </a:r>
          </a:p>
          <a:p>
            <a:pPr lvl="2">
              <a:buNone/>
            </a:pPr>
            <a:r>
              <a:rPr lang="en-US" altLang="zh-CN" dirty="0" smtClean="0"/>
              <a:t> </a:t>
            </a:r>
            <a:endParaRPr lang="en-US" altLang="zh-CN" dirty="0"/>
          </a:p>
          <a:p>
            <a:pPr lvl="2">
              <a:buNone/>
            </a:pPr>
            <a:endParaRPr lang="en-US" altLang="zh-CN" dirty="0"/>
          </a:p>
          <a:p>
            <a:pPr lvl="2">
              <a:buFont typeface="Arial" pitchFamily="34" charset="0"/>
              <a:buChar char="•"/>
            </a:pPr>
            <a:endParaRPr lang="en-US" altLang="zh-CN" dirty="0"/>
          </a:p>
          <a:p>
            <a:pPr lvl="2"/>
            <a:endParaRPr lang="en-US" altLang="zh-CN" dirty="0"/>
          </a:p>
          <a:p>
            <a:pPr lvl="2"/>
            <a:r>
              <a:rPr lang="en-US" altLang="zh-CN" dirty="0"/>
              <a:t> Search </a:t>
            </a:r>
            <a:r>
              <a:rPr lang="en-US" altLang="zh-CN" dirty="0" smtClean="0"/>
              <a:t>API : (see Lab [Search])</a:t>
            </a:r>
            <a:endParaRPr lang="en-US" altLang="zh-CN" dirty="0"/>
          </a:p>
          <a:p>
            <a:pPr lvl="1">
              <a:buNone/>
            </a:pPr>
            <a:r>
              <a:rPr lang="en-US" altLang="zh-CN" dirty="0" smtClean="0"/>
              <a:t>     </a:t>
            </a:r>
          </a:p>
          <a:p>
            <a:pPr lvl="1">
              <a:buNone/>
            </a:pPr>
            <a:endParaRPr lang="en-US" altLang="zh-CN" dirty="0" smtClean="0"/>
          </a:p>
          <a:p>
            <a:pPr>
              <a:buFont typeface="Arial" pitchFamily="34" charset="0"/>
              <a:buChar char="•"/>
            </a:pPr>
            <a:endParaRPr lang="en-US" altLang="zh-CN" dirty="0" smtClean="0"/>
          </a:p>
          <a:p>
            <a:endParaRPr lang="zh-CN" altLang="en-US" dirty="0"/>
          </a:p>
        </p:txBody>
      </p:sp>
      <p:sp>
        <p:nvSpPr>
          <p:cNvPr id="95233" name="Rectangle 1"/>
          <p:cNvSpPr>
            <a:spLocks noChangeArrowheads="1"/>
          </p:cNvSpPr>
          <p:nvPr/>
        </p:nvSpPr>
        <p:spPr bwMode="auto">
          <a:xfrm>
            <a:off x="1033762" y="3699792"/>
            <a:ext cx="11424860" cy="1270144"/>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lang="en-US" altLang="zh-CN" sz="1800" b="1" dirty="0" smtClean="0">
                <a:solidFill>
                  <a:schemeClr val="accent5">
                    <a:lumMod val="75000"/>
                    <a:lumOff val="25000"/>
                  </a:schemeClr>
                </a:solidFill>
                <a:latin typeface="Times New Roman" pitchFamily="18" charset="0"/>
                <a:ea typeface="宋体" pitchFamily="2" charset="-122"/>
                <a:cs typeface="Times New Roman" pitchFamily="18" charset="0"/>
              </a:rPr>
              <a:t>//from root item, find those items that has geometry and is required.</a:t>
            </a:r>
          </a:p>
          <a:p>
            <a:pPr defTabSz="1301008"/>
            <a:r>
              <a:rPr lang="en-US" altLang="zh-CN" sz="1800" b="1" dirty="0" err="1" smtClean="0">
                <a:solidFill>
                  <a:srgbClr val="2B91AF"/>
                </a:solidFill>
                <a:latin typeface="Times New Roman" pitchFamily="18" charset="0"/>
                <a:ea typeface="宋体" pitchFamily="2" charset="-122"/>
                <a:cs typeface="Times New Roman" pitchFamily="18" charset="0"/>
              </a:rPr>
              <a:t>IEnumerable</a:t>
            </a:r>
            <a:r>
              <a:rPr lang="en-US" altLang="zh-CN" sz="1800" b="1" dirty="0" smtClean="0">
                <a:latin typeface="Times New Roman" pitchFamily="18" charset="0"/>
                <a:ea typeface="宋体" pitchFamily="2" charset="-122"/>
                <a:cs typeface="Times New Roman" pitchFamily="18" charset="0"/>
              </a:rPr>
              <a:t>&lt;</a:t>
            </a:r>
            <a:r>
              <a:rPr lang="en-US" altLang="zh-CN" sz="1800" b="1" dirty="0" err="1" smtClean="0">
                <a:solidFill>
                  <a:srgbClr val="2B91AF"/>
                </a:solidFill>
                <a:latin typeface="Times New Roman" pitchFamily="18" charset="0"/>
                <a:ea typeface="宋体" pitchFamily="2" charset="-122"/>
                <a:cs typeface="Times New Roman" pitchFamily="18" charset="0"/>
              </a:rPr>
              <a:t>ModelItem</a:t>
            </a:r>
            <a:r>
              <a:rPr lang="en-US" altLang="zh-CN" sz="1800" b="1" dirty="0">
                <a:latin typeface="Times New Roman" pitchFamily="18" charset="0"/>
                <a:ea typeface="宋体" pitchFamily="2" charset="-122"/>
                <a:cs typeface="Times New Roman" pitchFamily="18" charset="0"/>
              </a:rPr>
              <a:t>&gt; items =</a:t>
            </a:r>
          </a:p>
          <a:p>
            <a:pPr defTabSz="1301008"/>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doc.Models.First.RootItem.Descendants</a:t>
            </a:r>
            <a:r>
              <a:rPr lang="en-US" altLang="zh-CN" sz="1800" b="1" dirty="0">
                <a:latin typeface="Times New Roman" pitchFamily="18" charset="0"/>
                <a:ea typeface="宋体" pitchFamily="2" charset="-122"/>
                <a:cs typeface="Times New Roman" pitchFamily="18" charset="0"/>
              </a:rPr>
              <a:t>.</a:t>
            </a:r>
            <a:endParaRPr lang="en-US" altLang="zh-CN" sz="105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Where(x =&gt; </a:t>
            </a:r>
            <a:r>
              <a:rPr lang="en-US" altLang="zh-CN" sz="1800" b="1" dirty="0" err="1">
                <a:latin typeface="Times New Roman" pitchFamily="18" charset="0"/>
                <a:ea typeface="宋体" pitchFamily="2" charset="-122"/>
                <a:cs typeface="Times New Roman" pitchFamily="18" charset="0"/>
              </a:rPr>
              <a:t>x.HasGeometry</a:t>
            </a:r>
            <a:r>
              <a:rPr lang="en-US" altLang="zh-CN" sz="1800" b="1" dirty="0">
                <a:latin typeface="Times New Roman" pitchFamily="18" charset="0"/>
                <a:ea typeface="宋体" pitchFamily="2" charset="-122"/>
                <a:cs typeface="Times New Roman" pitchFamily="18" charset="0"/>
              </a:rPr>
              <a:t> &amp;&amp; </a:t>
            </a:r>
            <a:r>
              <a:rPr lang="en-US" altLang="zh-CN" sz="1800" b="1" dirty="0" err="1">
                <a:latin typeface="Times New Roman" pitchFamily="18" charset="0"/>
                <a:ea typeface="宋体" pitchFamily="2" charset="-122"/>
                <a:cs typeface="Times New Roman" pitchFamily="18" charset="0"/>
              </a:rPr>
              <a:t>x.IsRequired</a:t>
            </a:r>
            <a:r>
              <a:rPr lang="en-US" altLang="zh-CN" sz="1800" b="1" dirty="0">
                <a:latin typeface="Times New Roman" pitchFamily="18" charset="0"/>
                <a:ea typeface="宋体" pitchFamily="2" charset="-122"/>
                <a:cs typeface="Times New Roman" pitchFamily="18" charset="0"/>
              </a:rPr>
              <a:t>);</a:t>
            </a:r>
            <a:endParaRPr lang="en-US" altLang="zh-CN" sz="3200" b="1" dirty="0">
              <a:latin typeface="Times New Roman" pitchFamily="18" charset="0"/>
              <a:ea typeface="宋体" pitchFamily="2" charset="-122"/>
              <a:cs typeface="Times New Roman" pitchFamily="18" charset="0"/>
            </a:endParaRPr>
          </a:p>
        </p:txBody>
      </p:sp>
    </p:spTree>
    <p:extLst>
      <p:ext uri="{BB962C8B-B14F-4D97-AF65-F5344CB8AC3E}">
        <p14:creationId xmlns:p14="http://schemas.microsoft.com/office/powerpoint/2010/main" val="165605368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Attributes of </a:t>
            </a:r>
            <a:r>
              <a:rPr lang="en-US" altLang="zh-CN" dirty="0" smtClean="0"/>
              <a:t>Model Item Geometry</a:t>
            </a:r>
            <a:br>
              <a:rPr lang="en-US" altLang="zh-CN" dirty="0" smtClean="0"/>
            </a:br>
            <a:r>
              <a:rPr lang="en-US" altLang="zh-CN" dirty="0" smtClean="0"/>
              <a:t/>
            </a:r>
            <a:br>
              <a:rPr lang="en-US" altLang="zh-CN" dirty="0" smtClean="0"/>
            </a:br>
            <a:endParaRPr lang="zh-CN" altLang="en-US" sz="3100" b="0" i="1" dirty="0"/>
          </a:p>
        </p:txBody>
      </p:sp>
      <p:sp>
        <p:nvSpPr>
          <p:cNvPr id="3" name="Content Placeholder 2"/>
          <p:cNvSpPr>
            <a:spLocks noGrp="1"/>
          </p:cNvSpPr>
          <p:nvPr>
            <p:ph idx="1"/>
          </p:nvPr>
        </p:nvSpPr>
        <p:spPr>
          <a:xfrm>
            <a:off x="558215" y="1373187"/>
            <a:ext cx="11762080" cy="7168157"/>
          </a:xfrm>
        </p:spPr>
        <p:txBody>
          <a:bodyPr/>
          <a:lstStyle/>
          <a:p>
            <a:pPr>
              <a:buFont typeface="Arial" pitchFamily="34" charset="0"/>
              <a:buChar char="•"/>
            </a:pPr>
            <a:r>
              <a:rPr lang="en-US" altLang="zh-CN" sz="3200" dirty="0"/>
              <a:t>Native attributes from original CAD file </a:t>
            </a:r>
          </a:p>
          <a:p>
            <a:pPr lvl="1">
              <a:buFont typeface="Arial" pitchFamily="34" charset="0"/>
              <a:buChar char="•"/>
            </a:pPr>
            <a:r>
              <a:rPr lang="en-US" altLang="zh-CN" sz="2400" dirty="0" smtClean="0"/>
              <a:t>Apply to model geometry node</a:t>
            </a:r>
          </a:p>
          <a:p>
            <a:pPr lvl="1">
              <a:buFont typeface="Arial" pitchFamily="34" charset="0"/>
              <a:buChar char="•"/>
            </a:pPr>
            <a:r>
              <a:rPr lang="en-US" altLang="zh-CN" sz="2400" dirty="0" smtClean="0"/>
              <a:t>Transforms</a:t>
            </a:r>
            <a:r>
              <a:rPr lang="en-US" altLang="zh-CN" sz="2400" dirty="0"/>
              <a:t>:  translation, rotation, and scale</a:t>
            </a:r>
          </a:p>
          <a:p>
            <a:pPr lvl="1">
              <a:buFont typeface="Arial" pitchFamily="34" charset="0"/>
              <a:buChar char="•"/>
            </a:pPr>
            <a:r>
              <a:rPr lang="en-US" altLang="zh-CN" sz="2400" dirty="0"/>
              <a:t>Appearance: color and transparency</a:t>
            </a:r>
          </a:p>
          <a:p>
            <a:pPr>
              <a:buFont typeface="Arial" pitchFamily="34" charset="0"/>
              <a:buChar char="•"/>
            </a:pPr>
            <a:r>
              <a:rPr lang="en-US" altLang="zh-CN" sz="3200" dirty="0"/>
              <a:t>Attributes in Navisworks scene view</a:t>
            </a:r>
          </a:p>
          <a:p>
            <a:pPr lvl="1">
              <a:buFont typeface="Arial" pitchFamily="34" charset="0"/>
              <a:buChar char="•"/>
            </a:pPr>
            <a:r>
              <a:rPr lang="en-US" altLang="zh-CN" sz="2400" dirty="0"/>
              <a:t>Hidden, Required</a:t>
            </a:r>
          </a:p>
          <a:p>
            <a:pPr>
              <a:buFont typeface="Arial" pitchFamily="34" charset="0"/>
              <a:buChar char="•"/>
            </a:pPr>
            <a:r>
              <a:rPr lang="en-US" altLang="zh-CN" sz="3200" dirty="0"/>
              <a:t>.NET API</a:t>
            </a:r>
          </a:p>
          <a:p>
            <a:pPr lvl="1">
              <a:buFont typeface="Arial" pitchFamily="34" charset="0"/>
              <a:buChar char="•"/>
            </a:pPr>
            <a:r>
              <a:rPr lang="en-US" altLang="zh-CN" sz="2400" dirty="0"/>
              <a:t>Can access/modify </a:t>
            </a:r>
            <a:r>
              <a:rPr lang="en-US" altLang="zh-CN" sz="2400" dirty="0" smtClean="0"/>
              <a:t>appearance </a:t>
            </a:r>
            <a:r>
              <a:rPr lang="en-US" altLang="zh-CN" sz="2400" dirty="0"/>
              <a:t>and </a:t>
            </a:r>
            <a:r>
              <a:rPr lang="en-US" altLang="zh-CN" sz="2400" dirty="0" smtClean="0"/>
              <a:t>transforms</a:t>
            </a:r>
          </a:p>
          <a:p>
            <a:pPr lvl="1">
              <a:buFont typeface="Arial" pitchFamily="34" charset="0"/>
              <a:buChar char="•"/>
            </a:pPr>
            <a:r>
              <a:rPr lang="en-US" altLang="zh-CN" sz="2400" dirty="0"/>
              <a:t>Can access/modify </a:t>
            </a:r>
            <a:r>
              <a:rPr lang="en-US" altLang="zh-CN" sz="2400" dirty="0" smtClean="0"/>
              <a:t>hidden</a:t>
            </a:r>
            <a:r>
              <a:rPr lang="en-US" altLang="zh-CN" sz="2400" dirty="0"/>
              <a:t>, </a:t>
            </a:r>
            <a:r>
              <a:rPr lang="en-US" altLang="zh-CN" sz="2400" dirty="0" smtClean="0"/>
              <a:t>required </a:t>
            </a:r>
            <a:endParaRPr lang="en-US" altLang="zh-CN" sz="2400" dirty="0"/>
          </a:p>
          <a:p>
            <a:pPr lvl="1">
              <a:buFont typeface="Arial" pitchFamily="34" charset="0"/>
              <a:buChar char="•"/>
            </a:pPr>
            <a:endParaRPr lang="en-US" altLang="zh-CN" sz="2400" dirty="0"/>
          </a:p>
          <a:p>
            <a:pPr>
              <a:buNone/>
            </a:pPr>
            <a:r>
              <a:rPr lang="en-US" altLang="zh-CN" sz="3200" dirty="0"/>
              <a:t> </a:t>
            </a:r>
          </a:p>
          <a:p>
            <a:endParaRPr lang="en-US" altLang="zh-CN" sz="3200" dirty="0"/>
          </a:p>
          <a:p>
            <a:endParaRPr lang="en-US" altLang="zh-CN" sz="3200" dirty="0"/>
          </a:p>
          <a:p>
            <a:endParaRPr lang="en-US" altLang="zh-CN" sz="3200" dirty="0"/>
          </a:p>
          <a:p>
            <a:endParaRPr lang="zh-CN" altLang="en-US" sz="3200" dirty="0"/>
          </a:p>
        </p:txBody>
      </p:sp>
      <p:pic>
        <p:nvPicPr>
          <p:cNvPr id="1026" name="Picture 2"/>
          <p:cNvPicPr>
            <a:picLocks noChangeAspect="1" noChangeArrowheads="1"/>
          </p:cNvPicPr>
          <p:nvPr/>
        </p:nvPicPr>
        <p:blipFill>
          <a:blip r:embed="rId3" cstate="print"/>
          <a:srcRect/>
          <a:stretch>
            <a:fillRect/>
          </a:stretch>
        </p:blipFill>
        <p:spPr bwMode="auto">
          <a:xfrm>
            <a:off x="1400175" y="5792787"/>
            <a:ext cx="8846564" cy="3429000"/>
          </a:xfrm>
          <a:prstGeom prst="rect">
            <a:avLst/>
          </a:prstGeom>
          <a:noFill/>
          <a:ln w="9525">
            <a:noFill/>
            <a:miter lim="800000"/>
            <a:headEnd/>
            <a:tailEnd/>
          </a:ln>
        </p:spPr>
      </p:pic>
    </p:spTree>
    <p:extLst>
      <p:ext uri="{BB962C8B-B14F-4D97-AF65-F5344CB8AC3E}">
        <p14:creationId xmlns:p14="http://schemas.microsoft.com/office/powerpoint/2010/main" val="46216025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2968" y="7545388"/>
            <a:ext cx="11618719" cy="1566126"/>
          </a:xfrm>
        </p:spPr>
        <p:txBody>
          <a:bodyPr/>
          <a:lstStyle/>
          <a:p>
            <a:r>
              <a:rPr lang="en-US" altLang="zh-CN" dirty="0" smtClean="0"/>
              <a:t>When we </a:t>
            </a:r>
            <a:r>
              <a:rPr lang="en-US" altLang="zh-CN" dirty="0"/>
              <a:t>say </a:t>
            </a:r>
            <a:r>
              <a:rPr lang="en-US" altLang="zh-CN" dirty="0" smtClean="0"/>
              <a:t>"override attributes", it is to override data </a:t>
            </a:r>
            <a:r>
              <a:rPr lang="en-US" altLang="zh-CN" dirty="0"/>
              <a:t>of "</a:t>
            </a:r>
            <a:r>
              <a:rPr lang="en-US" altLang="zh-CN" dirty="0" smtClean="0"/>
              <a:t>permanent“.</a:t>
            </a:r>
            <a:endParaRPr lang="zh-CN" altLang="en-US" dirty="0"/>
          </a:p>
        </p:txBody>
      </p:sp>
      <p:sp>
        <p:nvSpPr>
          <p:cNvPr id="2" name="Title 1"/>
          <p:cNvSpPr>
            <a:spLocks noGrp="1"/>
          </p:cNvSpPr>
          <p:nvPr>
            <p:ph type="title"/>
          </p:nvPr>
        </p:nvSpPr>
        <p:spPr/>
        <p:txBody>
          <a:bodyPr/>
          <a:lstStyle/>
          <a:p>
            <a:r>
              <a:rPr lang="en-US" altLang="zh-CN" sz="4800" dirty="0"/>
              <a:t>Native </a:t>
            </a:r>
            <a:r>
              <a:rPr lang="en-US" altLang="zh-CN" sz="4800" dirty="0" smtClean="0"/>
              <a:t>Attributes Status</a:t>
            </a:r>
            <a:endParaRPr lang="zh-CN" altLang="en-US" dirty="0"/>
          </a:p>
        </p:txBody>
      </p:sp>
      <p:sp>
        <p:nvSpPr>
          <p:cNvPr id="5" name="Rounded Rectangle 4"/>
          <p:cNvSpPr/>
          <p:nvPr/>
        </p:nvSpPr>
        <p:spPr>
          <a:xfrm>
            <a:off x="475205" y="2769476"/>
            <a:ext cx="3200400" cy="1676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zh-CN" sz="2800" dirty="0">
                <a:solidFill>
                  <a:srgbClr val="002060"/>
                </a:solidFill>
              </a:rPr>
              <a:t>Open </a:t>
            </a:r>
            <a:r>
              <a:rPr lang="en-US" altLang="zh-CN" sz="2800" dirty="0" smtClean="0">
                <a:solidFill>
                  <a:srgbClr val="002060"/>
                </a:solidFill>
              </a:rPr>
              <a:t>File</a:t>
            </a:r>
            <a:endParaRPr lang="en-US" altLang="zh-CN" sz="1800" dirty="0">
              <a:solidFill>
                <a:srgbClr val="002060"/>
              </a:solidFill>
            </a:endParaRPr>
          </a:p>
          <a:p>
            <a:pPr lvl="0"/>
            <a:r>
              <a:rPr lang="en-US" altLang="zh-CN" sz="2000" dirty="0">
                <a:solidFill>
                  <a:srgbClr val="002060"/>
                </a:solidFill>
              </a:rPr>
              <a:t>Original Color = White</a:t>
            </a:r>
          </a:p>
          <a:p>
            <a:pPr lvl="0"/>
            <a:r>
              <a:rPr lang="en-US" altLang="zh-CN" sz="2000" dirty="0">
                <a:solidFill>
                  <a:srgbClr val="002060"/>
                </a:solidFill>
              </a:rPr>
              <a:t>Active Color = White</a:t>
            </a:r>
          </a:p>
          <a:p>
            <a:pPr lvl="0"/>
            <a:r>
              <a:rPr lang="en-US" altLang="zh-CN" sz="2000" dirty="0">
                <a:solidFill>
                  <a:srgbClr val="002060"/>
                </a:solidFill>
              </a:rPr>
              <a:t>Permanent Color = White</a:t>
            </a:r>
            <a:endParaRPr lang="zh-CN" altLang="en-US" sz="2000" dirty="0">
              <a:solidFill>
                <a:srgbClr val="002060"/>
              </a:solidFill>
            </a:endParaRPr>
          </a:p>
          <a:p>
            <a:pPr algn="ctr"/>
            <a:endParaRPr lang="zh-CN" altLang="en-US" sz="1800" dirty="0">
              <a:solidFill>
                <a:srgbClr val="002060"/>
              </a:solidFill>
            </a:endParaRPr>
          </a:p>
        </p:txBody>
      </p:sp>
      <p:sp>
        <p:nvSpPr>
          <p:cNvPr id="6" name="Rounded Rectangle 5"/>
          <p:cNvSpPr/>
          <p:nvPr/>
        </p:nvSpPr>
        <p:spPr>
          <a:xfrm>
            <a:off x="4437605" y="2668587"/>
            <a:ext cx="3581400" cy="1828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zh-CN" sz="2800" dirty="0">
                <a:solidFill>
                  <a:srgbClr val="002060"/>
                </a:solidFill>
              </a:rPr>
              <a:t>Override Color to </a:t>
            </a:r>
            <a:r>
              <a:rPr lang="en-US" altLang="zh-CN" sz="2800" dirty="0" smtClean="0">
                <a:solidFill>
                  <a:srgbClr val="002060"/>
                </a:solidFill>
              </a:rPr>
              <a:t>Red</a:t>
            </a:r>
            <a:endParaRPr lang="en-US" altLang="zh-CN" sz="1800" dirty="0">
              <a:solidFill>
                <a:srgbClr val="002060"/>
              </a:solidFill>
            </a:endParaRPr>
          </a:p>
          <a:p>
            <a:pPr lvl="0"/>
            <a:r>
              <a:rPr lang="en-US" altLang="zh-CN" sz="2000" dirty="0">
                <a:solidFill>
                  <a:srgbClr val="002060"/>
                </a:solidFill>
              </a:rPr>
              <a:t>Original Color = White</a:t>
            </a:r>
          </a:p>
          <a:p>
            <a:pPr lvl="0"/>
            <a:r>
              <a:rPr lang="en-US" altLang="zh-CN" sz="2000" dirty="0">
                <a:solidFill>
                  <a:srgbClr val="002060"/>
                </a:solidFill>
              </a:rPr>
              <a:t>Active Color = </a:t>
            </a:r>
            <a:r>
              <a:rPr lang="en-US" altLang="zh-CN" sz="2000" dirty="0" smtClean="0">
                <a:solidFill>
                  <a:srgbClr val="002060"/>
                </a:solidFill>
              </a:rPr>
              <a:t>Red</a:t>
            </a:r>
            <a:endParaRPr lang="en-US" altLang="zh-CN" sz="2000" dirty="0">
              <a:solidFill>
                <a:srgbClr val="002060"/>
              </a:solidFill>
            </a:endParaRPr>
          </a:p>
          <a:p>
            <a:pPr lvl="0"/>
            <a:r>
              <a:rPr lang="en-US" altLang="zh-CN" sz="2000" dirty="0">
                <a:solidFill>
                  <a:srgbClr val="002060"/>
                </a:solidFill>
              </a:rPr>
              <a:t>Permanent Color = </a:t>
            </a:r>
            <a:r>
              <a:rPr lang="en-US" altLang="zh-CN" sz="2000" dirty="0" smtClean="0">
                <a:solidFill>
                  <a:srgbClr val="002060"/>
                </a:solidFill>
              </a:rPr>
              <a:t>Red</a:t>
            </a:r>
            <a:endParaRPr lang="zh-CN" altLang="en-US" sz="1800" dirty="0">
              <a:solidFill>
                <a:srgbClr val="002060"/>
              </a:solidFill>
            </a:endParaRPr>
          </a:p>
        </p:txBody>
      </p:sp>
      <p:sp>
        <p:nvSpPr>
          <p:cNvPr id="7" name="Rounded Rectangle 6"/>
          <p:cNvSpPr/>
          <p:nvPr/>
        </p:nvSpPr>
        <p:spPr>
          <a:xfrm>
            <a:off x="8488686" y="880788"/>
            <a:ext cx="3587969" cy="17526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zh-CN" sz="2800" dirty="0" smtClean="0">
                <a:solidFill>
                  <a:srgbClr val="002060"/>
                </a:solidFill>
              </a:rPr>
              <a:t>Not Save File, Reset</a:t>
            </a:r>
            <a:endParaRPr lang="en-US" altLang="zh-CN" sz="1800" dirty="0">
              <a:solidFill>
                <a:srgbClr val="002060"/>
              </a:solidFill>
            </a:endParaRPr>
          </a:p>
          <a:p>
            <a:pPr lvl="0"/>
            <a:r>
              <a:rPr lang="en-US" altLang="zh-CN" sz="2000" dirty="0">
                <a:solidFill>
                  <a:srgbClr val="002060"/>
                </a:solidFill>
              </a:rPr>
              <a:t>Original Color = White</a:t>
            </a:r>
          </a:p>
          <a:p>
            <a:pPr lvl="0"/>
            <a:r>
              <a:rPr lang="en-US" altLang="zh-CN" sz="2000" dirty="0">
                <a:solidFill>
                  <a:srgbClr val="002060"/>
                </a:solidFill>
              </a:rPr>
              <a:t>Active Color = </a:t>
            </a:r>
            <a:r>
              <a:rPr lang="en-US" altLang="zh-CN" sz="2000" dirty="0" smtClean="0">
                <a:solidFill>
                  <a:srgbClr val="002060"/>
                </a:solidFill>
              </a:rPr>
              <a:t>White</a:t>
            </a:r>
            <a:endParaRPr lang="en-US" altLang="zh-CN" sz="2000" dirty="0">
              <a:solidFill>
                <a:srgbClr val="002060"/>
              </a:solidFill>
            </a:endParaRPr>
          </a:p>
          <a:p>
            <a:pPr lvl="0"/>
            <a:r>
              <a:rPr lang="en-US" altLang="zh-CN" sz="2000" dirty="0">
                <a:solidFill>
                  <a:srgbClr val="002060"/>
                </a:solidFill>
              </a:rPr>
              <a:t>Permanent Color = </a:t>
            </a:r>
            <a:r>
              <a:rPr lang="en-US" altLang="zh-CN" sz="2000" dirty="0" smtClean="0">
                <a:solidFill>
                  <a:srgbClr val="002060"/>
                </a:solidFill>
              </a:rPr>
              <a:t>White</a:t>
            </a:r>
            <a:endParaRPr lang="zh-CN" altLang="en-US" sz="1800" dirty="0">
              <a:solidFill>
                <a:srgbClr val="002060"/>
              </a:solidFill>
            </a:endParaRPr>
          </a:p>
        </p:txBody>
      </p:sp>
      <p:sp>
        <p:nvSpPr>
          <p:cNvPr id="8" name="Rounded Rectangle 7"/>
          <p:cNvSpPr/>
          <p:nvPr/>
        </p:nvSpPr>
        <p:spPr>
          <a:xfrm>
            <a:off x="4491471" y="5564187"/>
            <a:ext cx="4028418" cy="1676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zh-CN" sz="2800" dirty="0" smtClean="0">
                <a:solidFill>
                  <a:srgbClr val="002060"/>
                </a:solidFill>
              </a:rPr>
              <a:t>After Save File, </a:t>
            </a:r>
          </a:p>
          <a:p>
            <a:pPr lvl="0"/>
            <a:r>
              <a:rPr lang="en-US" altLang="zh-CN" sz="2800" dirty="0" smtClean="0">
                <a:solidFill>
                  <a:srgbClr val="002060"/>
                </a:solidFill>
              </a:rPr>
              <a:t>Override </a:t>
            </a:r>
            <a:r>
              <a:rPr lang="en-US" altLang="zh-CN" sz="2800" dirty="0">
                <a:solidFill>
                  <a:srgbClr val="002060"/>
                </a:solidFill>
              </a:rPr>
              <a:t>Color to </a:t>
            </a:r>
            <a:r>
              <a:rPr lang="en-US" altLang="zh-CN" sz="2800" dirty="0" smtClean="0">
                <a:solidFill>
                  <a:srgbClr val="002060"/>
                </a:solidFill>
              </a:rPr>
              <a:t>Green</a:t>
            </a:r>
            <a:endParaRPr lang="en-US" altLang="zh-CN" sz="1800" dirty="0">
              <a:solidFill>
                <a:srgbClr val="002060"/>
              </a:solidFill>
            </a:endParaRPr>
          </a:p>
          <a:p>
            <a:pPr lvl="0"/>
            <a:r>
              <a:rPr lang="en-US" altLang="zh-CN" sz="2000" dirty="0">
                <a:solidFill>
                  <a:srgbClr val="002060"/>
                </a:solidFill>
              </a:rPr>
              <a:t>Original Color = </a:t>
            </a:r>
            <a:r>
              <a:rPr lang="en-US" altLang="zh-CN" sz="2000" dirty="0" smtClean="0">
                <a:solidFill>
                  <a:srgbClr val="002060"/>
                </a:solidFill>
              </a:rPr>
              <a:t>Red</a:t>
            </a:r>
            <a:endParaRPr lang="en-US" altLang="zh-CN" sz="2000" dirty="0">
              <a:solidFill>
                <a:srgbClr val="002060"/>
              </a:solidFill>
            </a:endParaRPr>
          </a:p>
          <a:p>
            <a:pPr lvl="0"/>
            <a:r>
              <a:rPr lang="en-US" altLang="zh-CN" sz="2000" dirty="0">
                <a:solidFill>
                  <a:srgbClr val="002060"/>
                </a:solidFill>
              </a:rPr>
              <a:t>Active Color = </a:t>
            </a:r>
            <a:r>
              <a:rPr lang="en-US" altLang="zh-CN" sz="2000" dirty="0" smtClean="0">
                <a:solidFill>
                  <a:srgbClr val="002060"/>
                </a:solidFill>
              </a:rPr>
              <a:t>Green</a:t>
            </a:r>
            <a:endParaRPr lang="en-US" altLang="zh-CN" sz="2000" dirty="0">
              <a:solidFill>
                <a:srgbClr val="002060"/>
              </a:solidFill>
            </a:endParaRPr>
          </a:p>
          <a:p>
            <a:pPr lvl="0"/>
            <a:r>
              <a:rPr lang="en-US" altLang="zh-CN" sz="2000" dirty="0">
                <a:solidFill>
                  <a:srgbClr val="002060"/>
                </a:solidFill>
              </a:rPr>
              <a:t>Permanent Color = </a:t>
            </a:r>
            <a:r>
              <a:rPr lang="en-US" altLang="zh-CN" sz="2000" dirty="0" smtClean="0">
                <a:solidFill>
                  <a:srgbClr val="002060"/>
                </a:solidFill>
              </a:rPr>
              <a:t>Green</a:t>
            </a:r>
            <a:endParaRPr lang="zh-CN" altLang="en-US" sz="1800" dirty="0">
              <a:solidFill>
                <a:srgbClr val="002060"/>
              </a:solidFill>
            </a:endParaRPr>
          </a:p>
        </p:txBody>
      </p:sp>
      <p:sp>
        <p:nvSpPr>
          <p:cNvPr id="9" name="Rounded Rectangle 8"/>
          <p:cNvSpPr/>
          <p:nvPr/>
        </p:nvSpPr>
        <p:spPr>
          <a:xfrm>
            <a:off x="9466805" y="5411787"/>
            <a:ext cx="3276600" cy="1676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r>
              <a:rPr lang="en-US" altLang="zh-CN" sz="2800" dirty="0" smtClean="0">
                <a:solidFill>
                  <a:srgbClr val="002060"/>
                </a:solidFill>
              </a:rPr>
              <a:t>Not Save File, Reset</a:t>
            </a:r>
            <a:endParaRPr lang="en-US" altLang="zh-CN" sz="1800" dirty="0">
              <a:solidFill>
                <a:srgbClr val="002060"/>
              </a:solidFill>
            </a:endParaRPr>
          </a:p>
          <a:p>
            <a:pPr lvl="0"/>
            <a:r>
              <a:rPr lang="en-US" altLang="zh-CN" sz="2000" dirty="0">
                <a:solidFill>
                  <a:srgbClr val="002060"/>
                </a:solidFill>
              </a:rPr>
              <a:t>Original Color = </a:t>
            </a:r>
            <a:r>
              <a:rPr lang="en-US" altLang="zh-CN" sz="2000" dirty="0" smtClean="0">
                <a:solidFill>
                  <a:srgbClr val="002060"/>
                </a:solidFill>
              </a:rPr>
              <a:t>Red</a:t>
            </a:r>
            <a:endParaRPr lang="en-US" altLang="zh-CN" sz="2000" dirty="0">
              <a:solidFill>
                <a:srgbClr val="002060"/>
              </a:solidFill>
            </a:endParaRPr>
          </a:p>
          <a:p>
            <a:pPr lvl="0"/>
            <a:r>
              <a:rPr lang="en-US" altLang="zh-CN" sz="2000" dirty="0">
                <a:solidFill>
                  <a:srgbClr val="002060"/>
                </a:solidFill>
              </a:rPr>
              <a:t>Active Color = </a:t>
            </a:r>
            <a:r>
              <a:rPr lang="en-US" altLang="zh-CN" sz="2000" dirty="0" smtClean="0">
                <a:solidFill>
                  <a:srgbClr val="002060"/>
                </a:solidFill>
              </a:rPr>
              <a:t>Red</a:t>
            </a:r>
            <a:endParaRPr lang="en-US" altLang="zh-CN" sz="2000" dirty="0">
              <a:solidFill>
                <a:srgbClr val="002060"/>
              </a:solidFill>
            </a:endParaRPr>
          </a:p>
          <a:p>
            <a:pPr lvl="0"/>
            <a:r>
              <a:rPr lang="en-US" altLang="zh-CN" sz="2000" dirty="0">
                <a:solidFill>
                  <a:srgbClr val="002060"/>
                </a:solidFill>
              </a:rPr>
              <a:t>Permanent Color = </a:t>
            </a:r>
            <a:r>
              <a:rPr lang="en-US" altLang="zh-CN" sz="2000" dirty="0" smtClean="0">
                <a:solidFill>
                  <a:srgbClr val="002060"/>
                </a:solidFill>
              </a:rPr>
              <a:t>Red</a:t>
            </a:r>
            <a:endParaRPr lang="zh-CN" altLang="en-US" sz="1800" dirty="0">
              <a:solidFill>
                <a:srgbClr val="002060"/>
              </a:solidFill>
            </a:endParaRPr>
          </a:p>
        </p:txBody>
      </p:sp>
      <p:sp>
        <p:nvSpPr>
          <p:cNvPr id="10" name="Right Arrow 9"/>
          <p:cNvSpPr/>
          <p:nvPr/>
        </p:nvSpPr>
        <p:spPr>
          <a:xfrm>
            <a:off x="3675605" y="3379076"/>
            <a:ext cx="762000"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11" name="Bent Arrow 10"/>
          <p:cNvSpPr/>
          <p:nvPr/>
        </p:nvSpPr>
        <p:spPr>
          <a:xfrm>
            <a:off x="7561805" y="1331692"/>
            <a:ext cx="867432" cy="1295400"/>
          </a:xfrm>
          <a:prstGeom prst="ben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chemeClr val="tx1"/>
              </a:solidFill>
            </a:endParaRPr>
          </a:p>
        </p:txBody>
      </p:sp>
      <p:sp>
        <p:nvSpPr>
          <p:cNvPr id="12" name="Right Arrow 11"/>
          <p:cNvSpPr/>
          <p:nvPr/>
        </p:nvSpPr>
        <p:spPr>
          <a:xfrm>
            <a:off x="8519889" y="6021387"/>
            <a:ext cx="946916" cy="45720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13" name="Down Arrow 12"/>
          <p:cNvSpPr/>
          <p:nvPr/>
        </p:nvSpPr>
        <p:spPr>
          <a:xfrm>
            <a:off x="5961605" y="4497387"/>
            <a:ext cx="544075" cy="1066800"/>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54933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8" grpId="0" animBg="1"/>
      <p:bldP spid="9" grpId="0" animBg="1"/>
      <p:bldP spid="10" grpId="0" animBg="1"/>
      <p:bldP spid="11" grpId="0" animBg="1"/>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Color</a:t>
            </a:r>
            <a:r>
              <a:rPr lang="en-US" altLang="zh-CN" dirty="0" smtClean="0"/>
              <a:t/>
            </a:r>
            <a:br>
              <a:rPr lang="en-US" altLang="zh-CN" dirty="0" smtClean="0"/>
            </a:br>
            <a:endParaRPr lang="zh-CN" altLang="en-US" sz="3100" dirty="0">
              <a:solidFill>
                <a:srgbClr val="008080"/>
              </a:solidFill>
            </a:endParaRPr>
          </a:p>
        </p:txBody>
      </p:sp>
      <p:sp>
        <p:nvSpPr>
          <p:cNvPr id="3" name="Content Placeholder 2"/>
          <p:cNvSpPr>
            <a:spLocks noGrp="1"/>
          </p:cNvSpPr>
          <p:nvPr>
            <p:ph idx="1"/>
          </p:nvPr>
        </p:nvSpPr>
        <p:spPr>
          <a:xfrm>
            <a:off x="333375" y="1295027"/>
            <a:ext cx="11762080" cy="7168157"/>
          </a:xfrm>
        </p:spPr>
        <p:txBody>
          <a:bodyPr/>
          <a:lstStyle/>
          <a:p>
            <a:pPr>
              <a:buFont typeface="Arial" pitchFamily="34" charset="0"/>
              <a:buChar char="•"/>
            </a:pPr>
            <a:r>
              <a:rPr lang="en-US" altLang="zh-CN" sz="2800" b="1" dirty="0" err="1"/>
              <a:t>ModelGeometry.ActiveColor</a:t>
            </a:r>
            <a:endParaRPr lang="en-US" altLang="zh-CN" sz="2800" b="1" dirty="0"/>
          </a:p>
          <a:p>
            <a:pPr lvl="1">
              <a:buFont typeface="Arial" pitchFamily="34" charset="0"/>
              <a:buChar char="•"/>
            </a:pPr>
            <a:r>
              <a:rPr lang="en-US" altLang="zh-CN" sz="2400" dirty="0"/>
              <a:t>Current (visible) color for this geometry </a:t>
            </a:r>
          </a:p>
          <a:p>
            <a:pPr>
              <a:buFont typeface="Arial" pitchFamily="34" charset="0"/>
              <a:buChar char="•"/>
            </a:pPr>
            <a:r>
              <a:rPr lang="en-US" altLang="zh-CN" sz="2800" b="1" dirty="0" err="1"/>
              <a:t>ModelGeometry.OriginalColor</a:t>
            </a:r>
            <a:endParaRPr lang="en-US" altLang="zh-CN" sz="2800" b="1" dirty="0"/>
          </a:p>
          <a:p>
            <a:pPr lvl="1">
              <a:buFont typeface="Arial" pitchFamily="34" charset="0"/>
              <a:buChar char="•"/>
            </a:pPr>
            <a:r>
              <a:rPr lang="en-US" altLang="zh-CN" sz="2400" dirty="0"/>
              <a:t>Original color for this geometry (as specified by design file) </a:t>
            </a:r>
          </a:p>
          <a:p>
            <a:pPr>
              <a:buFont typeface="Arial" pitchFamily="34" charset="0"/>
              <a:buChar char="•"/>
            </a:pPr>
            <a:r>
              <a:rPr lang="en-US" altLang="zh-CN" sz="2800" b="1" dirty="0" err="1"/>
              <a:t>ModelGeometry.PermanentColor</a:t>
            </a:r>
            <a:r>
              <a:rPr lang="en-US" altLang="zh-CN" sz="2800" b="1" dirty="0"/>
              <a:t> </a:t>
            </a:r>
          </a:p>
          <a:p>
            <a:pPr lvl="1">
              <a:buFont typeface="Arial" pitchFamily="34" charset="0"/>
              <a:buChar char="•"/>
            </a:pPr>
            <a:r>
              <a:rPr lang="en-US" altLang="zh-CN" sz="2400" dirty="0"/>
              <a:t>Permanent color for geometry. Either original color or color explicitly overridden by user</a:t>
            </a:r>
          </a:p>
          <a:p>
            <a:pPr>
              <a:buFont typeface="Arial" pitchFamily="34" charset="0"/>
              <a:buChar char="•"/>
            </a:pPr>
            <a:r>
              <a:rPr lang="en-US" altLang="zh-CN" sz="2800" b="1" dirty="0" err="1"/>
              <a:t>DocumentModels.OverridePermanentColor</a:t>
            </a:r>
            <a:r>
              <a:rPr lang="en-US" altLang="zh-CN" sz="2800" b="1" dirty="0"/>
              <a:t> </a:t>
            </a:r>
          </a:p>
          <a:p>
            <a:pPr lvl="1">
              <a:buFont typeface="Arial" pitchFamily="34" charset="0"/>
              <a:buChar char="•"/>
            </a:pPr>
            <a:r>
              <a:rPr lang="en-US" altLang="zh-CN" sz="2400" dirty="0"/>
              <a:t>Override the permanent color of all </a:t>
            </a:r>
            <a:r>
              <a:rPr lang="en-US" altLang="zh-CN" sz="2400" dirty="0" err="1"/>
              <a:t>ModelGeometry</a:t>
            </a:r>
            <a:r>
              <a:rPr lang="en-US" altLang="zh-CN" sz="2400" dirty="0"/>
              <a:t> descendants of items. </a:t>
            </a:r>
          </a:p>
          <a:p>
            <a:pPr>
              <a:buFont typeface="Arial" pitchFamily="34" charset="0"/>
              <a:buChar char="•"/>
            </a:pPr>
            <a:r>
              <a:rPr lang="en-US" altLang="zh-CN" sz="2800" b="1" dirty="0"/>
              <a:t>Color</a:t>
            </a:r>
            <a:r>
              <a:rPr lang="en-US" altLang="zh-CN" sz="4400" dirty="0" smtClean="0"/>
              <a:t> </a:t>
            </a:r>
            <a:r>
              <a:rPr lang="en-US" altLang="zh-CN" sz="3200" dirty="0"/>
              <a:t>class</a:t>
            </a:r>
            <a:endParaRPr lang="en-US" altLang="zh-CN" sz="4400" dirty="0" smtClean="0"/>
          </a:p>
          <a:p>
            <a:pPr lvl="1">
              <a:buFont typeface="Arial" pitchFamily="34" charset="0"/>
              <a:buChar char="•"/>
            </a:pPr>
            <a:r>
              <a:rPr lang="en-US" altLang="zh-CN" sz="2400" dirty="0"/>
              <a:t>Represents a color as three floating-point components (</a:t>
            </a:r>
            <a:r>
              <a:rPr lang="en-US" altLang="zh-CN" sz="2400" dirty="0" err="1"/>
              <a:t>r,g,b</a:t>
            </a:r>
            <a:r>
              <a:rPr lang="en-US" altLang="zh-CN" sz="2400" dirty="0"/>
              <a:t>) with a normal range 0.0 to 1.0</a:t>
            </a:r>
          </a:p>
          <a:p>
            <a:pPr lvl="1">
              <a:buFont typeface="Arial" pitchFamily="34" charset="0"/>
              <a:buChar char="•"/>
            </a:pPr>
            <a:endParaRPr lang="en-US" altLang="zh-CN" dirty="0" smtClean="0"/>
          </a:p>
          <a:p>
            <a:pPr lvl="1">
              <a:buNone/>
            </a:pPr>
            <a:endParaRPr lang="en-US" altLang="zh-CN" sz="2400" dirty="0"/>
          </a:p>
          <a:p>
            <a:endParaRPr lang="en-US" altLang="zh-CN" sz="4400" dirty="0" smtClean="0"/>
          </a:p>
          <a:p>
            <a:endParaRPr lang="en-US" altLang="zh-CN" sz="4400" dirty="0" smtClean="0"/>
          </a:p>
          <a:p>
            <a:endParaRPr lang="zh-CN" altLang="en-US" sz="4400" dirty="0"/>
          </a:p>
        </p:txBody>
      </p:sp>
      <p:sp>
        <p:nvSpPr>
          <p:cNvPr id="40961" name="Rectangle 1"/>
          <p:cNvSpPr>
            <a:spLocks noChangeArrowheads="1"/>
          </p:cNvSpPr>
          <p:nvPr/>
        </p:nvSpPr>
        <p:spPr bwMode="auto">
          <a:xfrm>
            <a:off x="856604" y="7653853"/>
            <a:ext cx="11429999" cy="830991"/>
          </a:xfrm>
          <a:prstGeom prst="rect">
            <a:avLst/>
          </a:prstGeom>
          <a:solidFill>
            <a:schemeClr val="bg1">
              <a:lumMod val="95000"/>
            </a:schemeClr>
          </a:solidFill>
          <a:ln w="9525">
            <a:noFill/>
            <a:miter lim="800000"/>
            <a:headEnd/>
            <a:tailEnd/>
          </a:ln>
          <a:effectLst/>
        </p:spPr>
        <p:txBody>
          <a:bodyPr vert="horz" wrap="square" lIns="91435" tIns="45717" rIns="91435" bIns="45717" numCol="1" anchor="ctr" anchorCtr="0" compatLnSpc="1">
            <a:prstTxWarp prst="textNoShape">
              <a:avLst/>
            </a:prstTxWarp>
            <a:spAutoFit/>
          </a:bodyPr>
          <a:lstStyle/>
          <a:p>
            <a:pPr defTabSz="914348"/>
            <a:r>
              <a:rPr lang="en-US" altLang="zh-CN" sz="2400" b="1" dirty="0" smtClean="0">
                <a:solidFill>
                  <a:schemeClr val="accent5">
                    <a:lumMod val="75000"/>
                    <a:lumOff val="25000"/>
                  </a:schemeClr>
                </a:solidFill>
                <a:latin typeface="Times New Roman" pitchFamily="18" charset="0"/>
                <a:ea typeface="宋体" pitchFamily="2" charset="-122"/>
                <a:cs typeface="Times New Roman" pitchFamily="18" charset="0"/>
              </a:rPr>
              <a:t>//change the color of selected items to red</a:t>
            </a:r>
          </a:p>
          <a:p>
            <a:pPr defTabSz="914348"/>
            <a:r>
              <a:rPr lang="en-US" altLang="zh-CN" sz="2400" b="1" dirty="0" err="1" smtClean="0">
                <a:latin typeface="Times New Roman" pitchFamily="18" charset="0"/>
                <a:ea typeface="宋体" pitchFamily="2" charset="-122"/>
                <a:cs typeface="Times New Roman" pitchFamily="18" charset="0"/>
              </a:rPr>
              <a:t>doc.Models.OverridePermanentColor</a:t>
            </a:r>
            <a:r>
              <a:rPr lang="en-US" altLang="zh-CN" sz="2400" b="1" dirty="0" smtClean="0">
                <a:latin typeface="Times New Roman" pitchFamily="18" charset="0"/>
                <a:ea typeface="宋体" pitchFamily="2" charset="-122"/>
                <a:cs typeface="Times New Roman" pitchFamily="18" charset="0"/>
              </a:rPr>
              <a:t>(</a:t>
            </a:r>
            <a:r>
              <a:rPr lang="en-US" altLang="zh-CN" sz="2400" b="1" dirty="0" err="1" smtClean="0">
                <a:latin typeface="Times New Roman" pitchFamily="18" charset="0"/>
                <a:ea typeface="宋体" pitchFamily="2" charset="-122"/>
                <a:cs typeface="Times New Roman" pitchFamily="18" charset="0"/>
              </a:rPr>
              <a:t>doc.CurrentSelection.SelectedItems</a:t>
            </a:r>
            <a:r>
              <a:rPr lang="en-US" altLang="zh-CN" sz="2400" b="1" dirty="0">
                <a:latin typeface="Times New Roman" pitchFamily="18" charset="0"/>
                <a:ea typeface="宋体" pitchFamily="2" charset="-122"/>
                <a:cs typeface="Times New Roman" pitchFamily="18" charset="0"/>
              </a:rPr>
              <a:t>, </a:t>
            </a:r>
            <a:r>
              <a:rPr lang="en-US" altLang="zh-CN" sz="2400" b="1" dirty="0" err="1">
                <a:solidFill>
                  <a:srgbClr val="2B91AF"/>
                </a:solidFill>
                <a:latin typeface="Times New Roman" pitchFamily="18" charset="0"/>
                <a:ea typeface="宋体" pitchFamily="2" charset="-122"/>
                <a:cs typeface="Times New Roman" pitchFamily="18" charset="0"/>
              </a:rPr>
              <a:t>Color</a:t>
            </a:r>
            <a:r>
              <a:rPr lang="en-US" altLang="zh-CN" sz="2400" b="1" dirty="0" err="1">
                <a:latin typeface="Times New Roman" pitchFamily="18" charset="0"/>
                <a:ea typeface="宋体" pitchFamily="2" charset="-122"/>
                <a:cs typeface="Times New Roman" pitchFamily="18" charset="0"/>
              </a:rPr>
              <a:t>.Red</a:t>
            </a:r>
            <a:r>
              <a:rPr lang="en-US" altLang="zh-CN" sz="2400" b="1" dirty="0">
                <a:latin typeface="Times New Roman" pitchFamily="18" charset="0"/>
                <a:ea typeface="宋体" pitchFamily="2" charset="-122"/>
                <a:cs typeface="Times New Roman" pitchFamily="18" charset="0"/>
              </a:rPr>
              <a:t>);</a:t>
            </a:r>
            <a:endParaRPr lang="en-US" altLang="zh-CN" sz="4000" b="1" dirty="0">
              <a:latin typeface="Times New Roman" pitchFamily="18" charset="0"/>
              <a:ea typeface="宋体" pitchFamily="2" charset="-122"/>
              <a:cs typeface="Times New Roman" pitchFamily="18" charset="0"/>
            </a:endParaRPr>
          </a:p>
        </p:txBody>
      </p:sp>
    </p:spTree>
    <p:extLst>
      <p:ext uri="{BB962C8B-B14F-4D97-AF65-F5344CB8AC3E}">
        <p14:creationId xmlns:p14="http://schemas.microsoft.com/office/powerpoint/2010/main" val="115147051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Transparency</a:t>
            </a:r>
            <a:r>
              <a:rPr lang="en-US" altLang="zh-CN" dirty="0" smtClean="0"/>
              <a:t/>
            </a:r>
            <a:br>
              <a:rPr lang="en-US" altLang="zh-CN" dirty="0" smtClean="0"/>
            </a:br>
            <a:endParaRPr lang="zh-CN" altLang="en-US" sz="3100" dirty="0">
              <a:solidFill>
                <a:srgbClr val="009999"/>
              </a:solidFill>
            </a:endParaRPr>
          </a:p>
        </p:txBody>
      </p:sp>
      <p:sp>
        <p:nvSpPr>
          <p:cNvPr id="3" name="Content Placeholder 2"/>
          <p:cNvSpPr>
            <a:spLocks noGrp="1"/>
          </p:cNvSpPr>
          <p:nvPr>
            <p:ph idx="1"/>
          </p:nvPr>
        </p:nvSpPr>
        <p:spPr>
          <a:xfrm>
            <a:off x="501144" y="1456387"/>
            <a:ext cx="12121386" cy="6699654"/>
          </a:xfrm>
        </p:spPr>
        <p:txBody>
          <a:bodyPr/>
          <a:lstStyle/>
          <a:p>
            <a:pPr>
              <a:buFont typeface="Arial" pitchFamily="34" charset="0"/>
              <a:buChar char="•"/>
            </a:pPr>
            <a:r>
              <a:rPr lang="en-US" altLang="zh-CN" sz="2800" b="1" dirty="0" err="1"/>
              <a:t>ModelGeometry.ActiveTransparency</a:t>
            </a:r>
            <a:endParaRPr lang="en-US" altLang="zh-CN" sz="2800" b="1" dirty="0"/>
          </a:p>
          <a:p>
            <a:pPr lvl="1">
              <a:buFont typeface="Arial" pitchFamily="34" charset="0"/>
              <a:buChar char="•"/>
            </a:pPr>
            <a:r>
              <a:rPr lang="en-US" altLang="zh-CN" sz="2400" dirty="0"/>
              <a:t>Current (visible) transparency for this geometry </a:t>
            </a:r>
          </a:p>
          <a:p>
            <a:pPr>
              <a:buFont typeface="Arial" pitchFamily="34" charset="0"/>
              <a:buChar char="•"/>
            </a:pPr>
            <a:r>
              <a:rPr lang="en-US" altLang="zh-CN" sz="2800" b="1" dirty="0" err="1"/>
              <a:t>ModelGeometry.OriginalTransparency</a:t>
            </a:r>
            <a:endParaRPr lang="en-US" altLang="zh-CN" sz="2800" b="1" dirty="0"/>
          </a:p>
          <a:p>
            <a:pPr lvl="1">
              <a:buFont typeface="Arial" pitchFamily="34" charset="0"/>
              <a:buChar char="•"/>
            </a:pPr>
            <a:r>
              <a:rPr lang="en-US" altLang="zh-CN" sz="2400" dirty="0"/>
              <a:t>Original transparency for this geometry (as specified by design file) </a:t>
            </a:r>
          </a:p>
          <a:p>
            <a:pPr>
              <a:buFont typeface="Arial" pitchFamily="34" charset="0"/>
              <a:buChar char="•"/>
            </a:pPr>
            <a:r>
              <a:rPr lang="en-US" altLang="zh-CN" sz="2800" b="1" dirty="0" err="1"/>
              <a:t>ModelGeometry.PermanentTransparency</a:t>
            </a:r>
            <a:r>
              <a:rPr lang="en-US" altLang="zh-CN" sz="2800" b="1" dirty="0"/>
              <a:t> </a:t>
            </a:r>
          </a:p>
          <a:p>
            <a:pPr lvl="1">
              <a:buFont typeface="Arial" pitchFamily="34" charset="0"/>
              <a:buChar char="•"/>
            </a:pPr>
            <a:r>
              <a:rPr lang="en-US" altLang="zh-CN" sz="2400" dirty="0"/>
              <a:t>Permanent transparency for geometry. Either original color or color explicitly overridden by user</a:t>
            </a:r>
          </a:p>
          <a:p>
            <a:pPr>
              <a:buFont typeface="Arial" pitchFamily="34" charset="0"/>
              <a:buChar char="•"/>
            </a:pPr>
            <a:r>
              <a:rPr lang="en-US" altLang="zh-CN" sz="2800" b="1" dirty="0" err="1"/>
              <a:t>DocumentModels.OverridePermanentTransparency</a:t>
            </a:r>
            <a:r>
              <a:rPr lang="en-US" altLang="zh-CN" sz="2800" b="1" dirty="0"/>
              <a:t> </a:t>
            </a:r>
          </a:p>
          <a:p>
            <a:pPr lvl="1">
              <a:buFont typeface="Arial" pitchFamily="34" charset="0"/>
              <a:buChar char="•"/>
            </a:pPr>
            <a:r>
              <a:rPr lang="en-US" altLang="zh-CN" sz="2400" dirty="0"/>
              <a:t>Override the permanent transparency of all </a:t>
            </a:r>
            <a:r>
              <a:rPr lang="en-US" altLang="zh-CN" sz="2400" dirty="0" err="1"/>
              <a:t>ModelGeometry</a:t>
            </a:r>
            <a:r>
              <a:rPr lang="en-US" altLang="zh-CN" sz="2400" dirty="0"/>
              <a:t> descendants of items. </a:t>
            </a:r>
          </a:p>
          <a:p>
            <a:pPr lvl="1">
              <a:buFont typeface="Arial" pitchFamily="34" charset="0"/>
              <a:buChar char="•"/>
            </a:pPr>
            <a:r>
              <a:rPr lang="en-US" altLang="zh-CN" sz="2400" dirty="0"/>
              <a:t>Range: 0.0-1.0</a:t>
            </a:r>
          </a:p>
          <a:p>
            <a:pPr lvl="1">
              <a:buNone/>
            </a:pPr>
            <a:endParaRPr lang="en-US" altLang="zh-CN" sz="2400" dirty="0"/>
          </a:p>
          <a:p>
            <a:pPr lvl="1">
              <a:buFont typeface="Arial" pitchFamily="34" charset="0"/>
              <a:buChar char="•"/>
            </a:pPr>
            <a:endParaRPr lang="en-US" altLang="zh-CN" sz="2400" dirty="0"/>
          </a:p>
          <a:p>
            <a:endParaRPr lang="en-US" altLang="zh-CN" sz="4400" dirty="0"/>
          </a:p>
          <a:p>
            <a:endParaRPr lang="en-US" altLang="zh-CN" sz="4400" dirty="0" smtClean="0"/>
          </a:p>
          <a:p>
            <a:endParaRPr lang="zh-CN" altLang="en-US" sz="4400" dirty="0"/>
          </a:p>
        </p:txBody>
      </p:sp>
      <p:sp>
        <p:nvSpPr>
          <p:cNvPr id="6145" name="Rectangle 1"/>
          <p:cNvSpPr>
            <a:spLocks noChangeArrowheads="1"/>
          </p:cNvSpPr>
          <p:nvPr/>
        </p:nvSpPr>
        <p:spPr bwMode="auto">
          <a:xfrm>
            <a:off x="638175" y="7392987"/>
            <a:ext cx="11984355" cy="800213"/>
          </a:xfrm>
          <a:prstGeom prst="rect">
            <a:avLst/>
          </a:prstGeom>
          <a:solidFill>
            <a:schemeClr val="bg1">
              <a:lumMod val="95000"/>
            </a:schemeClr>
          </a:solidFill>
          <a:ln w="9525">
            <a:noFill/>
            <a:miter lim="800000"/>
            <a:headEnd/>
            <a:tailEnd/>
          </a:ln>
          <a:effectLst/>
        </p:spPr>
        <p:txBody>
          <a:bodyPr vert="horz" wrap="square" lIns="91435" tIns="45717" rIns="91435" bIns="45717" numCol="1" anchor="ctr" anchorCtr="0" compatLnSpc="1">
            <a:prstTxWarp prst="textNoShape">
              <a:avLst/>
            </a:prstTxWarp>
            <a:spAutoFit/>
          </a:bodyPr>
          <a:lstStyle/>
          <a:p>
            <a:pPr defTabSz="914348"/>
            <a:r>
              <a:rPr lang="en-US" altLang="zh-CN" sz="2300" b="1" dirty="0" smtClean="0">
                <a:solidFill>
                  <a:schemeClr val="accent5">
                    <a:lumMod val="75000"/>
                    <a:lumOff val="25000"/>
                  </a:schemeClr>
                </a:solidFill>
                <a:latin typeface="Times New Roman" pitchFamily="18" charset="0"/>
                <a:ea typeface="宋体" pitchFamily="2" charset="-122"/>
                <a:cs typeface="Times New Roman" pitchFamily="18" charset="0"/>
              </a:rPr>
              <a:t>//change the transparency of the current selection to 0.5</a:t>
            </a:r>
          </a:p>
          <a:p>
            <a:pPr defTabSz="914348"/>
            <a:r>
              <a:rPr lang="en-US" altLang="zh-CN" sz="2300" b="1" dirty="0" err="1" smtClean="0">
                <a:latin typeface="Times New Roman" pitchFamily="18" charset="0"/>
                <a:ea typeface="宋体" pitchFamily="2" charset="-122"/>
                <a:cs typeface="Times New Roman" pitchFamily="18" charset="0"/>
              </a:rPr>
              <a:t>doc.Models.OverridePermanentTransparency</a:t>
            </a:r>
            <a:r>
              <a:rPr lang="en-US" altLang="zh-CN" sz="2300" b="1" dirty="0" smtClean="0">
                <a:latin typeface="Times New Roman" pitchFamily="18" charset="0"/>
                <a:ea typeface="宋体" pitchFamily="2" charset="-122"/>
                <a:cs typeface="Times New Roman" pitchFamily="18" charset="0"/>
              </a:rPr>
              <a:t>( </a:t>
            </a:r>
            <a:r>
              <a:rPr lang="en-US" altLang="zh-CN" sz="2300" b="1" dirty="0">
                <a:latin typeface="Times New Roman" pitchFamily="18" charset="0"/>
                <a:ea typeface="宋体" pitchFamily="2" charset="-122"/>
                <a:cs typeface="Times New Roman" pitchFamily="18" charset="0"/>
              </a:rPr>
              <a:t>doc.CurrentSelection.SelectedItems,0.5);</a:t>
            </a:r>
          </a:p>
        </p:txBody>
      </p:sp>
    </p:spTree>
    <p:extLst>
      <p:ext uri="{BB962C8B-B14F-4D97-AF65-F5344CB8AC3E}">
        <p14:creationId xmlns:p14="http://schemas.microsoft.com/office/powerpoint/2010/main" val="293322390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4800" dirty="0"/>
              <a:t>Transform</a:t>
            </a:r>
            <a:endParaRPr lang="zh-CN" altLang="en-US" sz="2845" dirty="0"/>
          </a:p>
        </p:txBody>
      </p:sp>
      <p:sp>
        <p:nvSpPr>
          <p:cNvPr id="5" name="Content Placeholder 2"/>
          <p:cNvSpPr>
            <a:spLocks noGrp="1"/>
          </p:cNvSpPr>
          <p:nvPr>
            <p:ph idx="1"/>
          </p:nvPr>
        </p:nvSpPr>
        <p:spPr>
          <a:xfrm>
            <a:off x="485775" y="1220787"/>
            <a:ext cx="12121386" cy="6699654"/>
          </a:xfrm>
        </p:spPr>
        <p:txBody>
          <a:bodyPr/>
          <a:lstStyle/>
          <a:p>
            <a:pPr>
              <a:buFont typeface="Arial" pitchFamily="34" charset="0"/>
              <a:buChar char="•"/>
            </a:pPr>
            <a:r>
              <a:rPr lang="en-US" altLang="zh-CN" sz="2800" b="1" dirty="0" err="1" smtClean="0"/>
              <a:t>ModelGeometry.ActiveTransform</a:t>
            </a:r>
            <a:r>
              <a:rPr lang="en-US" altLang="zh-CN" sz="2800" b="1" dirty="0" smtClean="0"/>
              <a:t> </a:t>
            </a:r>
            <a:endParaRPr lang="en-US" altLang="zh-CN" sz="2800" b="1" dirty="0"/>
          </a:p>
          <a:p>
            <a:pPr lvl="1">
              <a:buFont typeface="Arial" pitchFamily="34" charset="0"/>
              <a:buChar char="•"/>
            </a:pPr>
            <a:r>
              <a:rPr lang="en-US" altLang="zh-CN" sz="2400" dirty="0" smtClean="0"/>
              <a:t>Currently </a:t>
            </a:r>
            <a:r>
              <a:rPr lang="en-US" altLang="zh-CN" sz="2400" dirty="0"/>
              <a:t>active transform of the geometry</a:t>
            </a:r>
            <a:r>
              <a:rPr lang="en-US" altLang="zh-CN" sz="2400" dirty="0" smtClean="0"/>
              <a:t> </a:t>
            </a:r>
            <a:endParaRPr lang="en-US" altLang="zh-CN" sz="2400" dirty="0"/>
          </a:p>
          <a:p>
            <a:pPr>
              <a:buFont typeface="Arial" pitchFamily="34" charset="0"/>
              <a:buChar char="•"/>
            </a:pPr>
            <a:r>
              <a:rPr lang="en-US" altLang="zh-CN" sz="2800" b="1" dirty="0" err="1" smtClean="0"/>
              <a:t>ModelGeometry.OriginalTransform</a:t>
            </a:r>
            <a:r>
              <a:rPr lang="en-US" altLang="zh-CN" sz="2800" b="1" dirty="0" smtClean="0"/>
              <a:t> </a:t>
            </a:r>
            <a:endParaRPr lang="en-US" altLang="zh-CN" sz="2800" b="1" dirty="0"/>
          </a:p>
          <a:p>
            <a:pPr lvl="1">
              <a:buFont typeface="Arial" pitchFamily="34" charset="0"/>
              <a:buChar char="•"/>
            </a:pPr>
            <a:r>
              <a:rPr lang="en-US" altLang="zh-CN" sz="2400" dirty="0" smtClean="0"/>
              <a:t>Original </a:t>
            </a:r>
            <a:r>
              <a:rPr lang="en-US" altLang="zh-CN" sz="2400" dirty="0"/>
              <a:t>transform of the geometry when it was loaded </a:t>
            </a:r>
            <a:endParaRPr lang="en-US" altLang="zh-CN" sz="2400" dirty="0" smtClean="0"/>
          </a:p>
          <a:p>
            <a:pPr>
              <a:buFont typeface="Arial" pitchFamily="34" charset="0"/>
              <a:buChar char="•"/>
            </a:pPr>
            <a:r>
              <a:rPr lang="en-US" altLang="zh-CN" sz="2800" b="1" dirty="0" err="1" smtClean="0"/>
              <a:t>ModelGeometry.PermanentOverrideTransform</a:t>
            </a:r>
            <a:r>
              <a:rPr lang="en-US" altLang="zh-CN" sz="2800" b="1" dirty="0" smtClean="0"/>
              <a:t>  </a:t>
            </a:r>
          </a:p>
          <a:p>
            <a:pPr lvl="1">
              <a:buFont typeface="Arial" pitchFamily="34" charset="0"/>
              <a:buChar char="•"/>
            </a:pPr>
            <a:r>
              <a:rPr lang="en-US" altLang="zh-CN" sz="2400" dirty="0"/>
              <a:t>Transform applied to the original transform of the model geometry</a:t>
            </a:r>
          </a:p>
          <a:p>
            <a:pPr>
              <a:buFont typeface="Arial" pitchFamily="34" charset="0"/>
              <a:buChar char="•"/>
            </a:pPr>
            <a:r>
              <a:rPr lang="en-US" altLang="zh-CN" sz="2800" b="1" dirty="0" err="1"/>
              <a:t>DocumentModels.OverridePermanentTransform</a:t>
            </a:r>
            <a:r>
              <a:rPr lang="en-US" altLang="zh-CN" sz="2800" b="1" dirty="0"/>
              <a:t> </a:t>
            </a:r>
          </a:p>
          <a:p>
            <a:pPr lvl="1">
              <a:buFont typeface="Arial" pitchFamily="34" charset="0"/>
              <a:buChar char="•"/>
            </a:pPr>
            <a:r>
              <a:rPr lang="en-US" altLang="zh-CN" sz="2400" dirty="0"/>
              <a:t>Apply an incremental </a:t>
            </a:r>
            <a:r>
              <a:rPr lang="en-US" altLang="zh-CN" sz="2400" dirty="0" smtClean="0"/>
              <a:t>transformation </a:t>
            </a:r>
            <a:r>
              <a:rPr lang="en-US" altLang="zh-CN" sz="2400" dirty="0"/>
              <a:t>of all </a:t>
            </a:r>
            <a:r>
              <a:rPr lang="en-US" altLang="zh-CN" sz="2400" dirty="0" err="1"/>
              <a:t>ModelGeometry</a:t>
            </a:r>
            <a:r>
              <a:rPr lang="en-US" altLang="zh-CN" sz="2400" dirty="0"/>
              <a:t> descendants </a:t>
            </a:r>
            <a:r>
              <a:rPr lang="en-US" altLang="zh-CN" sz="2400" dirty="0" smtClean="0"/>
              <a:t> </a:t>
            </a:r>
          </a:p>
          <a:p>
            <a:pPr lvl="1">
              <a:buFont typeface="Arial" pitchFamily="34" charset="0"/>
              <a:buChar char="•"/>
            </a:pPr>
            <a:r>
              <a:rPr lang="yo-NG" altLang="zh-CN" sz="2400" dirty="0" smtClean="0"/>
              <a:t>Transform3D</a:t>
            </a:r>
            <a:r>
              <a:rPr lang="en-US" altLang="zh-CN" sz="2400" dirty="0" smtClean="0"/>
              <a:t>: generic transform in 3D space. Provide static methods of translation, </a:t>
            </a:r>
            <a:r>
              <a:rPr lang="en-US" altLang="zh-CN" sz="2400" dirty="0" err="1" smtClean="0"/>
              <a:t>roation</a:t>
            </a:r>
            <a:endParaRPr lang="en-US" altLang="zh-CN" sz="2400" dirty="0"/>
          </a:p>
          <a:p>
            <a:pPr lvl="1">
              <a:buNone/>
            </a:pPr>
            <a:endParaRPr lang="en-US" altLang="zh-CN" sz="2400" dirty="0"/>
          </a:p>
          <a:p>
            <a:pPr lvl="1">
              <a:buFont typeface="Arial" pitchFamily="34" charset="0"/>
              <a:buChar char="•"/>
            </a:pPr>
            <a:endParaRPr lang="en-US" altLang="zh-CN" sz="2400" dirty="0"/>
          </a:p>
          <a:p>
            <a:endParaRPr lang="en-US" altLang="zh-CN" sz="4400" dirty="0"/>
          </a:p>
          <a:p>
            <a:endParaRPr lang="en-US" altLang="zh-CN" sz="4400" dirty="0" smtClean="0"/>
          </a:p>
          <a:p>
            <a:endParaRPr lang="zh-CN" altLang="en-US" sz="4400" dirty="0"/>
          </a:p>
        </p:txBody>
      </p:sp>
      <p:sp>
        <p:nvSpPr>
          <p:cNvPr id="6" name="Rectangle 5"/>
          <p:cNvSpPr/>
          <p:nvPr/>
        </p:nvSpPr>
        <p:spPr>
          <a:xfrm>
            <a:off x="888892" y="5716587"/>
            <a:ext cx="10668000" cy="3693319"/>
          </a:xfrm>
          <a:prstGeom prst="rect">
            <a:avLst/>
          </a:prstGeom>
          <a:solidFill>
            <a:schemeClr val="bg1">
              <a:lumMod val="95000"/>
            </a:schemeClr>
          </a:solidFill>
        </p:spPr>
        <p:txBody>
          <a:bodyPr wrap="square">
            <a:spAutoFit/>
          </a:bodyPr>
          <a:lstStyle/>
          <a:p>
            <a:pPr>
              <a:spcAft>
                <a:spcPts val="0"/>
              </a:spcAft>
            </a:pPr>
            <a:r>
              <a:rPr lang="en-US" altLang="zh-CN" sz="1800" kern="0" dirty="0">
                <a:solidFill>
                  <a:srgbClr val="2B91AF"/>
                </a:solidFill>
                <a:latin typeface="Times New Roman" pitchFamily="18" charset="0"/>
                <a:ea typeface="宋体"/>
                <a:cs typeface="Times New Roman" pitchFamily="18" charset="0"/>
              </a:rPr>
              <a:t>Document</a:t>
            </a:r>
            <a:r>
              <a:rPr lang="en-US" altLang="zh-CN" sz="1800" kern="0" dirty="0">
                <a:solidFill>
                  <a:srgbClr val="000000"/>
                </a:solidFill>
                <a:latin typeface="Times New Roman" pitchFamily="18" charset="0"/>
                <a:ea typeface="宋体"/>
                <a:cs typeface="Times New Roman" pitchFamily="18" charset="0"/>
              </a:rPr>
              <a:t> doc = </a:t>
            </a:r>
            <a:r>
              <a:rPr lang="en-US" altLang="zh-CN" sz="1800" kern="0" dirty="0" err="1">
                <a:solidFill>
                  <a:srgbClr val="000000"/>
                </a:solidFill>
                <a:latin typeface="Times New Roman" pitchFamily="18" charset="0"/>
                <a:ea typeface="宋体"/>
                <a:cs typeface="Times New Roman" pitchFamily="18" charset="0"/>
              </a:rPr>
              <a:t>Autodesk.Navisworks.Api.</a:t>
            </a:r>
            <a:r>
              <a:rPr lang="en-US" altLang="zh-CN" sz="1800" kern="0" dirty="0" err="1">
                <a:solidFill>
                  <a:srgbClr val="2B91AF"/>
                </a:solidFill>
                <a:latin typeface="Times New Roman" pitchFamily="18" charset="0"/>
                <a:ea typeface="宋体"/>
                <a:cs typeface="Times New Roman" pitchFamily="18" charset="0"/>
              </a:rPr>
              <a:t>Application</a:t>
            </a:r>
            <a:r>
              <a:rPr lang="en-US" altLang="zh-CN" sz="1800" kern="0" dirty="0" err="1">
                <a:solidFill>
                  <a:srgbClr val="000000"/>
                </a:solidFill>
                <a:latin typeface="Times New Roman" pitchFamily="18" charset="0"/>
                <a:ea typeface="宋体"/>
                <a:cs typeface="Times New Roman" pitchFamily="18" charset="0"/>
              </a:rPr>
              <a:t>.MainDocument</a:t>
            </a:r>
            <a:r>
              <a:rPr lang="en-US" altLang="zh-CN" sz="1800" kern="0" dirty="0" smtClean="0">
                <a:solidFill>
                  <a:srgbClr val="000000"/>
                </a:solidFill>
                <a:latin typeface="Times New Roman" pitchFamily="18" charset="0"/>
                <a:ea typeface="宋体"/>
                <a:cs typeface="Times New Roman" pitchFamily="18" charset="0"/>
              </a:rPr>
              <a:t>;</a:t>
            </a:r>
            <a:r>
              <a:rPr lang="en-US" altLang="zh-CN" sz="1800" kern="0" dirty="0">
                <a:solidFill>
                  <a:srgbClr val="000000"/>
                </a:solidFill>
                <a:latin typeface="Times New Roman" pitchFamily="18" charset="0"/>
                <a:ea typeface="宋体"/>
                <a:cs typeface="Times New Roman" pitchFamily="18" charset="0"/>
              </a:rPr>
              <a:t> </a:t>
            </a:r>
            <a:endParaRPr lang="zh-CN" altLang="zh-CN" sz="1800" kern="100" dirty="0">
              <a:latin typeface="Times New Roman" pitchFamily="18" charset="0"/>
              <a:ea typeface="宋体"/>
              <a:cs typeface="Times New Roman" pitchFamily="18" charset="0"/>
            </a:endParaRPr>
          </a:p>
          <a:p>
            <a:pPr>
              <a:spcAft>
                <a:spcPts val="0"/>
              </a:spcAft>
            </a:pPr>
            <a:r>
              <a:rPr lang="en-US" altLang="zh-CN" sz="1800" kern="0" dirty="0">
                <a:solidFill>
                  <a:srgbClr val="008000"/>
                </a:solidFill>
                <a:latin typeface="Times New Roman" pitchFamily="18" charset="0"/>
                <a:ea typeface="宋体"/>
                <a:cs typeface="Times New Roman" pitchFamily="18" charset="0"/>
              </a:rPr>
              <a:t>// current selection</a:t>
            </a:r>
            <a:endParaRPr lang="zh-CN" altLang="zh-CN" sz="1800" kern="100" dirty="0">
              <a:latin typeface="Times New Roman" pitchFamily="18" charset="0"/>
              <a:ea typeface="宋体"/>
              <a:cs typeface="Times New Roman" pitchFamily="18" charset="0"/>
            </a:endParaRPr>
          </a:p>
          <a:p>
            <a:pPr>
              <a:spcAft>
                <a:spcPts val="0"/>
              </a:spcAft>
            </a:pPr>
            <a:r>
              <a:rPr lang="en-US" altLang="zh-CN" sz="1800" kern="0" dirty="0" err="1">
                <a:solidFill>
                  <a:srgbClr val="2B91AF"/>
                </a:solidFill>
                <a:latin typeface="Times New Roman" pitchFamily="18" charset="0"/>
                <a:ea typeface="宋体"/>
                <a:cs typeface="Times New Roman" pitchFamily="18" charset="0"/>
              </a:rPr>
              <a:t>ModelItemCollection</a:t>
            </a:r>
            <a:r>
              <a:rPr lang="en-US" altLang="zh-CN" sz="1800" kern="0" dirty="0">
                <a:solidFill>
                  <a:srgbClr val="000000"/>
                </a:solidFill>
                <a:latin typeface="Times New Roman" pitchFamily="18" charset="0"/>
                <a:ea typeface="宋体"/>
                <a:cs typeface="Times New Roman" pitchFamily="18" charset="0"/>
              </a:rPr>
              <a:t> </a:t>
            </a:r>
            <a:r>
              <a:rPr lang="en-US" altLang="zh-CN" sz="1800" kern="0" dirty="0" err="1">
                <a:solidFill>
                  <a:srgbClr val="000000"/>
                </a:solidFill>
                <a:latin typeface="Times New Roman" pitchFamily="18" charset="0"/>
                <a:ea typeface="宋体"/>
                <a:cs typeface="Times New Roman" pitchFamily="18" charset="0"/>
              </a:rPr>
              <a:t>coll</a:t>
            </a:r>
            <a:r>
              <a:rPr lang="en-US" altLang="zh-CN" sz="1800" kern="0" dirty="0">
                <a:solidFill>
                  <a:srgbClr val="000000"/>
                </a:solidFill>
                <a:latin typeface="Times New Roman" pitchFamily="18" charset="0"/>
                <a:ea typeface="宋体"/>
                <a:cs typeface="Times New Roman" pitchFamily="18" charset="0"/>
              </a:rPr>
              <a:t> = </a:t>
            </a:r>
            <a:r>
              <a:rPr lang="en-US" altLang="zh-CN" sz="1800" kern="0" dirty="0" err="1">
                <a:solidFill>
                  <a:srgbClr val="000000"/>
                </a:solidFill>
                <a:latin typeface="Times New Roman" pitchFamily="18" charset="0"/>
                <a:ea typeface="宋体"/>
                <a:cs typeface="Times New Roman" pitchFamily="18" charset="0"/>
              </a:rPr>
              <a:t>doc.CurrentSelection.SelectedItems</a:t>
            </a:r>
            <a:r>
              <a:rPr lang="en-US" altLang="zh-CN" sz="1800" kern="0" dirty="0" smtClean="0">
                <a:solidFill>
                  <a:srgbClr val="000000"/>
                </a:solidFill>
                <a:latin typeface="Times New Roman" pitchFamily="18" charset="0"/>
                <a:ea typeface="宋体"/>
                <a:cs typeface="Times New Roman" pitchFamily="18" charset="0"/>
              </a:rPr>
              <a:t>;</a:t>
            </a:r>
            <a:r>
              <a:rPr lang="en-US" altLang="zh-CN" sz="1800" kern="0" dirty="0">
                <a:solidFill>
                  <a:srgbClr val="000000"/>
                </a:solidFill>
                <a:latin typeface="Times New Roman" pitchFamily="18" charset="0"/>
                <a:ea typeface="宋体"/>
                <a:cs typeface="Times New Roman" pitchFamily="18" charset="0"/>
              </a:rPr>
              <a:t> </a:t>
            </a:r>
            <a:endParaRPr lang="zh-CN" altLang="zh-CN" sz="1800" kern="100" dirty="0">
              <a:latin typeface="Times New Roman" pitchFamily="18" charset="0"/>
              <a:ea typeface="宋体"/>
              <a:cs typeface="Times New Roman" pitchFamily="18" charset="0"/>
            </a:endParaRPr>
          </a:p>
          <a:p>
            <a:pPr>
              <a:spcAft>
                <a:spcPts val="0"/>
              </a:spcAft>
            </a:pPr>
            <a:r>
              <a:rPr lang="en-US" altLang="zh-CN" sz="1800" kern="0" dirty="0">
                <a:solidFill>
                  <a:srgbClr val="008000"/>
                </a:solidFill>
                <a:latin typeface="Times New Roman" pitchFamily="18" charset="0"/>
                <a:ea typeface="宋体"/>
                <a:cs typeface="Times New Roman" pitchFamily="18" charset="0"/>
              </a:rPr>
              <a:t>//build a vector for moving, along  </a:t>
            </a:r>
            <a:endParaRPr lang="zh-CN" altLang="zh-CN" sz="1800" kern="100" dirty="0">
              <a:latin typeface="Times New Roman" pitchFamily="18" charset="0"/>
              <a:ea typeface="宋体"/>
              <a:cs typeface="Times New Roman" pitchFamily="18" charset="0"/>
            </a:endParaRPr>
          </a:p>
          <a:p>
            <a:pPr>
              <a:spcAft>
                <a:spcPts val="0"/>
              </a:spcAft>
            </a:pPr>
            <a:r>
              <a:rPr lang="en-US" altLang="zh-CN" sz="1800" kern="0" dirty="0">
                <a:solidFill>
                  <a:srgbClr val="2B91AF"/>
                </a:solidFill>
                <a:latin typeface="Times New Roman" pitchFamily="18" charset="0"/>
                <a:ea typeface="宋体"/>
                <a:cs typeface="Times New Roman" pitchFamily="18" charset="0"/>
              </a:rPr>
              <a:t>Vector3D</a:t>
            </a:r>
            <a:r>
              <a:rPr lang="en-US" altLang="zh-CN" sz="1800" kern="0" dirty="0">
                <a:solidFill>
                  <a:srgbClr val="000000"/>
                </a:solidFill>
                <a:latin typeface="Times New Roman" pitchFamily="18" charset="0"/>
                <a:ea typeface="宋体"/>
                <a:cs typeface="Times New Roman" pitchFamily="18" charset="0"/>
              </a:rPr>
              <a:t> oNewVector3d = </a:t>
            </a:r>
            <a:r>
              <a:rPr lang="en-US" altLang="zh-CN" sz="1800" kern="0" dirty="0">
                <a:solidFill>
                  <a:srgbClr val="0000FF"/>
                </a:solidFill>
                <a:latin typeface="Times New Roman" pitchFamily="18" charset="0"/>
                <a:ea typeface="宋体"/>
                <a:cs typeface="Times New Roman" pitchFamily="18" charset="0"/>
              </a:rPr>
              <a:t>new</a:t>
            </a:r>
            <a:r>
              <a:rPr lang="en-US" altLang="zh-CN" sz="1800" kern="0" dirty="0">
                <a:solidFill>
                  <a:srgbClr val="000000"/>
                </a:solidFill>
                <a:latin typeface="Times New Roman" pitchFamily="18" charset="0"/>
                <a:ea typeface="宋体"/>
                <a:cs typeface="Times New Roman" pitchFamily="18" charset="0"/>
              </a:rPr>
              <a:t> </a:t>
            </a:r>
            <a:r>
              <a:rPr lang="en-US" altLang="zh-CN" sz="1800" kern="0" dirty="0">
                <a:solidFill>
                  <a:srgbClr val="2B91AF"/>
                </a:solidFill>
                <a:latin typeface="Times New Roman" pitchFamily="18" charset="0"/>
                <a:ea typeface="宋体"/>
                <a:cs typeface="Times New Roman" pitchFamily="18" charset="0"/>
              </a:rPr>
              <a:t>Vector3D</a:t>
            </a:r>
            <a:r>
              <a:rPr lang="en-US" altLang="zh-CN" sz="1800" kern="0" dirty="0">
                <a:solidFill>
                  <a:srgbClr val="000000"/>
                </a:solidFill>
                <a:latin typeface="Times New Roman" pitchFamily="18" charset="0"/>
                <a:ea typeface="宋体"/>
                <a:cs typeface="Times New Roman" pitchFamily="18" charset="0"/>
              </a:rPr>
              <a:t>(1, 1, 0</a:t>
            </a:r>
            <a:r>
              <a:rPr lang="en-US" altLang="zh-CN" sz="1800" kern="0" dirty="0" smtClean="0">
                <a:solidFill>
                  <a:srgbClr val="000000"/>
                </a:solidFill>
                <a:latin typeface="Times New Roman" pitchFamily="18" charset="0"/>
                <a:ea typeface="宋体"/>
                <a:cs typeface="Times New Roman" pitchFamily="18" charset="0"/>
              </a:rPr>
              <a:t>);</a:t>
            </a:r>
            <a:r>
              <a:rPr lang="en-US" altLang="zh-CN" sz="1800" kern="0" dirty="0">
                <a:solidFill>
                  <a:srgbClr val="000000"/>
                </a:solidFill>
                <a:latin typeface="Times New Roman" pitchFamily="18" charset="0"/>
                <a:ea typeface="宋体"/>
                <a:cs typeface="Times New Roman" pitchFamily="18" charset="0"/>
              </a:rPr>
              <a:t> </a:t>
            </a:r>
            <a:endParaRPr lang="zh-CN" altLang="zh-CN" sz="1800" kern="100" dirty="0">
              <a:latin typeface="Times New Roman" pitchFamily="18" charset="0"/>
              <a:ea typeface="宋体"/>
              <a:cs typeface="Times New Roman" pitchFamily="18" charset="0"/>
            </a:endParaRPr>
          </a:p>
          <a:p>
            <a:pPr>
              <a:spcAft>
                <a:spcPts val="0"/>
              </a:spcAft>
            </a:pPr>
            <a:r>
              <a:rPr lang="en-US" altLang="zh-CN" sz="1800" kern="0" dirty="0">
                <a:solidFill>
                  <a:srgbClr val="008000"/>
                </a:solidFill>
                <a:latin typeface="Times New Roman" pitchFamily="18" charset="0"/>
                <a:ea typeface="宋体"/>
                <a:cs typeface="Times New Roman" pitchFamily="18" charset="0"/>
              </a:rPr>
              <a:t>// orthogonal transforms + translation </a:t>
            </a:r>
            <a:endParaRPr lang="zh-CN" altLang="zh-CN" sz="1800" kern="100" dirty="0">
              <a:latin typeface="Times New Roman" pitchFamily="18" charset="0"/>
              <a:ea typeface="宋体"/>
              <a:cs typeface="Times New Roman" pitchFamily="18" charset="0"/>
            </a:endParaRPr>
          </a:p>
          <a:p>
            <a:pPr>
              <a:spcAft>
                <a:spcPts val="0"/>
              </a:spcAft>
            </a:pPr>
            <a:r>
              <a:rPr lang="en-US" altLang="zh-CN" sz="1800" kern="0" dirty="0">
                <a:solidFill>
                  <a:srgbClr val="008000"/>
                </a:solidFill>
                <a:latin typeface="Times New Roman" pitchFamily="18" charset="0"/>
                <a:ea typeface="宋体"/>
                <a:cs typeface="Times New Roman" pitchFamily="18" charset="0"/>
              </a:rPr>
              <a:t>//build an identity matrix which represents orthogonal transforms</a:t>
            </a:r>
            <a:endParaRPr lang="zh-CN" altLang="zh-CN" sz="1800" kern="100" dirty="0">
              <a:latin typeface="Times New Roman" pitchFamily="18" charset="0"/>
              <a:ea typeface="宋体"/>
              <a:cs typeface="Times New Roman" pitchFamily="18" charset="0"/>
            </a:endParaRPr>
          </a:p>
          <a:p>
            <a:pPr>
              <a:spcAft>
                <a:spcPts val="0"/>
              </a:spcAft>
            </a:pPr>
            <a:r>
              <a:rPr lang="en-US" altLang="zh-CN" sz="1800" kern="0" dirty="0">
                <a:solidFill>
                  <a:srgbClr val="2B91AF"/>
                </a:solidFill>
                <a:latin typeface="Times New Roman" pitchFamily="18" charset="0"/>
                <a:ea typeface="宋体"/>
                <a:cs typeface="Times New Roman" pitchFamily="18" charset="0"/>
              </a:rPr>
              <a:t>Matrix3</a:t>
            </a:r>
            <a:r>
              <a:rPr lang="en-US" altLang="zh-CN" sz="1800" kern="0" dirty="0">
                <a:solidFill>
                  <a:srgbClr val="000000"/>
                </a:solidFill>
                <a:latin typeface="Times New Roman" pitchFamily="18" charset="0"/>
                <a:ea typeface="宋体"/>
                <a:cs typeface="Times New Roman" pitchFamily="18" charset="0"/>
              </a:rPr>
              <a:t> </a:t>
            </a:r>
            <a:r>
              <a:rPr lang="en-US" altLang="zh-CN" sz="1800" kern="0" dirty="0" err="1">
                <a:solidFill>
                  <a:srgbClr val="000000"/>
                </a:solidFill>
                <a:latin typeface="Times New Roman" pitchFamily="18" charset="0"/>
                <a:ea typeface="宋体"/>
                <a:cs typeface="Times New Roman" pitchFamily="18" charset="0"/>
              </a:rPr>
              <a:t>oNewIndentityM</a:t>
            </a:r>
            <a:r>
              <a:rPr lang="en-US" altLang="zh-CN" sz="1800" kern="0" dirty="0">
                <a:solidFill>
                  <a:srgbClr val="000000"/>
                </a:solidFill>
                <a:latin typeface="Times New Roman" pitchFamily="18" charset="0"/>
                <a:ea typeface="宋体"/>
                <a:cs typeface="Times New Roman" pitchFamily="18" charset="0"/>
              </a:rPr>
              <a:t> = </a:t>
            </a:r>
            <a:r>
              <a:rPr lang="en-US" altLang="zh-CN" sz="1800" kern="0" dirty="0">
                <a:solidFill>
                  <a:srgbClr val="0000FF"/>
                </a:solidFill>
                <a:latin typeface="Times New Roman" pitchFamily="18" charset="0"/>
                <a:ea typeface="宋体"/>
                <a:cs typeface="Times New Roman" pitchFamily="18" charset="0"/>
              </a:rPr>
              <a:t>new</a:t>
            </a:r>
            <a:r>
              <a:rPr lang="en-US" altLang="zh-CN" sz="1800" kern="0" dirty="0">
                <a:solidFill>
                  <a:srgbClr val="000000"/>
                </a:solidFill>
                <a:latin typeface="Times New Roman" pitchFamily="18" charset="0"/>
                <a:ea typeface="宋体"/>
                <a:cs typeface="Times New Roman" pitchFamily="18" charset="0"/>
              </a:rPr>
              <a:t> </a:t>
            </a:r>
            <a:r>
              <a:rPr lang="en-US" altLang="zh-CN" sz="1800" kern="0" dirty="0">
                <a:solidFill>
                  <a:srgbClr val="2B91AF"/>
                </a:solidFill>
                <a:latin typeface="Times New Roman" pitchFamily="18" charset="0"/>
                <a:ea typeface="宋体"/>
                <a:cs typeface="Times New Roman" pitchFamily="18" charset="0"/>
              </a:rPr>
              <a:t>Matrix3</a:t>
            </a:r>
            <a:r>
              <a:rPr lang="en-US" altLang="zh-CN" sz="1800" kern="0" dirty="0">
                <a:solidFill>
                  <a:srgbClr val="000000"/>
                </a:solidFill>
                <a:latin typeface="Times New Roman" pitchFamily="18" charset="0"/>
                <a:ea typeface="宋体"/>
                <a:cs typeface="Times New Roman" pitchFamily="18" charset="0"/>
              </a:rPr>
              <a:t>();</a:t>
            </a:r>
            <a:endParaRPr lang="zh-CN" altLang="zh-CN" sz="1800" kern="100" dirty="0">
              <a:latin typeface="Times New Roman" pitchFamily="18" charset="0"/>
              <a:ea typeface="宋体"/>
              <a:cs typeface="Times New Roman" pitchFamily="18" charset="0"/>
            </a:endParaRPr>
          </a:p>
          <a:p>
            <a:pPr>
              <a:spcAft>
                <a:spcPts val="0"/>
              </a:spcAft>
            </a:pPr>
            <a:r>
              <a:rPr lang="en-US" altLang="zh-CN" sz="1800" kern="0" dirty="0">
                <a:solidFill>
                  <a:srgbClr val="000000"/>
                </a:solidFill>
                <a:latin typeface="Times New Roman" pitchFamily="18" charset="0"/>
                <a:ea typeface="宋体"/>
                <a:cs typeface="Times New Roman" pitchFamily="18" charset="0"/>
              </a:rPr>
              <a:t> </a:t>
            </a:r>
            <a:endParaRPr lang="zh-CN" altLang="zh-CN" sz="1800" kern="100" dirty="0">
              <a:latin typeface="Times New Roman" pitchFamily="18" charset="0"/>
              <a:ea typeface="宋体"/>
              <a:cs typeface="Times New Roman" pitchFamily="18" charset="0"/>
            </a:endParaRPr>
          </a:p>
          <a:p>
            <a:pPr>
              <a:spcAft>
                <a:spcPts val="0"/>
              </a:spcAft>
            </a:pPr>
            <a:r>
              <a:rPr lang="en-US" altLang="zh-CN" sz="1800" kern="0" dirty="0">
                <a:solidFill>
                  <a:srgbClr val="008000"/>
                </a:solidFill>
                <a:latin typeface="Times New Roman" pitchFamily="18" charset="0"/>
                <a:ea typeface="宋体"/>
                <a:cs typeface="Times New Roman" pitchFamily="18" charset="0"/>
              </a:rPr>
              <a:t>//create a transform from a matrix with a vector.</a:t>
            </a:r>
            <a:endParaRPr lang="zh-CN" altLang="zh-CN" sz="1800" kern="100" dirty="0">
              <a:latin typeface="Times New Roman" pitchFamily="18" charset="0"/>
              <a:ea typeface="宋体"/>
              <a:cs typeface="Times New Roman" pitchFamily="18" charset="0"/>
            </a:endParaRPr>
          </a:p>
          <a:p>
            <a:pPr algn="just">
              <a:spcAft>
                <a:spcPts val="0"/>
              </a:spcAft>
            </a:pPr>
            <a:r>
              <a:rPr lang="en-US" altLang="zh-CN" sz="1800" kern="0" dirty="0">
                <a:solidFill>
                  <a:srgbClr val="2B91AF"/>
                </a:solidFill>
                <a:latin typeface="Times New Roman" pitchFamily="18" charset="0"/>
                <a:ea typeface="宋体"/>
                <a:cs typeface="Times New Roman" pitchFamily="18" charset="0"/>
              </a:rPr>
              <a:t>Transform3D</a:t>
            </a:r>
            <a:r>
              <a:rPr lang="en-US" altLang="zh-CN" sz="1800" kern="0" dirty="0">
                <a:solidFill>
                  <a:srgbClr val="000000"/>
                </a:solidFill>
                <a:latin typeface="Times New Roman" pitchFamily="18" charset="0"/>
                <a:ea typeface="宋体"/>
                <a:cs typeface="Times New Roman" pitchFamily="18" charset="0"/>
              </a:rPr>
              <a:t> </a:t>
            </a:r>
            <a:r>
              <a:rPr lang="en-US" altLang="zh-CN" sz="1800" kern="0" dirty="0" err="1">
                <a:solidFill>
                  <a:srgbClr val="000000"/>
                </a:solidFill>
                <a:latin typeface="Times New Roman" pitchFamily="18" charset="0"/>
                <a:ea typeface="宋体"/>
                <a:cs typeface="Times New Roman" pitchFamily="18" charset="0"/>
              </a:rPr>
              <a:t>oNewOverrideTrans</a:t>
            </a:r>
            <a:r>
              <a:rPr lang="en-US" altLang="zh-CN" sz="1800" kern="0" dirty="0">
                <a:solidFill>
                  <a:srgbClr val="000000"/>
                </a:solidFill>
                <a:latin typeface="Times New Roman" pitchFamily="18" charset="0"/>
                <a:ea typeface="宋体"/>
                <a:cs typeface="Times New Roman" pitchFamily="18" charset="0"/>
              </a:rPr>
              <a:t> = </a:t>
            </a:r>
            <a:r>
              <a:rPr lang="en-US" altLang="zh-CN" sz="1800" kern="0" dirty="0">
                <a:solidFill>
                  <a:srgbClr val="0000FF"/>
                </a:solidFill>
                <a:latin typeface="Times New Roman" pitchFamily="18" charset="0"/>
                <a:ea typeface="宋体"/>
                <a:cs typeface="Times New Roman" pitchFamily="18" charset="0"/>
              </a:rPr>
              <a:t>new</a:t>
            </a:r>
            <a:r>
              <a:rPr lang="en-US" altLang="zh-CN" sz="1800" kern="0" dirty="0">
                <a:solidFill>
                  <a:srgbClr val="000000"/>
                </a:solidFill>
                <a:latin typeface="Times New Roman" pitchFamily="18" charset="0"/>
                <a:ea typeface="宋体"/>
                <a:cs typeface="Times New Roman" pitchFamily="18" charset="0"/>
              </a:rPr>
              <a:t> </a:t>
            </a:r>
            <a:r>
              <a:rPr lang="en-US" altLang="zh-CN" sz="1800" kern="0" dirty="0">
                <a:solidFill>
                  <a:srgbClr val="2B91AF"/>
                </a:solidFill>
                <a:latin typeface="Times New Roman" pitchFamily="18" charset="0"/>
                <a:ea typeface="宋体"/>
                <a:cs typeface="Times New Roman" pitchFamily="18" charset="0"/>
              </a:rPr>
              <a:t>Transform3D</a:t>
            </a:r>
            <a:r>
              <a:rPr lang="en-US" altLang="zh-CN" sz="1800" kern="0" dirty="0">
                <a:solidFill>
                  <a:srgbClr val="000000"/>
                </a:solidFill>
                <a:latin typeface="Times New Roman" pitchFamily="18" charset="0"/>
                <a:ea typeface="宋体"/>
                <a:cs typeface="Times New Roman" pitchFamily="18" charset="0"/>
              </a:rPr>
              <a:t>(</a:t>
            </a:r>
            <a:r>
              <a:rPr lang="en-US" altLang="zh-CN" sz="1800" kern="0" dirty="0" err="1">
                <a:solidFill>
                  <a:srgbClr val="000000"/>
                </a:solidFill>
                <a:latin typeface="Times New Roman" pitchFamily="18" charset="0"/>
                <a:ea typeface="宋体"/>
                <a:cs typeface="Times New Roman" pitchFamily="18" charset="0"/>
              </a:rPr>
              <a:t>oNewIndentityM</a:t>
            </a:r>
            <a:r>
              <a:rPr lang="en-US" altLang="zh-CN" sz="1800" kern="0" dirty="0">
                <a:solidFill>
                  <a:srgbClr val="000000"/>
                </a:solidFill>
                <a:latin typeface="Times New Roman" pitchFamily="18" charset="0"/>
                <a:ea typeface="宋体"/>
                <a:cs typeface="Times New Roman" pitchFamily="18" charset="0"/>
              </a:rPr>
              <a:t>, oNewVector3d);</a:t>
            </a:r>
            <a:r>
              <a:rPr lang="en-US" altLang="zh-CN" sz="1800" kern="100" dirty="0">
                <a:latin typeface="Times New Roman" pitchFamily="18" charset="0"/>
                <a:ea typeface="宋体"/>
                <a:cs typeface="Times New Roman" pitchFamily="18" charset="0"/>
              </a:rPr>
              <a:t> </a:t>
            </a:r>
            <a:endParaRPr lang="en-US" altLang="zh-CN" sz="1800" kern="100" dirty="0" smtClean="0">
              <a:latin typeface="Times New Roman" pitchFamily="18" charset="0"/>
              <a:ea typeface="宋体"/>
              <a:cs typeface="Times New Roman" pitchFamily="18" charset="0"/>
            </a:endParaRPr>
          </a:p>
          <a:p>
            <a:pPr algn="just">
              <a:spcAft>
                <a:spcPts val="0"/>
              </a:spcAft>
            </a:pPr>
            <a:r>
              <a:rPr lang="en-US" altLang="zh-CN" sz="1800" kern="0" dirty="0">
                <a:solidFill>
                  <a:srgbClr val="008000"/>
                </a:solidFill>
                <a:latin typeface="Times New Roman" pitchFamily="18" charset="0"/>
                <a:ea typeface="宋体"/>
                <a:cs typeface="Times New Roman" pitchFamily="18" charset="0"/>
              </a:rPr>
              <a:t>//override the transformation of the selection</a:t>
            </a:r>
            <a:endParaRPr lang="zh-CN" altLang="zh-CN" sz="1800" kern="0" dirty="0">
              <a:solidFill>
                <a:srgbClr val="008000"/>
              </a:solidFill>
              <a:latin typeface="Times New Roman" pitchFamily="18" charset="0"/>
              <a:ea typeface="宋体"/>
              <a:cs typeface="Times New Roman" pitchFamily="18" charset="0"/>
            </a:endParaRPr>
          </a:p>
          <a:p>
            <a:pPr algn="just">
              <a:spcAft>
                <a:spcPts val="0"/>
              </a:spcAft>
            </a:pPr>
            <a:r>
              <a:rPr lang="en-US" altLang="zh-CN" sz="1800" kern="0" dirty="0" err="1">
                <a:solidFill>
                  <a:srgbClr val="000000"/>
                </a:solidFill>
                <a:latin typeface="Times New Roman" pitchFamily="18" charset="0"/>
                <a:ea typeface="宋体"/>
                <a:cs typeface="Times New Roman" pitchFamily="18" charset="0"/>
              </a:rPr>
              <a:t>doc.Models.OverridePermanentTransform</a:t>
            </a:r>
            <a:r>
              <a:rPr lang="en-US" altLang="zh-CN" sz="1800" kern="0" dirty="0">
                <a:solidFill>
                  <a:srgbClr val="000000"/>
                </a:solidFill>
                <a:latin typeface="Times New Roman" pitchFamily="18" charset="0"/>
                <a:ea typeface="宋体"/>
                <a:cs typeface="Times New Roman" pitchFamily="18" charset="0"/>
              </a:rPr>
              <a:t>(</a:t>
            </a:r>
            <a:r>
              <a:rPr lang="en-US" altLang="zh-CN" sz="1800" kern="0" dirty="0" err="1">
                <a:solidFill>
                  <a:srgbClr val="000000"/>
                </a:solidFill>
                <a:latin typeface="Times New Roman" pitchFamily="18" charset="0"/>
                <a:ea typeface="宋体"/>
                <a:cs typeface="Times New Roman" pitchFamily="18" charset="0"/>
              </a:rPr>
              <a:t>coll</a:t>
            </a:r>
            <a:r>
              <a:rPr lang="en-US" altLang="zh-CN" sz="1800" kern="0" dirty="0">
                <a:solidFill>
                  <a:srgbClr val="000000"/>
                </a:solidFill>
                <a:latin typeface="Times New Roman" pitchFamily="18" charset="0"/>
                <a:ea typeface="宋体"/>
                <a:cs typeface="Times New Roman" pitchFamily="18" charset="0"/>
              </a:rPr>
              <a:t>, </a:t>
            </a:r>
            <a:r>
              <a:rPr lang="en-US" altLang="zh-CN" sz="1800" kern="0" dirty="0" err="1">
                <a:solidFill>
                  <a:srgbClr val="000000"/>
                </a:solidFill>
                <a:latin typeface="Times New Roman" pitchFamily="18" charset="0"/>
                <a:ea typeface="宋体"/>
                <a:cs typeface="Times New Roman" pitchFamily="18" charset="0"/>
              </a:rPr>
              <a:t>oNewOverrideTrans</a:t>
            </a:r>
            <a:r>
              <a:rPr lang="en-US" altLang="zh-CN" sz="1800" kern="0" dirty="0">
                <a:solidFill>
                  <a:srgbClr val="000000"/>
                </a:solidFill>
                <a:latin typeface="Times New Roman" pitchFamily="18" charset="0"/>
                <a:ea typeface="宋体"/>
                <a:cs typeface="Times New Roman" pitchFamily="18" charset="0"/>
              </a:rPr>
              <a:t>, </a:t>
            </a:r>
            <a:r>
              <a:rPr lang="en-US" altLang="zh-CN" sz="1800" kern="0" dirty="0">
                <a:solidFill>
                  <a:srgbClr val="0000FF"/>
                </a:solidFill>
                <a:latin typeface="Times New Roman" pitchFamily="18" charset="0"/>
                <a:ea typeface="宋体"/>
                <a:cs typeface="Times New Roman" pitchFamily="18" charset="0"/>
              </a:rPr>
              <a:t>true</a:t>
            </a:r>
            <a:r>
              <a:rPr lang="en-US" altLang="zh-CN" sz="1800" kern="0" dirty="0">
                <a:solidFill>
                  <a:srgbClr val="000000"/>
                </a:solidFill>
                <a:latin typeface="Times New Roman" pitchFamily="18" charset="0"/>
                <a:ea typeface="宋体"/>
                <a:cs typeface="Times New Roman" pitchFamily="18" charset="0"/>
              </a:rPr>
              <a:t>);</a:t>
            </a:r>
            <a:endParaRPr lang="zh-CN" altLang="zh-CN" sz="1800" kern="100" dirty="0">
              <a:effectLst/>
              <a:latin typeface="Times New Roman" pitchFamily="18" charset="0"/>
              <a:ea typeface="宋体"/>
              <a:cs typeface="Times New Roman" pitchFamily="18" charset="0"/>
            </a:endParaRPr>
          </a:p>
        </p:txBody>
      </p:sp>
    </p:spTree>
    <p:extLst>
      <p:ext uri="{BB962C8B-B14F-4D97-AF65-F5344CB8AC3E}">
        <p14:creationId xmlns:p14="http://schemas.microsoft.com/office/powerpoint/2010/main" val="24314452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175" y="534987"/>
            <a:ext cx="11762080" cy="932732"/>
          </a:xfrm>
        </p:spPr>
        <p:txBody>
          <a:bodyPr/>
          <a:lstStyle/>
          <a:p>
            <a:r>
              <a:rPr lang="en-US" altLang="zh-CN" dirty="0"/>
              <a:t>Hide Object</a:t>
            </a:r>
            <a:r>
              <a:rPr lang="zh-CN" altLang="en-US" dirty="0" smtClean="0"/>
              <a:t/>
            </a:r>
            <a:br>
              <a:rPr lang="zh-CN" altLang="en-US" dirty="0" smtClean="0"/>
            </a:br>
            <a:endParaRPr lang="zh-CN" altLang="en-US" dirty="0">
              <a:solidFill>
                <a:srgbClr val="009999"/>
              </a:solidFill>
            </a:endParaRPr>
          </a:p>
        </p:txBody>
      </p:sp>
      <p:sp>
        <p:nvSpPr>
          <p:cNvPr id="3" name="Content Placeholder 2"/>
          <p:cNvSpPr>
            <a:spLocks noGrp="1"/>
          </p:cNvSpPr>
          <p:nvPr>
            <p:ph idx="1"/>
          </p:nvPr>
        </p:nvSpPr>
        <p:spPr/>
        <p:txBody>
          <a:bodyPr/>
          <a:lstStyle/>
          <a:p>
            <a:pPr>
              <a:buFont typeface="Arial" pitchFamily="34" charset="0"/>
              <a:buChar char="•"/>
            </a:pPr>
            <a:r>
              <a:rPr lang="en-US" altLang="zh-CN" sz="2800" b="1" dirty="0" err="1"/>
              <a:t>DocumentModels</a:t>
            </a:r>
            <a:r>
              <a:rPr lang="en-US" altLang="zh-CN" sz="2800" b="1" dirty="0"/>
              <a:t>. SetHidden </a:t>
            </a:r>
          </a:p>
          <a:p>
            <a:pPr lvl="2">
              <a:buFont typeface="Arial" pitchFamily="34" charset="0"/>
              <a:buChar char="•"/>
            </a:pPr>
            <a:r>
              <a:rPr lang="en-US" altLang="zh-CN" dirty="0" smtClean="0"/>
              <a:t>Set visible or invisible</a:t>
            </a:r>
          </a:p>
          <a:p>
            <a:pPr lvl="1">
              <a:buFont typeface="Arial" pitchFamily="34" charset="0"/>
              <a:buChar char="•"/>
            </a:pPr>
            <a:endParaRPr lang="en-US" altLang="zh-CN" dirty="0" smtClean="0"/>
          </a:p>
          <a:p>
            <a:pPr lvl="1">
              <a:buNone/>
            </a:pPr>
            <a:r>
              <a:rPr lang="en-US" altLang="zh-CN" dirty="0" smtClean="0"/>
              <a:t> </a:t>
            </a:r>
          </a:p>
          <a:p>
            <a:pPr lvl="1">
              <a:buNone/>
            </a:pPr>
            <a:endParaRPr lang="en-US" altLang="zh-CN" dirty="0" smtClean="0"/>
          </a:p>
          <a:p>
            <a:pPr lvl="1">
              <a:buNone/>
            </a:pPr>
            <a:endParaRPr lang="en-US" altLang="zh-CN" dirty="0" smtClean="0"/>
          </a:p>
          <a:p>
            <a:pPr lvl="1">
              <a:buNone/>
            </a:pPr>
            <a:endParaRPr lang="en-US" altLang="zh-CN" dirty="0" smtClean="0"/>
          </a:p>
          <a:p>
            <a:pPr lvl="1">
              <a:buNone/>
            </a:pPr>
            <a:endParaRPr lang="en-US" altLang="zh-CN" dirty="0" smtClean="0"/>
          </a:p>
          <a:p>
            <a:pPr lvl="1">
              <a:buNone/>
            </a:pPr>
            <a:endParaRPr lang="zh-CN" altLang="en-US" dirty="0"/>
          </a:p>
        </p:txBody>
      </p:sp>
      <p:sp>
        <p:nvSpPr>
          <p:cNvPr id="83969" name="Rectangle 1"/>
          <p:cNvSpPr>
            <a:spLocks noChangeArrowheads="1"/>
          </p:cNvSpPr>
          <p:nvPr/>
        </p:nvSpPr>
        <p:spPr bwMode="auto">
          <a:xfrm>
            <a:off x="998117" y="3659187"/>
            <a:ext cx="11086213" cy="1978030"/>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kumimoji="0" lang="en-US" altLang="zh-CN" sz="2000" b="1" i="0" u="none" strike="noStrike" cap="none" normalizeH="0" baseline="0" dirty="0" smtClean="0">
                <a:ln>
                  <a:noFill/>
                </a:ln>
                <a:solidFill>
                  <a:srgbClr val="00B050"/>
                </a:solidFill>
                <a:effectLst/>
                <a:latin typeface="Times New Roman" pitchFamily="18" charset="0"/>
                <a:ea typeface="宋体" pitchFamily="2" charset="-122"/>
                <a:cs typeface="Times New Roman" pitchFamily="18" charset="0"/>
              </a:rPr>
              <a:t>//build a collection of model items</a:t>
            </a:r>
          </a:p>
          <a:p>
            <a:pPr defTabSz="1301008"/>
            <a:r>
              <a:rPr kumimoji="0" lang="en-US" altLang="zh-CN" sz="2000" b="1"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ModelItemCollection</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hidden = </a:t>
            </a:r>
            <a:r>
              <a:rPr kumimoji="0" lang="en-US" altLang="zh-CN" sz="2000" b="1"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new</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2000" b="1"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ModelItemCollection</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defTabSz="1301008"/>
            <a:r>
              <a:rPr lang="en-US" altLang="zh-CN" sz="2000" b="1" dirty="0" smtClean="0">
                <a:solidFill>
                  <a:srgbClr val="00B050"/>
                </a:solidFill>
                <a:latin typeface="Times New Roman" pitchFamily="18" charset="0"/>
                <a:ea typeface="宋体" pitchFamily="2" charset="-122"/>
                <a:cs typeface="Times New Roman" pitchFamily="18" charset="0"/>
              </a:rPr>
              <a:t>//add current selected items and all of their descendants to the collection</a:t>
            </a:r>
            <a:endParaRPr lang="en-US" altLang="zh-CN" sz="2000" b="1" dirty="0">
              <a:solidFill>
                <a:srgbClr val="00B050"/>
              </a:solidFill>
              <a:latin typeface="Times New Roman" pitchFamily="18" charset="0"/>
              <a:ea typeface="宋体" pitchFamily="2" charset="-122"/>
              <a:cs typeface="Times New Roman" pitchFamily="18" charset="0"/>
            </a:endParaRPr>
          </a:p>
          <a:p>
            <a:pPr defTabSz="1301008" eaLnBrk="0" hangingPunct="0"/>
            <a:r>
              <a:rPr kumimoji="0" lang="en-US" altLang="zh-CN" sz="2000" b="1"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hidden.AddRange</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2000" b="1"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oDoc.CurrentSelection.SelectedItems</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defTabSz="1301008" eaLnBrk="0" hangingPunct="0"/>
            <a:r>
              <a:rPr lang="en-US" altLang="zh-CN" sz="2000" b="1" dirty="0" smtClean="0">
                <a:solidFill>
                  <a:srgbClr val="00B050"/>
                </a:solidFill>
                <a:latin typeface="Times New Roman" pitchFamily="18" charset="0"/>
                <a:ea typeface="宋体" pitchFamily="2" charset="-122"/>
                <a:cs typeface="Times New Roman" pitchFamily="18" charset="0"/>
              </a:rPr>
              <a:t>//hide all of them</a:t>
            </a:r>
            <a:endParaRPr lang="en-US" altLang="zh-CN" sz="2000" b="1" dirty="0">
              <a:solidFill>
                <a:srgbClr val="00B050"/>
              </a:solidFill>
              <a:latin typeface="Times New Roman" pitchFamily="18" charset="0"/>
              <a:ea typeface="宋体" pitchFamily="2" charset="-122"/>
              <a:cs typeface="Times New Roman" pitchFamily="18" charset="0"/>
            </a:endParaRPr>
          </a:p>
          <a:p>
            <a:pPr defTabSz="1301008" eaLnBrk="0" hangingPunct="0"/>
            <a:r>
              <a:rPr kumimoji="0" lang="en-US" altLang="zh-CN" sz="2000" b="1"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oDoc.Models.SetHidden</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(hidden, </a:t>
            </a:r>
            <a:r>
              <a:rPr kumimoji="0" lang="en-US" altLang="zh-CN" sz="2000" b="1"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true</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endParaRPr lang="en-US" altLang="zh-CN" sz="2000" b="1" dirty="0">
              <a:latin typeface="Times New Roman" pitchFamily="18" charset="0"/>
              <a:ea typeface="宋体" pitchFamily="2" charset="-122"/>
              <a:cs typeface="Times New Roman" pitchFamily="18" charset="0"/>
            </a:endParaRPr>
          </a:p>
        </p:txBody>
      </p:sp>
    </p:spTree>
    <p:extLst>
      <p:ext uri="{BB962C8B-B14F-4D97-AF65-F5344CB8AC3E}">
        <p14:creationId xmlns:p14="http://schemas.microsoft.com/office/powerpoint/2010/main" val="215851985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4000" dirty="0" smtClean="0"/>
              <a:t>Override Native Attributes of Unselected Items  </a:t>
            </a:r>
            <a:endParaRPr lang="zh-CN" altLang="en-US" sz="4000" dirty="0"/>
          </a:p>
        </p:txBody>
      </p:sp>
      <p:sp>
        <p:nvSpPr>
          <p:cNvPr id="3" name="Content Placeholder 2"/>
          <p:cNvSpPr>
            <a:spLocks noGrp="1"/>
          </p:cNvSpPr>
          <p:nvPr>
            <p:ph idx="1"/>
          </p:nvPr>
        </p:nvSpPr>
        <p:spPr>
          <a:xfrm>
            <a:off x="581661" y="1373187"/>
            <a:ext cx="11762081" cy="6699654"/>
          </a:xfrm>
        </p:spPr>
        <p:txBody>
          <a:bodyPr/>
          <a:lstStyle/>
          <a:p>
            <a:r>
              <a:rPr lang="en-US" altLang="zh-CN" sz="3600" dirty="0" smtClean="0"/>
              <a:t>Challenge: parent and ancestors of selected item are not selected. </a:t>
            </a:r>
          </a:p>
          <a:p>
            <a:pPr lvl="1"/>
            <a:r>
              <a:rPr lang="en-US" altLang="zh-CN" sz="2400" dirty="0" smtClean="0"/>
              <a:t>Cannot override attributes of parent </a:t>
            </a:r>
            <a:r>
              <a:rPr lang="en-US" altLang="zh-CN" sz="2400" dirty="0"/>
              <a:t>and </a:t>
            </a:r>
            <a:r>
              <a:rPr lang="en-US" altLang="zh-CN" sz="2400" dirty="0" smtClean="0"/>
              <a:t>ancestors, otherwise, the item itself will be overridden.</a:t>
            </a:r>
          </a:p>
          <a:p>
            <a:pPr lvl="1"/>
            <a:r>
              <a:rPr lang="en-US" altLang="zh-CN" sz="2400" dirty="0" smtClean="0"/>
              <a:t>Must filter out all those items</a:t>
            </a:r>
          </a:p>
          <a:p>
            <a:pPr lvl="1"/>
            <a:endParaRPr lang="en-US" altLang="zh-CN" sz="2400" dirty="0"/>
          </a:p>
          <a:p>
            <a:pPr lvl="1"/>
            <a:endParaRPr lang="en-US" altLang="zh-CN" sz="2400" dirty="0" smtClean="0"/>
          </a:p>
          <a:p>
            <a:pPr lvl="1"/>
            <a:endParaRPr lang="en-US" altLang="zh-CN" sz="2400" dirty="0"/>
          </a:p>
          <a:p>
            <a:pPr lvl="1"/>
            <a:endParaRPr lang="en-US" altLang="zh-CN" sz="2400" dirty="0" smtClean="0"/>
          </a:p>
          <a:p>
            <a:pPr lvl="1"/>
            <a:endParaRPr lang="en-US" altLang="zh-CN" sz="2400" dirty="0"/>
          </a:p>
          <a:p>
            <a:pPr lvl="1"/>
            <a:endParaRPr lang="en-US" altLang="zh-CN" sz="2400" dirty="0" smtClean="0"/>
          </a:p>
          <a:p>
            <a:pPr lvl="1"/>
            <a:endParaRPr lang="en-US" altLang="zh-CN" sz="2400" dirty="0"/>
          </a:p>
          <a:p>
            <a:endParaRPr lang="en-US" altLang="zh-CN" sz="3600" dirty="0" smtClean="0"/>
          </a:p>
          <a:p>
            <a:r>
              <a:rPr lang="en-US" altLang="zh-CN" sz="3600" dirty="0" smtClean="0"/>
              <a:t>Way1</a:t>
            </a:r>
            <a:r>
              <a:rPr lang="en-US" altLang="zh-CN" sz="3600" dirty="0"/>
              <a:t>: </a:t>
            </a:r>
            <a:r>
              <a:rPr lang="en-US" altLang="zh-CN" sz="3600" dirty="0" smtClean="0"/>
              <a:t>Traverse and filter out </a:t>
            </a:r>
            <a:r>
              <a:rPr lang="en-US" altLang="zh-CN" sz="3600" dirty="0"/>
              <a:t>item one by one. See this </a:t>
            </a:r>
            <a:r>
              <a:rPr lang="en-US" altLang="zh-CN" sz="3600" dirty="0">
                <a:hlinkClick r:id="rId3"/>
              </a:rPr>
              <a:t>blog </a:t>
            </a:r>
            <a:endParaRPr lang="en-US" altLang="zh-CN" sz="3600" dirty="0"/>
          </a:p>
          <a:p>
            <a:r>
              <a:rPr lang="en-US" altLang="zh-CN" sz="3600" dirty="0"/>
              <a:t>Way2: </a:t>
            </a:r>
            <a:r>
              <a:rPr lang="en-US" altLang="zh-CN" sz="3600" dirty="0" err="1"/>
              <a:t>ModelItemCollection.Invert</a:t>
            </a:r>
            <a:r>
              <a:rPr lang="en-US" altLang="zh-CN" sz="2800" dirty="0"/>
              <a:t> </a:t>
            </a:r>
            <a:endParaRPr lang="zh-CN" altLang="en-US" sz="2800" dirty="0"/>
          </a:p>
          <a:p>
            <a:pPr lvl="1"/>
            <a:endParaRPr lang="en-US" altLang="zh-CN" sz="2400" dirty="0" smtClean="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2575" y="3963987"/>
            <a:ext cx="8064744" cy="311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911270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Reset Attributes</a:t>
            </a:r>
            <a:r>
              <a:rPr lang="zh-CN" altLang="en-US" dirty="0" smtClean="0"/>
              <a:t/>
            </a:r>
            <a:br>
              <a:rPr lang="zh-CN" altLang="en-US" dirty="0" smtClean="0"/>
            </a:br>
            <a:endParaRPr lang="zh-CN" altLang="en-US" sz="2800" dirty="0">
              <a:solidFill>
                <a:srgbClr val="008080"/>
              </a:solidFill>
            </a:endParaRPr>
          </a:p>
        </p:txBody>
      </p:sp>
      <p:sp>
        <p:nvSpPr>
          <p:cNvPr id="3" name="Content Placeholder 2"/>
          <p:cNvSpPr>
            <a:spLocks noGrp="1"/>
          </p:cNvSpPr>
          <p:nvPr>
            <p:ph idx="1"/>
          </p:nvPr>
        </p:nvSpPr>
        <p:spPr>
          <a:xfrm>
            <a:off x="573192" y="1698415"/>
            <a:ext cx="11762080" cy="5108899"/>
          </a:xfrm>
        </p:spPr>
        <p:txBody>
          <a:bodyPr/>
          <a:lstStyle/>
          <a:p>
            <a:pPr>
              <a:buFont typeface="Arial" pitchFamily="34" charset="0"/>
              <a:buChar char="•"/>
            </a:pPr>
            <a:r>
              <a:rPr lang="en-US" altLang="zh-CN" sz="3400" dirty="0" err="1"/>
              <a:t>DocumentModels.ResetAllPermanentMaterials</a:t>
            </a:r>
            <a:r>
              <a:rPr lang="en-US" altLang="zh-CN" sz="3400" dirty="0"/>
              <a:t> </a:t>
            </a:r>
          </a:p>
          <a:p>
            <a:pPr lvl="1">
              <a:buFont typeface="Arial" pitchFamily="34" charset="0"/>
              <a:buChar char="•"/>
            </a:pPr>
            <a:r>
              <a:rPr lang="en-US" altLang="zh-CN" sz="2600" dirty="0"/>
              <a:t>reset the status all items since last saving (color and transparency) </a:t>
            </a:r>
            <a:endParaRPr lang="en-US" altLang="zh-CN" sz="2300" dirty="0"/>
          </a:p>
          <a:p>
            <a:pPr>
              <a:buFont typeface="Arial" pitchFamily="34" charset="0"/>
              <a:buChar char="•"/>
            </a:pPr>
            <a:r>
              <a:rPr lang="en-US" altLang="zh-CN" sz="3400" dirty="0" err="1"/>
              <a:t>DocumentModels.ResetPermanentMaterials</a:t>
            </a:r>
            <a:r>
              <a:rPr lang="en-US" altLang="zh-CN" sz="3400" dirty="0"/>
              <a:t> </a:t>
            </a:r>
          </a:p>
          <a:p>
            <a:pPr lvl="1">
              <a:buFont typeface="Arial" pitchFamily="34" charset="0"/>
              <a:buChar char="•"/>
            </a:pPr>
            <a:r>
              <a:rPr lang="en-US" altLang="zh-CN" sz="2800" dirty="0"/>
              <a:t> </a:t>
            </a:r>
            <a:r>
              <a:rPr lang="en-US" altLang="zh-CN" sz="2600" dirty="0"/>
              <a:t>reset the status specific items since last saving (color and transparency) </a:t>
            </a:r>
          </a:p>
          <a:p>
            <a:pPr>
              <a:buFont typeface="Arial" pitchFamily="34" charset="0"/>
              <a:buChar char="•"/>
            </a:pPr>
            <a:r>
              <a:rPr lang="en-US" altLang="zh-CN" sz="3400" dirty="0" err="1"/>
              <a:t>DocumentModels</a:t>
            </a:r>
            <a:r>
              <a:rPr lang="en-US" altLang="zh-CN" sz="3400" dirty="0"/>
              <a:t>. </a:t>
            </a:r>
            <a:r>
              <a:rPr lang="en-US" altLang="zh-CN" sz="3400" dirty="0" err="1"/>
              <a:t>ResetAllPermanentTransforms</a:t>
            </a:r>
            <a:r>
              <a:rPr lang="en-US" altLang="zh-CN" sz="3400" dirty="0"/>
              <a:t>  </a:t>
            </a:r>
          </a:p>
          <a:p>
            <a:pPr marL="1251906" lvl="2" indent="-614569">
              <a:spcBef>
                <a:spcPts val="0"/>
              </a:spcBef>
              <a:buFont typeface="Arial" pitchFamily="34" charset="0"/>
              <a:buChar char="•"/>
            </a:pPr>
            <a:r>
              <a:rPr lang="en-US" altLang="zh-CN" sz="2600" dirty="0"/>
              <a:t>reset the status all items since last saving</a:t>
            </a:r>
            <a:endParaRPr lang="en-US" altLang="zh-CN" sz="3400" dirty="0"/>
          </a:p>
          <a:p>
            <a:pPr>
              <a:buFont typeface="Arial" pitchFamily="34" charset="0"/>
              <a:buChar char="•"/>
            </a:pPr>
            <a:r>
              <a:rPr lang="en-US" altLang="zh-CN" sz="3400" dirty="0" err="1"/>
              <a:t>DocumentModelsResetPermanentTransform</a:t>
            </a:r>
            <a:endParaRPr lang="en-US" altLang="zh-CN" sz="3400" dirty="0"/>
          </a:p>
          <a:p>
            <a:pPr lvl="1">
              <a:buFont typeface="Arial" pitchFamily="34" charset="0"/>
              <a:buChar char="•"/>
            </a:pPr>
            <a:r>
              <a:rPr lang="en-US" altLang="zh-CN" sz="2600" dirty="0"/>
              <a:t>reset the status specific items since last  saving</a:t>
            </a:r>
          </a:p>
          <a:p>
            <a:pPr>
              <a:buFont typeface="Arial" pitchFamily="34" charset="0"/>
              <a:buChar char="•"/>
            </a:pPr>
            <a:r>
              <a:rPr lang="en-US" altLang="zh-CN" sz="3400" dirty="0" err="1"/>
              <a:t>DocumentModels.ResetAllHidden</a:t>
            </a:r>
            <a:r>
              <a:rPr lang="en-US" altLang="zh-CN" sz="3400" dirty="0"/>
              <a:t> </a:t>
            </a:r>
          </a:p>
          <a:p>
            <a:pPr lvl="1">
              <a:buFont typeface="Arial" pitchFamily="34" charset="0"/>
              <a:buChar char="•"/>
            </a:pPr>
            <a:r>
              <a:rPr lang="en-US" altLang="zh-CN" sz="2700" dirty="0"/>
              <a:t> </a:t>
            </a:r>
            <a:r>
              <a:rPr lang="en-US" altLang="zh-CN" sz="2800" dirty="0"/>
              <a:t>reset the status all items status of hidden</a:t>
            </a:r>
            <a:endParaRPr lang="en-US" altLang="zh-CN" sz="2700" dirty="0"/>
          </a:p>
          <a:p>
            <a:pPr>
              <a:buFont typeface="Arial" pitchFamily="34" charset="0"/>
              <a:buChar char="•"/>
            </a:pPr>
            <a:endParaRPr lang="en-US" altLang="zh-CN" sz="3400" b="1" dirty="0"/>
          </a:p>
          <a:p>
            <a:pPr>
              <a:buFont typeface="Arial" pitchFamily="34" charset="0"/>
              <a:buChar char="•"/>
            </a:pPr>
            <a:endParaRPr lang="en-US" altLang="zh-CN" sz="3400" b="1" dirty="0"/>
          </a:p>
          <a:p>
            <a:pPr>
              <a:buNone/>
            </a:pPr>
            <a:endParaRPr lang="zh-CN" altLang="en-US" sz="3400" b="1" dirty="0"/>
          </a:p>
        </p:txBody>
      </p:sp>
      <p:sp>
        <p:nvSpPr>
          <p:cNvPr id="6" name="Rectangle 5"/>
          <p:cNvSpPr/>
          <p:nvPr/>
        </p:nvSpPr>
        <p:spPr>
          <a:xfrm>
            <a:off x="1171575" y="7316787"/>
            <a:ext cx="10896600" cy="1754326"/>
          </a:xfrm>
          <a:prstGeom prst="rect">
            <a:avLst/>
          </a:prstGeom>
          <a:solidFill>
            <a:schemeClr val="bg1">
              <a:lumMod val="95000"/>
            </a:schemeClr>
          </a:solidFill>
        </p:spPr>
        <p:txBody>
          <a:bodyPr wrap="square">
            <a:spAutoFit/>
          </a:bodyPr>
          <a:lstStyle/>
          <a:p>
            <a:pPr>
              <a:spcAft>
                <a:spcPts val="0"/>
              </a:spcAft>
            </a:pPr>
            <a:r>
              <a:rPr lang="en-US" altLang="zh-CN" sz="1800" kern="0" dirty="0">
                <a:solidFill>
                  <a:srgbClr val="008000"/>
                </a:solidFill>
                <a:latin typeface="Times New Roman"/>
                <a:ea typeface="宋体"/>
                <a:cs typeface="Times New Roman"/>
              </a:rPr>
              <a:t>//reset appearance of selected items</a:t>
            </a:r>
            <a:endParaRPr lang="zh-CN" altLang="zh-CN" sz="1800" kern="100" dirty="0">
              <a:latin typeface="Calibri"/>
              <a:ea typeface="宋体"/>
              <a:cs typeface="Times New Roman"/>
            </a:endParaRPr>
          </a:p>
          <a:p>
            <a:pPr>
              <a:spcAft>
                <a:spcPts val="0"/>
              </a:spcAft>
            </a:pPr>
            <a:r>
              <a:rPr lang="en-US" altLang="zh-CN" sz="1800" kern="0" dirty="0" err="1">
                <a:solidFill>
                  <a:srgbClr val="000000"/>
                </a:solidFill>
                <a:latin typeface="Times New Roman"/>
                <a:ea typeface="宋体"/>
                <a:cs typeface="Times New Roman"/>
              </a:rPr>
              <a:t>doc.Models.ResetPermanentMaterials</a:t>
            </a:r>
            <a:r>
              <a:rPr lang="en-US" altLang="zh-CN" sz="1800" kern="0" dirty="0">
                <a:solidFill>
                  <a:srgbClr val="000000"/>
                </a:solidFill>
                <a:latin typeface="Times New Roman"/>
                <a:ea typeface="宋体"/>
                <a:cs typeface="Times New Roman"/>
              </a:rPr>
              <a:t>(</a:t>
            </a:r>
            <a:r>
              <a:rPr lang="en-US" altLang="zh-CN" sz="1800" kern="0" dirty="0" err="1">
                <a:solidFill>
                  <a:srgbClr val="000000"/>
                </a:solidFill>
                <a:latin typeface="Times New Roman"/>
                <a:ea typeface="宋体"/>
                <a:cs typeface="Times New Roman"/>
              </a:rPr>
              <a:t>doc.CurrentSelection.SelectedItems</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8000"/>
                </a:solidFill>
                <a:latin typeface="Times New Roman"/>
                <a:ea typeface="宋体"/>
                <a:cs typeface="Times New Roman"/>
              </a:rPr>
              <a:t>//reset transform of selected items</a:t>
            </a:r>
            <a:endParaRPr lang="zh-CN" altLang="zh-CN" sz="1800" kern="100" dirty="0">
              <a:latin typeface="Calibri"/>
              <a:ea typeface="宋体"/>
              <a:cs typeface="Times New Roman"/>
            </a:endParaRPr>
          </a:p>
          <a:p>
            <a:pPr>
              <a:spcAft>
                <a:spcPts val="0"/>
              </a:spcAft>
            </a:pPr>
            <a:r>
              <a:rPr lang="en-US" altLang="zh-CN" sz="1800" kern="0" dirty="0" err="1">
                <a:solidFill>
                  <a:srgbClr val="000000"/>
                </a:solidFill>
                <a:latin typeface="Times New Roman"/>
                <a:ea typeface="宋体"/>
                <a:cs typeface="Times New Roman"/>
              </a:rPr>
              <a:t>doc.Models.ResetPermanentTransform</a:t>
            </a:r>
            <a:r>
              <a:rPr lang="en-US" altLang="zh-CN" sz="1800" kern="0" dirty="0">
                <a:solidFill>
                  <a:srgbClr val="000000"/>
                </a:solidFill>
                <a:latin typeface="Times New Roman"/>
                <a:ea typeface="宋体"/>
                <a:cs typeface="Times New Roman"/>
              </a:rPr>
              <a:t>(</a:t>
            </a:r>
            <a:r>
              <a:rPr lang="en-US" altLang="zh-CN" sz="1800" kern="0" dirty="0" err="1">
                <a:solidFill>
                  <a:srgbClr val="000000"/>
                </a:solidFill>
                <a:latin typeface="Times New Roman"/>
                <a:ea typeface="宋体"/>
                <a:cs typeface="Times New Roman"/>
              </a:rPr>
              <a:t>doc.CurrentSelection.SelectedItems</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8000"/>
                </a:solidFill>
                <a:latin typeface="Times New Roman"/>
                <a:ea typeface="宋体"/>
                <a:cs typeface="Times New Roman"/>
              </a:rPr>
              <a:t>//reset hidden status of all items</a:t>
            </a:r>
            <a:endParaRPr lang="zh-CN" altLang="zh-CN" sz="1800" kern="100" dirty="0">
              <a:latin typeface="Calibri"/>
              <a:ea typeface="宋体"/>
              <a:cs typeface="Times New Roman"/>
            </a:endParaRPr>
          </a:p>
          <a:p>
            <a:pPr algn="just">
              <a:spcAft>
                <a:spcPts val="0"/>
              </a:spcAft>
            </a:pPr>
            <a:r>
              <a:rPr lang="en-US" altLang="zh-CN" sz="1800" kern="0" dirty="0" err="1">
                <a:solidFill>
                  <a:srgbClr val="000000"/>
                </a:solidFill>
                <a:latin typeface="Times New Roman"/>
                <a:ea typeface="宋体"/>
                <a:cs typeface="Times New Roman"/>
              </a:rPr>
              <a:t>doc.Models.ResetAllHidden</a:t>
            </a:r>
            <a:r>
              <a:rPr lang="en-US" altLang="zh-CN" sz="1800" kern="0" dirty="0">
                <a:solidFill>
                  <a:srgbClr val="000000"/>
                </a:solidFill>
                <a:latin typeface="Times New Roman"/>
                <a:ea typeface="宋体"/>
                <a:cs typeface="Times New Roman"/>
              </a:rPr>
              <a:t>();</a:t>
            </a:r>
            <a:endParaRPr lang="zh-CN" altLang="zh-CN" sz="1800" kern="100" dirty="0">
              <a:effectLst/>
              <a:latin typeface="Calibri"/>
              <a:ea typeface="宋体"/>
              <a:cs typeface="Times New Roman"/>
            </a:endParaRPr>
          </a:p>
        </p:txBody>
      </p:sp>
    </p:spTree>
    <p:extLst>
      <p:ext uri="{BB962C8B-B14F-4D97-AF65-F5344CB8AC3E}">
        <p14:creationId xmlns:p14="http://schemas.microsoft.com/office/powerpoint/2010/main" val="398670817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Exercise</a:t>
            </a:r>
            <a:endParaRPr lang="zh-CN" altLang="en-US" dirty="0"/>
          </a:p>
        </p:txBody>
      </p:sp>
      <p:sp>
        <p:nvSpPr>
          <p:cNvPr id="3" name="Content Placeholder 2"/>
          <p:cNvSpPr>
            <a:spLocks noGrp="1"/>
          </p:cNvSpPr>
          <p:nvPr>
            <p:ph idx="1"/>
          </p:nvPr>
        </p:nvSpPr>
        <p:spPr>
          <a:xfrm>
            <a:off x="620515" y="1601787"/>
            <a:ext cx="11762081" cy="6699654"/>
          </a:xfrm>
        </p:spPr>
        <p:txBody>
          <a:bodyPr/>
          <a:lstStyle/>
          <a:p>
            <a:r>
              <a:rPr lang="en-US" altLang="zh-CN" dirty="0" smtClean="0"/>
              <a:t>Create a plugin </a:t>
            </a:r>
          </a:p>
          <a:p>
            <a:r>
              <a:rPr lang="en-US" altLang="zh-CN" dirty="0" smtClean="0"/>
              <a:t>Ask the user to select some items.</a:t>
            </a:r>
          </a:p>
          <a:p>
            <a:r>
              <a:rPr lang="en-US" altLang="zh-CN" dirty="0" smtClean="0"/>
              <a:t>Find other items whose </a:t>
            </a:r>
            <a:r>
              <a:rPr lang="en-US" altLang="zh-CN" dirty="0" err="1" smtClean="0"/>
              <a:t>boundingbox</a:t>
            </a:r>
            <a:r>
              <a:rPr lang="en-US" altLang="zh-CN" dirty="0" smtClean="0"/>
              <a:t> intersect with that of the selected items. </a:t>
            </a:r>
          </a:p>
          <a:p>
            <a:r>
              <a:rPr lang="en-US" altLang="zh-CN" dirty="0" smtClean="0"/>
              <a:t>Highlight other items </a:t>
            </a:r>
            <a:r>
              <a:rPr lang="en-US" altLang="zh-CN" smtClean="0"/>
              <a:t>as well</a:t>
            </a:r>
            <a:endParaRPr lang="zh-CN" altLang="en-US" dirty="0"/>
          </a:p>
        </p:txBody>
      </p:sp>
    </p:spTree>
    <p:extLst>
      <p:ext uri="{BB962C8B-B14F-4D97-AF65-F5344CB8AC3E}">
        <p14:creationId xmlns:p14="http://schemas.microsoft.com/office/powerpoint/2010/main" val="401328042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spcBef>
                <a:spcPct val="10000"/>
              </a:spcBef>
            </a:pPr>
            <a:r>
              <a:rPr lang="en-US" altLang="zh-CN" sz="4400" dirty="0"/>
              <a:t>Model and </a:t>
            </a:r>
            <a:r>
              <a:rPr lang="en-US" altLang="zh-CN" sz="4400" dirty="0" err="1"/>
              <a:t>ModelItem</a:t>
            </a:r>
            <a:r>
              <a:rPr lang="en-GB" altLang="zh-CN" sz="4400" dirty="0" smtClean="0"/>
              <a:t> </a:t>
            </a:r>
            <a:endParaRPr lang="en-GB" altLang="zh-CN" sz="4400" dirty="0"/>
          </a:p>
          <a:p>
            <a:pPr>
              <a:spcBef>
                <a:spcPct val="10000"/>
              </a:spcBef>
            </a:pPr>
            <a:endParaRPr lang="en-GB" altLang="zh-CN" sz="4400" dirty="0" smtClean="0"/>
          </a:p>
          <a:p>
            <a:pPr marL="105405" indent="0">
              <a:spcBef>
                <a:spcPct val="10000"/>
              </a:spcBef>
              <a:buNone/>
            </a:pPr>
            <a:endParaRPr lang="en-GB" altLang="zh-CN" sz="4400" dirty="0" smtClean="0"/>
          </a:p>
          <a:p>
            <a:pPr>
              <a:spcBef>
                <a:spcPct val="10000"/>
              </a:spcBef>
            </a:pPr>
            <a:endParaRPr lang="en-GB" altLang="zh-CN" sz="4400" dirty="0"/>
          </a:p>
          <a:p>
            <a:pPr>
              <a:spcBef>
                <a:spcPct val="10000"/>
              </a:spcBef>
            </a:pPr>
            <a:r>
              <a:rPr lang="en-US" altLang="zh-CN" sz="4400" dirty="0"/>
              <a:t>Attributes of </a:t>
            </a:r>
            <a:r>
              <a:rPr lang="en-US" altLang="zh-CN" sz="4400" dirty="0" smtClean="0"/>
              <a:t>Model Item Geometry</a:t>
            </a:r>
            <a:r>
              <a:rPr lang="en-US" altLang="zh-CN" sz="4400" dirty="0"/>
              <a:t/>
            </a:r>
            <a:br>
              <a:rPr lang="en-US" altLang="zh-CN" sz="4400" dirty="0"/>
            </a:br>
            <a:r>
              <a:rPr lang="en-US" altLang="zh-CN" sz="4400" dirty="0"/>
              <a:t/>
            </a:r>
            <a:br>
              <a:rPr lang="en-US" altLang="zh-CN" sz="4400" dirty="0"/>
            </a:br>
            <a:r>
              <a:rPr lang="en-US" altLang="zh-CN" sz="4400" dirty="0" smtClean="0"/>
              <a:t> </a:t>
            </a:r>
            <a:endParaRPr lang="en-US" altLang="zh-CN" sz="4400" dirty="0"/>
          </a:p>
          <a:p>
            <a:pPr>
              <a:spcBef>
                <a:spcPct val="10000"/>
              </a:spcBef>
              <a:buNone/>
            </a:pPr>
            <a:endParaRPr lang="en-GB" sz="4400" dirty="0" smtClean="0"/>
          </a:p>
        </p:txBody>
      </p:sp>
      <p:sp>
        <p:nvSpPr>
          <p:cNvPr id="2" name="Title 1"/>
          <p:cNvSpPr>
            <a:spLocks noGrp="1"/>
          </p:cNvSpPr>
          <p:nvPr>
            <p:ph type="title"/>
          </p:nvPr>
        </p:nvSpPr>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036" y="194234"/>
            <a:ext cx="11472852" cy="1106671"/>
          </a:xfrm>
        </p:spPr>
        <p:txBody>
          <a:bodyPr/>
          <a:lstStyle/>
          <a:p>
            <a:r>
              <a:rPr lang="en-US" altLang="zh-CN" dirty="0" smtClean="0"/>
              <a:t>Model and </a:t>
            </a:r>
            <a:r>
              <a:rPr lang="en-US" altLang="zh-CN" dirty="0" err="1" smtClean="0"/>
              <a:t>ModelItem</a:t>
            </a:r>
            <a:r>
              <a:rPr lang="en-US" altLang="zh-CN" dirty="0" smtClean="0"/>
              <a:t> </a:t>
            </a:r>
            <a:r>
              <a:rPr lang="zh-CN" altLang="en-US" dirty="0" smtClean="0"/>
              <a:t/>
            </a:r>
            <a:br>
              <a:rPr lang="zh-CN" altLang="en-US" dirty="0" smtClean="0"/>
            </a:br>
            <a:endParaRPr lang="zh-CN" altLang="en-US" sz="2800" dirty="0">
              <a:solidFill>
                <a:schemeClr val="accent6"/>
              </a:solidFill>
            </a:endParaRPr>
          </a:p>
        </p:txBody>
      </p:sp>
      <p:sp>
        <p:nvSpPr>
          <p:cNvPr id="3" name="Content Placeholder 2"/>
          <p:cNvSpPr>
            <a:spLocks noGrp="1"/>
          </p:cNvSpPr>
          <p:nvPr>
            <p:ph idx="1"/>
          </p:nvPr>
        </p:nvSpPr>
        <p:spPr>
          <a:xfrm>
            <a:off x="465252" y="2473071"/>
            <a:ext cx="11472852" cy="7283704"/>
          </a:xfrm>
        </p:spPr>
        <p:txBody>
          <a:bodyPr/>
          <a:lstStyle/>
          <a:p>
            <a:endParaRPr lang="zh-CN" altLang="en-US" dirty="0"/>
          </a:p>
        </p:txBody>
      </p:sp>
      <p:pic>
        <p:nvPicPr>
          <p:cNvPr id="86018" name="Picture 2"/>
          <p:cNvPicPr>
            <a:picLocks noChangeAspect="1" noChangeArrowheads="1"/>
          </p:cNvPicPr>
          <p:nvPr/>
        </p:nvPicPr>
        <p:blipFill>
          <a:blip r:embed="rId3" cstate="print"/>
          <a:srcRect/>
          <a:stretch>
            <a:fillRect/>
          </a:stretch>
        </p:blipFill>
        <p:spPr bwMode="auto">
          <a:xfrm>
            <a:off x="801795" y="1755465"/>
            <a:ext cx="5290317" cy="7619999"/>
          </a:xfrm>
          <a:prstGeom prst="rect">
            <a:avLst/>
          </a:prstGeom>
          <a:noFill/>
          <a:ln w="9525">
            <a:noFill/>
            <a:miter lim="800000"/>
            <a:headEnd/>
            <a:tailEnd/>
          </a:ln>
        </p:spPr>
      </p:pic>
      <p:sp>
        <p:nvSpPr>
          <p:cNvPr id="5" name="Rectangle 4"/>
          <p:cNvSpPr/>
          <p:nvPr/>
        </p:nvSpPr>
        <p:spPr bwMode="auto">
          <a:xfrm>
            <a:off x="954194" y="2365067"/>
            <a:ext cx="3276600" cy="3048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26" tIns="45713" rIns="91426" bIns="45713" numCol="1" rtlCol="0" anchor="t" anchorCtr="0" compatLnSpc="1">
            <a:prstTxWarp prst="textNoShape">
              <a:avLst/>
            </a:prstTxWarp>
          </a:bodyPr>
          <a:lstStyle/>
          <a:p>
            <a:pPr algn="ctr" defTabSz="914260"/>
            <a:endParaRPr lang="en-US" sz="3100" b="1" dirty="0">
              <a:solidFill>
                <a:srgbClr val="DD0000"/>
              </a:solidFill>
              <a:latin typeface="Gill Sans" charset="0"/>
              <a:ea typeface="ヒラギノ角ゴ Pro W3" charset="0"/>
              <a:cs typeface="ヒラギノ角ゴ Pro W3" charset="0"/>
              <a:sym typeface="Gill Sans" charset="0"/>
            </a:endParaRPr>
          </a:p>
        </p:txBody>
      </p:sp>
      <p:sp>
        <p:nvSpPr>
          <p:cNvPr id="6" name="Rectangular Callout 5"/>
          <p:cNvSpPr/>
          <p:nvPr/>
        </p:nvSpPr>
        <p:spPr bwMode="auto">
          <a:xfrm>
            <a:off x="6973994" y="2441265"/>
            <a:ext cx="1676399" cy="609601"/>
          </a:xfrm>
          <a:prstGeom prst="wedgeRectCallout">
            <a:avLst>
              <a:gd name="adj1" fmla="val -206321"/>
              <a:gd name="adj2" fmla="val -34393"/>
            </a:avLst>
          </a:prstGeom>
          <a:solidFill>
            <a:srgbClr val="FFC9C9">
              <a:alpha val="80000"/>
            </a:srgbClr>
          </a:solidFill>
          <a:ln w="25400" cap="flat" cmpd="sng" algn="ctr">
            <a:noFill/>
            <a:prstDash val="solid"/>
            <a:round/>
            <a:headEnd type="none" w="med" len="med"/>
            <a:tailEnd type="none" w="med" len="med"/>
          </a:ln>
          <a:effectLst/>
        </p:spPr>
        <p:txBody>
          <a:bodyPr vert="horz" wrap="square" lIns="91426" tIns="45713" rIns="91426" bIns="45713" numCol="1" rtlCol="0" anchor="t" anchorCtr="0" compatLnSpc="1">
            <a:prstTxWarp prst="textNoShape">
              <a:avLst/>
            </a:prstTxWarp>
          </a:bodyPr>
          <a:lstStyle/>
          <a:p>
            <a:r>
              <a:rPr lang="en-US" sz="2400" b="1" dirty="0">
                <a:solidFill>
                  <a:schemeClr val="tx1">
                    <a:lumMod val="85000"/>
                    <a:lumOff val="15000"/>
                  </a:schemeClr>
                </a:solidFill>
                <a:ea typeface="ヒラギノ角ゴ Pro W3" charset="0"/>
                <a:cs typeface="ヒラギノ角ゴ Pro W3" charset="0"/>
                <a:sym typeface="Gill Sans" charset="0"/>
              </a:rPr>
              <a:t>Root Item</a:t>
            </a:r>
            <a:endParaRPr lang="en-US" sz="2400" b="1" dirty="0">
              <a:solidFill>
                <a:schemeClr val="tx1">
                  <a:lumMod val="85000"/>
                  <a:lumOff val="15000"/>
                </a:schemeClr>
              </a:solidFill>
              <a:latin typeface="Gill Sans" charset="0"/>
              <a:ea typeface="ヒラギノ角ゴ Pro W3" charset="0"/>
              <a:cs typeface="ヒラギノ角ゴ Pro W3" charset="0"/>
              <a:sym typeface="Gill Sans" charset="0"/>
            </a:endParaRPr>
          </a:p>
        </p:txBody>
      </p:sp>
      <p:sp>
        <p:nvSpPr>
          <p:cNvPr id="7" name="Rectangle 6"/>
          <p:cNvSpPr/>
          <p:nvPr/>
        </p:nvSpPr>
        <p:spPr bwMode="auto">
          <a:xfrm>
            <a:off x="1487595" y="3279467"/>
            <a:ext cx="3276600" cy="3048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26" tIns="45713" rIns="91426" bIns="45713" numCol="1" rtlCol="0" anchor="t" anchorCtr="0" compatLnSpc="1">
            <a:prstTxWarp prst="textNoShape">
              <a:avLst/>
            </a:prstTxWarp>
          </a:bodyPr>
          <a:lstStyle/>
          <a:p>
            <a:pPr algn="ctr" defTabSz="914260"/>
            <a:endParaRPr lang="en-US" sz="3100" b="1" dirty="0">
              <a:solidFill>
                <a:srgbClr val="DD0000"/>
              </a:solidFill>
              <a:latin typeface="Gill Sans" charset="0"/>
              <a:ea typeface="ヒラギノ角ゴ Pro W3" charset="0"/>
              <a:cs typeface="ヒラギノ角ゴ Pro W3" charset="0"/>
              <a:sym typeface="Gill Sans" charset="0"/>
            </a:endParaRPr>
          </a:p>
        </p:txBody>
      </p:sp>
      <p:sp>
        <p:nvSpPr>
          <p:cNvPr id="8" name="Rectangular Callout 7"/>
          <p:cNvSpPr/>
          <p:nvPr/>
        </p:nvSpPr>
        <p:spPr bwMode="auto">
          <a:xfrm>
            <a:off x="7507395" y="3508066"/>
            <a:ext cx="1828799" cy="609601"/>
          </a:xfrm>
          <a:prstGeom prst="wedgeRectCallout">
            <a:avLst>
              <a:gd name="adj1" fmla="val -198124"/>
              <a:gd name="adj2" fmla="val -44229"/>
            </a:avLst>
          </a:prstGeom>
          <a:solidFill>
            <a:srgbClr val="FFC9C9">
              <a:alpha val="80000"/>
            </a:srgbClr>
          </a:solidFill>
          <a:ln w="25400" cap="flat" cmpd="sng" algn="ctr">
            <a:noFill/>
            <a:prstDash val="solid"/>
            <a:round/>
            <a:headEnd type="none" w="med" len="med"/>
            <a:tailEnd type="none" w="med" len="med"/>
          </a:ln>
          <a:effectLst/>
        </p:spPr>
        <p:txBody>
          <a:bodyPr vert="horz" wrap="square" lIns="91426" tIns="45713" rIns="91426" bIns="45713" numCol="1" rtlCol="0" anchor="t" anchorCtr="0" compatLnSpc="1">
            <a:prstTxWarp prst="textNoShape">
              <a:avLst/>
            </a:prstTxWarp>
          </a:bodyPr>
          <a:lstStyle/>
          <a:p>
            <a:r>
              <a:rPr lang="en-US" sz="2400" b="1" dirty="0">
                <a:solidFill>
                  <a:schemeClr val="tx1">
                    <a:lumMod val="85000"/>
                    <a:lumOff val="15000"/>
                  </a:schemeClr>
                </a:solidFill>
                <a:ea typeface="ヒラギノ角ゴ Pro W3" charset="0"/>
                <a:cs typeface="ヒラギノ角ゴ Pro W3" charset="0"/>
                <a:sym typeface="Gill Sans" charset="0"/>
              </a:rPr>
              <a:t>Model Item</a:t>
            </a:r>
            <a:endParaRPr lang="en-US" sz="2400" b="1" dirty="0">
              <a:solidFill>
                <a:schemeClr val="tx1">
                  <a:lumMod val="85000"/>
                  <a:lumOff val="15000"/>
                </a:schemeClr>
              </a:solidFill>
              <a:latin typeface="Gill Sans" charset="0"/>
              <a:ea typeface="ヒラギノ角ゴ Pro W3" charset="0"/>
              <a:cs typeface="ヒラギノ角ゴ Pro W3" charset="0"/>
              <a:sym typeface="Gill Sans" charset="0"/>
            </a:endParaRPr>
          </a:p>
        </p:txBody>
      </p:sp>
      <p:sp>
        <p:nvSpPr>
          <p:cNvPr id="9" name="Rectangle 8"/>
          <p:cNvSpPr/>
          <p:nvPr/>
        </p:nvSpPr>
        <p:spPr bwMode="auto">
          <a:xfrm>
            <a:off x="1258993" y="2365065"/>
            <a:ext cx="3200400" cy="35052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26" tIns="45713" rIns="91426" bIns="45713" numCol="1" rtlCol="0" anchor="t" anchorCtr="0" compatLnSpc="1">
            <a:prstTxWarp prst="textNoShape">
              <a:avLst/>
            </a:prstTxWarp>
          </a:bodyPr>
          <a:lstStyle/>
          <a:p>
            <a:pPr algn="ctr" defTabSz="914260"/>
            <a:endParaRPr lang="en-US" sz="3100" b="1" dirty="0">
              <a:solidFill>
                <a:srgbClr val="DD0000"/>
              </a:solidFill>
              <a:latin typeface="Gill Sans" charset="0"/>
              <a:ea typeface="ヒラギノ角ゴ Pro W3" charset="0"/>
              <a:cs typeface="ヒラギノ角ゴ Pro W3" charset="0"/>
              <a:sym typeface="Gill Sans" charset="0"/>
            </a:endParaRPr>
          </a:p>
        </p:txBody>
      </p:sp>
      <p:sp>
        <p:nvSpPr>
          <p:cNvPr id="10" name="Rectangular Callout 9"/>
          <p:cNvSpPr/>
          <p:nvPr/>
        </p:nvSpPr>
        <p:spPr bwMode="auto">
          <a:xfrm>
            <a:off x="7278794" y="4498666"/>
            <a:ext cx="3505200" cy="2133600"/>
          </a:xfrm>
          <a:prstGeom prst="wedgeRectCallout">
            <a:avLst>
              <a:gd name="adj1" fmla="val -128100"/>
              <a:gd name="adj2" fmla="val -131322"/>
            </a:avLst>
          </a:prstGeom>
          <a:solidFill>
            <a:srgbClr val="FFC9C9">
              <a:alpha val="80000"/>
            </a:srgbClr>
          </a:solidFill>
          <a:ln w="25400" cap="flat" cmpd="sng" algn="ctr">
            <a:noFill/>
            <a:prstDash val="solid"/>
            <a:round/>
            <a:headEnd type="none" w="med" len="med"/>
            <a:tailEnd type="none" w="med" len="med"/>
          </a:ln>
          <a:effectLst/>
        </p:spPr>
        <p:txBody>
          <a:bodyPr vert="horz" wrap="square" lIns="91426" tIns="45713" rIns="91426" bIns="45713" numCol="1" rtlCol="0" anchor="t" anchorCtr="0" compatLnSpc="1">
            <a:prstTxWarp prst="textNoShape">
              <a:avLst/>
            </a:prstTxWarp>
          </a:bodyPr>
          <a:lstStyle/>
          <a:p>
            <a:r>
              <a:rPr lang="en-US" sz="2400" b="1" dirty="0">
                <a:solidFill>
                  <a:schemeClr val="tx1">
                    <a:lumMod val="85000"/>
                    <a:lumOff val="15000"/>
                  </a:schemeClr>
                </a:solidFill>
                <a:ea typeface="ヒラギノ角ゴ Pro W3" charset="0"/>
                <a:cs typeface="ヒラギノ角ゴ Pro W3" charset="0"/>
                <a:sym typeface="Gill Sans" charset="0"/>
              </a:rPr>
              <a:t>Model Item </a:t>
            </a:r>
            <a:r>
              <a:rPr lang="en-US" altLang="zh-CN" sz="2400" b="1" dirty="0">
                <a:solidFill>
                  <a:schemeClr val="tx1">
                    <a:lumMod val="85000"/>
                    <a:lumOff val="15000"/>
                  </a:schemeClr>
                </a:solidFill>
              </a:rPr>
              <a:t>Hierarchy:</a:t>
            </a:r>
          </a:p>
          <a:p>
            <a:pPr lvl="1">
              <a:buFont typeface="Arial" pitchFamily="34" charset="0"/>
              <a:buChar char="•"/>
            </a:pPr>
            <a:r>
              <a:rPr lang="en-US" sz="2400" b="1" dirty="0">
                <a:solidFill>
                  <a:schemeClr val="tx1">
                    <a:lumMod val="85000"/>
                    <a:lumOff val="15000"/>
                  </a:schemeClr>
                </a:solidFill>
                <a:latin typeface="Gill Sans" charset="0"/>
                <a:ea typeface="ヒラギノ角ゴ Pro W3" charset="0"/>
                <a:cs typeface="ヒラギノ角ゴ Pro W3" charset="0"/>
                <a:sym typeface="Gill Sans" charset="0"/>
              </a:rPr>
              <a:t>Self</a:t>
            </a:r>
          </a:p>
          <a:p>
            <a:pPr lvl="1">
              <a:buFont typeface="Arial" pitchFamily="34" charset="0"/>
              <a:buChar char="•"/>
            </a:pPr>
            <a:r>
              <a:rPr lang="en-US" sz="2400" b="1" dirty="0">
                <a:solidFill>
                  <a:schemeClr val="tx1">
                    <a:lumMod val="85000"/>
                    <a:lumOff val="15000"/>
                  </a:schemeClr>
                </a:solidFill>
                <a:latin typeface="Gill Sans" charset="0"/>
                <a:ea typeface="ヒラギノ角ゴ Pro W3" charset="0"/>
                <a:cs typeface="ヒラギノ角ゴ Pro W3" charset="0"/>
                <a:sym typeface="Gill Sans" charset="0"/>
              </a:rPr>
              <a:t>Children </a:t>
            </a:r>
          </a:p>
          <a:p>
            <a:pPr lvl="1">
              <a:buFont typeface="Arial" pitchFamily="34" charset="0"/>
              <a:buChar char="•"/>
            </a:pPr>
            <a:r>
              <a:rPr lang="en-US" sz="2400" b="1" dirty="0">
                <a:solidFill>
                  <a:schemeClr val="tx1">
                    <a:lumMod val="85000"/>
                    <a:lumOff val="15000"/>
                  </a:schemeClr>
                </a:solidFill>
                <a:latin typeface="Gill Sans" charset="0"/>
                <a:ea typeface="ヒラギノ角ゴ Pro W3" charset="0"/>
                <a:cs typeface="ヒラギノ角ゴ Pro W3" charset="0"/>
                <a:sym typeface="Gill Sans" charset="0"/>
              </a:rPr>
              <a:t>Decedents</a:t>
            </a:r>
          </a:p>
          <a:p>
            <a:pPr lvl="1">
              <a:buFont typeface="Arial" pitchFamily="34" charset="0"/>
              <a:buChar char="•"/>
            </a:pPr>
            <a:r>
              <a:rPr lang="en-US" sz="2400" b="1" dirty="0">
                <a:solidFill>
                  <a:schemeClr val="tx1">
                    <a:lumMod val="85000"/>
                    <a:lumOff val="15000"/>
                  </a:schemeClr>
                </a:solidFill>
                <a:latin typeface="Gill Sans" charset="0"/>
                <a:ea typeface="ヒラギノ角ゴ Pro W3" charset="0"/>
                <a:cs typeface="ヒラギノ角ゴ Pro W3" charset="0"/>
                <a:sym typeface="Gill Sans" charset="0"/>
              </a:rPr>
              <a:t>Ancestors</a:t>
            </a:r>
          </a:p>
        </p:txBody>
      </p:sp>
      <p:sp>
        <p:nvSpPr>
          <p:cNvPr id="11" name="Rectangular Callout 10"/>
          <p:cNvSpPr/>
          <p:nvPr/>
        </p:nvSpPr>
        <p:spPr bwMode="auto">
          <a:xfrm>
            <a:off x="7964591" y="6784665"/>
            <a:ext cx="1371601" cy="609601"/>
          </a:xfrm>
          <a:prstGeom prst="wedgeRectCallout">
            <a:avLst>
              <a:gd name="adj1" fmla="val -245119"/>
              <a:gd name="adj2" fmla="val -130295"/>
            </a:avLst>
          </a:prstGeom>
          <a:solidFill>
            <a:srgbClr val="FFC9C9">
              <a:alpha val="80000"/>
            </a:srgbClr>
          </a:solidFill>
          <a:ln w="25400" cap="flat" cmpd="sng" algn="ctr">
            <a:noFill/>
            <a:prstDash val="solid"/>
            <a:round/>
            <a:headEnd type="none" w="med" len="med"/>
            <a:tailEnd type="none" w="med" len="med"/>
          </a:ln>
          <a:effectLst/>
        </p:spPr>
        <p:txBody>
          <a:bodyPr vert="horz" wrap="square" lIns="91426" tIns="45713" rIns="91426" bIns="45713" numCol="1" rtlCol="0" anchor="t" anchorCtr="0" compatLnSpc="1">
            <a:prstTxWarp prst="textNoShape">
              <a:avLst/>
            </a:prstTxWarp>
          </a:bodyPr>
          <a:lstStyle/>
          <a:p>
            <a:r>
              <a:rPr lang="en-US" sz="2400" b="1" dirty="0" smtClean="0">
                <a:solidFill>
                  <a:schemeClr val="tx1">
                    <a:lumMod val="85000"/>
                    <a:lumOff val="15000"/>
                  </a:schemeClr>
                </a:solidFill>
                <a:ea typeface="ヒラギノ角ゴ Pro W3" charset="0"/>
                <a:cs typeface="ヒラギノ角ゴ Pro W3" charset="0"/>
                <a:sym typeface="Gill Sans" charset="0"/>
              </a:rPr>
              <a:t>Model</a:t>
            </a:r>
            <a:endParaRPr lang="en-US" sz="2400" b="1" dirty="0">
              <a:solidFill>
                <a:schemeClr val="tx1">
                  <a:lumMod val="85000"/>
                  <a:lumOff val="15000"/>
                </a:schemeClr>
              </a:solidFill>
              <a:latin typeface="Gill Sans" charset="0"/>
              <a:ea typeface="ヒラギノ角ゴ Pro W3" charset="0"/>
              <a:cs typeface="ヒラギノ角ゴ Pro W3" charset="0"/>
              <a:sym typeface="Gill Sans" charset="0"/>
            </a:endParaRPr>
          </a:p>
        </p:txBody>
      </p:sp>
      <p:sp>
        <p:nvSpPr>
          <p:cNvPr id="12" name="Rectangle 11"/>
          <p:cNvSpPr/>
          <p:nvPr/>
        </p:nvSpPr>
        <p:spPr bwMode="auto">
          <a:xfrm>
            <a:off x="954195" y="2365067"/>
            <a:ext cx="4267200" cy="6248401"/>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26" tIns="45713" rIns="91426" bIns="45713" numCol="1" rtlCol="0" anchor="t" anchorCtr="0" compatLnSpc="1">
            <a:prstTxWarp prst="textNoShape">
              <a:avLst/>
            </a:prstTxWarp>
          </a:bodyPr>
          <a:lstStyle/>
          <a:p>
            <a:pPr algn="ctr" defTabSz="914260"/>
            <a:endParaRPr lang="en-US" sz="3100" b="1" dirty="0">
              <a:solidFill>
                <a:srgbClr val="DD0000"/>
              </a:solidFill>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18116616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2"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3" nodeType="clickEffect">
                                  <p:stCondLst>
                                    <p:cond delay="0"/>
                                  </p:stCondLst>
                                  <p:childTnLst>
                                    <p:set>
                                      <p:cBhvr>
                                        <p:cTn id="12" dur="1" fill="hold">
                                          <p:stCondLst>
                                            <p:cond delay="0"/>
                                          </p:stCondLst>
                                        </p:cTn>
                                        <p:tgtEl>
                                          <p:spTgt spid="11"/>
                                        </p:tgtEl>
                                        <p:attrNameLst>
                                          <p:attrName>style.visibility</p:attrName>
                                        </p:attrNameLst>
                                      </p:cBhvr>
                                      <p:to>
                                        <p:strVal val="hidden"/>
                                      </p:to>
                                    </p:set>
                                  </p:childTnLst>
                                </p:cTn>
                              </p:par>
                              <p:par>
                                <p:cTn id="13" presetID="1" presetClass="exit" presetSubtype="0" fill="hold" grpId="3" nodeType="withEffect">
                                  <p:stCondLst>
                                    <p:cond delay="0"/>
                                  </p:stCondLst>
                                  <p:childTnLst>
                                    <p:set>
                                      <p:cBhvr>
                                        <p:cTn id="14" dur="1" fill="hold">
                                          <p:stCondLst>
                                            <p:cond delay="0"/>
                                          </p:stCondLst>
                                        </p:cTn>
                                        <p:tgtEl>
                                          <p:spTgt spid="12"/>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6"/>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7"/>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8"/>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9"/>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0"/>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childTnLst>
                                </p:cTn>
                              </p:par>
                              <p:par>
                                <p:cTn id="47" presetID="1" presetClass="exit" presetSubtype="0" fill="hold" grpId="1" nodeType="withEffect">
                                  <p:stCondLst>
                                    <p:cond delay="0"/>
                                  </p:stCondLst>
                                  <p:childTnLst>
                                    <p:set>
                                      <p:cBhvr>
                                        <p:cTn id="48" dur="1" fill="hold">
                                          <p:stCondLst>
                                            <p:cond delay="0"/>
                                          </p:stCondLst>
                                        </p:cTn>
                                        <p:tgtEl>
                                          <p:spTgt spid="11"/>
                                        </p:tgtEl>
                                        <p:attrNameLst>
                                          <p:attrName>style.visibility</p:attrName>
                                        </p:attrNameLst>
                                      </p:cBhvr>
                                      <p:to>
                                        <p:strVal val="hidden"/>
                                      </p:to>
                                    </p:set>
                                  </p:childTnLst>
                                </p:cTn>
                              </p:par>
                              <p:par>
                                <p:cTn id="49" presetID="1"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1" grpId="2" animBg="1"/>
      <p:bldP spid="11" grpId="3" animBg="1"/>
      <p:bldP spid="12" grpId="0" animBg="1"/>
      <p:bldP spid="12" grpId="1" animBg="1"/>
      <p:bldP spid="12" grpId="2" animBg="1"/>
      <p:bldP spid="12" grpId="3"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1449387"/>
            <a:ext cx="11710098" cy="6782341"/>
          </a:xfrm>
        </p:spPr>
        <p:txBody>
          <a:bodyPr/>
          <a:lstStyle/>
          <a:p>
            <a:r>
              <a:rPr lang="en-US" altLang="zh-CN" sz="3600" dirty="0">
                <a:solidFill>
                  <a:schemeClr val="tx1">
                    <a:lumMod val="85000"/>
                    <a:lumOff val="15000"/>
                  </a:schemeClr>
                </a:solidFill>
              </a:rPr>
              <a:t>Represent a node in selection tree of UI</a:t>
            </a:r>
          </a:p>
          <a:p>
            <a:r>
              <a:rPr lang="en-US" altLang="zh-CN" sz="3600" dirty="0">
                <a:solidFill>
                  <a:schemeClr val="tx1">
                    <a:lumMod val="85000"/>
                    <a:lumOff val="15000"/>
                  </a:schemeClr>
                </a:solidFill>
              </a:rPr>
              <a:t>same information like UI are available</a:t>
            </a:r>
          </a:p>
          <a:p>
            <a:pPr lvl="1"/>
            <a:r>
              <a:rPr lang="en-US" altLang="zh-CN" sz="2800" dirty="0" err="1">
                <a:solidFill>
                  <a:schemeClr val="tx1">
                    <a:lumMod val="85000"/>
                    <a:lumOff val="15000"/>
                  </a:schemeClr>
                </a:solidFill>
              </a:rPr>
              <a:t>IsHidden</a:t>
            </a:r>
            <a:r>
              <a:rPr lang="en-US" altLang="zh-CN" sz="2800" dirty="0">
                <a:solidFill>
                  <a:schemeClr val="tx1">
                    <a:lumMod val="85000"/>
                    <a:lumOff val="15000"/>
                  </a:schemeClr>
                </a:solidFill>
              </a:rPr>
              <a:t>, </a:t>
            </a:r>
            <a:r>
              <a:rPr lang="en-US" altLang="zh-CN" sz="2800" dirty="0" err="1">
                <a:solidFill>
                  <a:schemeClr val="tx1">
                    <a:lumMod val="85000"/>
                    <a:lumOff val="15000"/>
                  </a:schemeClr>
                </a:solidFill>
              </a:rPr>
              <a:t>IsCollection</a:t>
            </a:r>
            <a:r>
              <a:rPr lang="en-US" altLang="zh-CN" sz="2800" dirty="0">
                <a:solidFill>
                  <a:schemeClr val="tx1">
                    <a:lumMod val="85000"/>
                    <a:lumOff val="15000"/>
                  </a:schemeClr>
                </a:solidFill>
              </a:rPr>
              <a:t>, </a:t>
            </a:r>
            <a:r>
              <a:rPr lang="en-US" altLang="zh-CN" sz="2800" dirty="0" err="1">
                <a:solidFill>
                  <a:schemeClr val="tx1">
                    <a:lumMod val="85000"/>
                    <a:lumOff val="15000"/>
                  </a:schemeClr>
                </a:solidFill>
              </a:rPr>
              <a:t>IsComposite</a:t>
            </a:r>
            <a:r>
              <a:rPr lang="en-US" altLang="zh-CN" sz="2800" dirty="0">
                <a:solidFill>
                  <a:schemeClr val="tx1">
                    <a:lumMod val="85000"/>
                    <a:lumOff val="15000"/>
                  </a:schemeClr>
                </a:solidFill>
              </a:rPr>
              <a:t>, </a:t>
            </a:r>
            <a:r>
              <a:rPr lang="en-US" altLang="zh-CN" sz="2800" dirty="0" err="1">
                <a:solidFill>
                  <a:schemeClr val="tx1">
                    <a:lumMod val="85000"/>
                    <a:lumOff val="15000"/>
                  </a:schemeClr>
                </a:solidFill>
              </a:rPr>
              <a:t>DisplayName</a:t>
            </a:r>
            <a:endParaRPr lang="en-US" altLang="zh-CN" sz="2800" dirty="0">
              <a:solidFill>
                <a:schemeClr val="tx1">
                  <a:lumMod val="85000"/>
                  <a:lumOff val="15000"/>
                </a:schemeClr>
              </a:solidFill>
            </a:endParaRPr>
          </a:p>
          <a:p>
            <a:r>
              <a:rPr lang="en-US" altLang="zh-CN" sz="3600" dirty="0">
                <a:solidFill>
                  <a:schemeClr val="tx1">
                    <a:lumMod val="85000"/>
                    <a:lumOff val="15000"/>
                  </a:schemeClr>
                </a:solidFill>
              </a:rPr>
              <a:t>Store the properties </a:t>
            </a:r>
          </a:p>
          <a:p>
            <a:pPr lvl="1"/>
            <a:r>
              <a:rPr lang="en-US" altLang="zh-CN" sz="2800" dirty="0" err="1">
                <a:solidFill>
                  <a:schemeClr val="tx1">
                    <a:lumMod val="85000"/>
                    <a:lumOff val="15000"/>
                  </a:schemeClr>
                </a:solidFill>
              </a:rPr>
              <a:t>PropertyCategories</a:t>
            </a:r>
            <a:r>
              <a:rPr lang="en-US" altLang="zh-CN" sz="2800" dirty="0">
                <a:solidFill>
                  <a:schemeClr val="tx1">
                    <a:lumMod val="85000"/>
                    <a:lumOff val="15000"/>
                  </a:schemeClr>
                </a:solidFill>
              </a:rPr>
              <a:t> (see Lab [Properties])</a:t>
            </a:r>
          </a:p>
          <a:p>
            <a:r>
              <a:rPr lang="en-US" altLang="zh-CN" sz="3600" dirty="0">
                <a:solidFill>
                  <a:schemeClr val="tx1">
                    <a:lumMod val="85000"/>
                    <a:lumOff val="15000"/>
                  </a:schemeClr>
                </a:solidFill>
              </a:rPr>
              <a:t>Hierarchy</a:t>
            </a:r>
          </a:p>
          <a:p>
            <a:pPr lvl="1"/>
            <a:r>
              <a:rPr lang="en-US" altLang="zh-CN" sz="2800" dirty="0" smtClean="0">
                <a:solidFill>
                  <a:schemeClr val="tx1">
                    <a:lumMod val="85000"/>
                    <a:lumOff val="15000"/>
                  </a:schemeClr>
                </a:solidFill>
              </a:rPr>
              <a:t>Ancestors: All ancestors of this item (excluding item itself) within the model hierarchy  </a:t>
            </a:r>
          </a:p>
          <a:p>
            <a:pPr lvl="1"/>
            <a:r>
              <a:rPr lang="en-US" altLang="zh-CN" sz="2800" dirty="0" err="1" smtClean="0">
                <a:solidFill>
                  <a:schemeClr val="tx1">
                    <a:lumMod val="85000"/>
                    <a:lumOff val="15000"/>
                  </a:schemeClr>
                </a:solidFill>
              </a:rPr>
              <a:t>AncestorsAndSelf</a:t>
            </a:r>
            <a:r>
              <a:rPr lang="en-US" altLang="zh-CN" sz="2800" dirty="0" smtClean="0">
                <a:solidFill>
                  <a:schemeClr val="tx1">
                    <a:lumMod val="85000"/>
                    <a:lumOff val="15000"/>
                  </a:schemeClr>
                </a:solidFill>
              </a:rPr>
              <a:t> : All ancestors of this item (including item itself) within the model hierarchy  </a:t>
            </a:r>
          </a:p>
          <a:p>
            <a:pPr lvl="1"/>
            <a:r>
              <a:rPr lang="en-US" altLang="zh-CN" sz="2800" dirty="0" smtClean="0">
                <a:solidFill>
                  <a:schemeClr val="tx1">
                    <a:lumMod val="85000"/>
                    <a:lumOff val="15000"/>
                  </a:schemeClr>
                </a:solidFill>
              </a:rPr>
              <a:t>Children: Children of this item within the model hierarchy (first level of child )</a:t>
            </a:r>
          </a:p>
          <a:p>
            <a:pPr lvl="1"/>
            <a:r>
              <a:rPr lang="en-US" altLang="zh-CN" sz="2800" dirty="0" smtClean="0">
                <a:solidFill>
                  <a:schemeClr val="tx1">
                    <a:lumMod val="85000"/>
                    <a:lumOff val="15000"/>
                  </a:schemeClr>
                </a:solidFill>
              </a:rPr>
              <a:t>Descendants: All descendants of this item (excluding item itself) within the model hierarchy </a:t>
            </a:r>
          </a:p>
          <a:p>
            <a:pPr lvl="1"/>
            <a:r>
              <a:rPr lang="en-US" altLang="zh-CN" sz="2800" dirty="0" err="1" smtClean="0">
                <a:solidFill>
                  <a:schemeClr val="tx1">
                    <a:lumMod val="85000"/>
                    <a:lumOff val="15000"/>
                  </a:schemeClr>
                </a:solidFill>
              </a:rPr>
              <a:t>DescendantsAndSelf</a:t>
            </a:r>
            <a:r>
              <a:rPr lang="en-US" altLang="zh-CN" sz="2800" dirty="0" smtClean="0">
                <a:solidFill>
                  <a:schemeClr val="tx1">
                    <a:lumMod val="85000"/>
                    <a:lumOff val="15000"/>
                  </a:schemeClr>
                </a:solidFill>
              </a:rPr>
              <a:t> :All descendants of this item (including item itself) within the model hierarchy</a:t>
            </a:r>
            <a:endParaRPr lang="en-US" altLang="zh-CN" sz="3600" dirty="0">
              <a:solidFill>
                <a:schemeClr val="tx1">
                  <a:lumMod val="85000"/>
                  <a:lumOff val="15000"/>
                </a:schemeClr>
              </a:solidFill>
            </a:endParaRPr>
          </a:p>
          <a:p>
            <a:pPr marL="105405" indent="0">
              <a:buNone/>
            </a:pPr>
            <a:endParaRPr lang="en-US" altLang="zh-CN" sz="3600" dirty="0">
              <a:solidFill>
                <a:schemeClr val="tx1">
                  <a:lumMod val="85000"/>
                  <a:lumOff val="15000"/>
                </a:schemeClr>
              </a:solidFill>
            </a:endParaRPr>
          </a:p>
          <a:p>
            <a:endParaRPr lang="zh-CN" altLang="en-US" sz="3600" dirty="0">
              <a:solidFill>
                <a:schemeClr val="tx1">
                  <a:lumMod val="85000"/>
                  <a:lumOff val="15000"/>
                </a:schemeClr>
              </a:solidFill>
            </a:endParaRPr>
          </a:p>
        </p:txBody>
      </p:sp>
      <p:sp>
        <p:nvSpPr>
          <p:cNvPr id="2" name="Title 1"/>
          <p:cNvSpPr>
            <a:spLocks noGrp="1"/>
          </p:cNvSpPr>
          <p:nvPr>
            <p:ph type="title"/>
          </p:nvPr>
        </p:nvSpPr>
        <p:spPr/>
        <p:txBody>
          <a:bodyPr/>
          <a:lstStyle/>
          <a:p>
            <a:r>
              <a:rPr lang="en-US" altLang="zh-CN" dirty="0" err="1" smtClean="0"/>
              <a:t>ModelItem</a:t>
            </a:r>
            <a:r>
              <a:rPr lang="en-US" altLang="zh-CN" dirty="0" smtClean="0"/>
              <a:t> </a:t>
            </a:r>
            <a:r>
              <a:rPr lang="en-GB" altLang="zh-CN" dirty="0" smtClean="0"/>
              <a:t/>
            </a:r>
            <a:br>
              <a:rPr lang="en-GB" altLang="zh-CN" dirty="0" smtClean="0"/>
            </a:br>
            <a:endParaRPr lang="zh-CN" altLang="en-US" sz="2800" dirty="0">
              <a:solidFill>
                <a:schemeClr val="accent6"/>
              </a:solidFill>
            </a:endParaRPr>
          </a:p>
        </p:txBody>
      </p:sp>
    </p:spTree>
    <p:extLst>
      <p:ext uri="{BB962C8B-B14F-4D97-AF65-F5344CB8AC3E}">
        <p14:creationId xmlns:p14="http://schemas.microsoft.com/office/powerpoint/2010/main" val="3608473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altLang="zh-CN" sz="4800" dirty="0"/>
              <a:t>Get </a:t>
            </a:r>
            <a:r>
              <a:rPr lang="en-GB" altLang="zh-CN" sz="4800" dirty="0" smtClean="0"/>
              <a:t>specific model in the document</a:t>
            </a:r>
          </a:p>
          <a:p>
            <a:endParaRPr lang="en-GB" altLang="zh-CN" sz="4800" dirty="0"/>
          </a:p>
          <a:p>
            <a:r>
              <a:rPr lang="en-GB" altLang="zh-CN" sz="4800" dirty="0" smtClean="0"/>
              <a:t>Get root Item of a model</a:t>
            </a:r>
          </a:p>
          <a:p>
            <a:endParaRPr lang="en-GB" altLang="zh-CN" sz="4800" dirty="0"/>
          </a:p>
          <a:p>
            <a:r>
              <a:rPr lang="en-GB" altLang="zh-CN" sz="4800" dirty="0" smtClean="0"/>
              <a:t>Query </a:t>
            </a:r>
            <a:r>
              <a:rPr lang="en-GB" altLang="zh-CN" sz="4800" dirty="0"/>
              <a:t>property of </a:t>
            </a:r>
            <a:r>
              <a:rPr lang="en-GB" altLang="zh-CN" sz="4800" dirty="0" smtClean="0"/>
              <a:t>model item</a:t>
            </a:r>
          </a:p>
          <a:p>
            <a:endParaRPr lang="en-GB" altLang="zh-CN" sz="4800" dirty="0"/>
          </a:p>
          <a:p>
            <a:endParaRPr lang="en-US" altLang="zh-CN" sz="4800" dirty="0"/>
          </a:p>
          <a:p>
            <a:endParaRPr lang="en-US" altLang="zh-CN" sz="4800" dirty="0"/>
          </a:p>
          <a:p>
            <a:endParaRPr lang="en-US" altLang="zh-CN" sz="4800" dirty="0"/>
          </a:p>
          <a:p>
            <a:endParaRPr lang="zh-CN" altLang="en-US" dirty="0"/>
          </a:p>
        </p:txBody>
      </p:sp>
      <p:sp>
        <p:nvSpPr>
          <p:cNvPr id="2" name="Title 1"/>
          <p:cNvSpPr>
            <a:spLocks noGrp="1"/>
          </p:cNvSpPr>
          <p:nvPr>
            <p:ph type="title"/>
          </p:nvPr>
        </p:nvSpPr>
        <p:spPr/>
        <p:txBody>
          <a:bodyPr/>
          <a:lstStyle/>
          <a:p>
            <a:r>
              <a:rPr lang="en-US" altLang="zh-CN" dirty="0"/>
              <a:t>Querying </a:t>
            </a:r>
            <a:r>
              <a:rPr lang="en-US" altLang="zh-CN" dirty="0" smtClean="0"/>
              <a:t>Model  </a:t>
            </a:r>
            <a:endParaRPr lang="en-US" altLang="zh-CN" sz="2800" dirty="0">
              <a:solidFill>
                <a:schemeClr val="accent6"/>
              </a:solidFill>
            </a:endParaRPr>
          </a:p>
        </p:txBody>
      </p:sp>
      <p:sp>
        <p:nvSpPr>
          <p:cNvPr id="11" name="TextBox 10"/>
          <p:cNvSpPr txBox="1"/>
          <p:nvPr/>
        </p:nvSpPr>
        <p:spPr>
          <a:xfrm>
            <a:off x="1095375" y="2884959"/>
            <a:ext cx="6273739" cy="481656"/>
          </a:xfrm>
          <a:prstGeom prst="rect">
            <a:avLst/>
          </a:prstGeom>
          <a:solidFill>
            <a:schemeClr val="bg1">
              <a:lumMod val="95000"/>
            </a:schemeClr>
          </a:solidFill>
        </p:spPr>
        <p:txBody>
          <a:bodyPr wrap="square" lIns="130101" tIns="65050" rIns="130101" bIns="65050" rtlCol="0">
            <a:spAutoFit/>
          </a:bodyPr>
          <a:lstStyle/>
          <a:p>
            <a:r>
              <a:rPr lang="en-US" sz="2300" b="1" dirty="0">
                <a:solidFill>
                  <a:srgbClr val="00B0F0"/>
                </a:solidFill>
                <a:latin typeface="Courier New" pitchFamily="49" charset="0"/>
                <a:cs typeface="Courier New" pitchFamily="49" charset="0"/>
              </a:rPr>
              <a:t>Model</a:t>
            </a:r>
            <a:r>
              <a:rPr lang="en-US" sz="2300" b="1" dirty="0">
                <a:latin typeface="Courier New" pitchFamily="49" charset="0"/>
                <a:cs typeface="Courier New" pitchFamily="49" charset="0"/>
              </a:rPr>
              <a:t> </a:t>
            </a:r>
            <a:r>
              <a:rPr lang="en-US" sz="2300" b="1" dirty="0" err="1">
                <a:latin typeface="Courier New" pitchFamily="49" charset="0"/>
                <a:cs typeface="Courier New" pitchFamily="49" charset="0"/>
              </a:rPr>
              <a:t>model</a:t>
            </a:r>
            <a:r>
              <a:rPr lang="en-US" sz="2300" b="1" dirty="0">
                <a:latin typeface="Courier New" pitchFamily="49" charset="0"/>
                <a:cs typeface="Courier New" pitchFamily="49" charset="0"/>
              </a:rPr>
              <a:t> = </a:t>
            </a:r>
            <a:r>
              <a:rPr lang="en-US" sz="2300" b="1" dirty="0" err="1">
                <a:latin typeface="Courier New" pitchFamily="49" charset="0"/>
                <a:cs typeface="Courier New" pitchFamily="49" charset="0"/>
              </a:rPr>
              <a:t>doc.Models</a:t>
            </a:r>
            <a:r>
              <a:rPr lang="en-US" sz="2300" b="1" dirty="0">
                <a:latin typeface="Courier New" pitchFamily="49" charset="0"/>
                <a:cs typeface="Courier New" pitchFamily="49" charset="0"/>
              </a:rPr>
              <a:t>[0];</a:t>
            </a:r>
          </a:p>
        </p:txBody>
      </p:sp>
      <p:sp>
        <p:nvSpPr>
          <p:cNvPr id="15" name="TextBox 14"/>
          <p:cNvSpPr txBox="1"/>
          <p:nvPr/>
        </p:nvSpPr>
        <p:spPr>
          <a:xfrm>
            <a:off x="1095374" y="4421187"/>
            <a:ext cx="6273739" cy="481656"/>
          </a:xfrm>
          <a:prstGeom prst="rect">
            <a:avLst/>
          </a:prstGeom>
          <a:solidFill>
            <a:schemeClr val="bg1">
              <a:lumMod val="95000"/>
            </a:schemeClr>
          </a:solidFill>
        </p:spPr>
        <p:txBody>
          <a:bodyPr wrap="square" lIns="130101" tIns="65050" rIns="130101" bIns="65050" rtlCol="0">
            <a:spAutoFit/>
          </a:bodyPr>
          <a:lstStyle/>
          <a:p>
            <a:r>
              <a:rPr lang="en-US" sz="2300" b="1" dirty="0" err="1">
                <a:solidFill>
                  <a:srgbClr val="00B0F0"/>
                </a:solidFill>
                <a:latin typeface="Courier New" pitchFamily="49" charset="0"/>
                <a:cs typeface="Courier New" pitchFamily="49" charset="0"/>
              </a:rPr>
              <a:t>ModelItem</a:t>
            </a:r>
            <a:r>
              <a:rPr lang="en-US" sz="2300" b="1" dirty="0">
                <a:latin typeface="Courier New" pitchFamily="49" charset="0"/>
                <a:cs typeface="Courier New" pitchFamily="49" charset="0"/>
              </a:rPr>
              <a:t> root = model.RootItem;</a:t>
            </a:r>
          </a:p>
        </p:txBody>
      </p:sp>
      <p:sp>
        <p:nvSpPr>
          <p:cNvPr id="19" name="TextBox 18"/>
          <p:cNvSpPr txBox="1"/>
          <p:nvPr/>
        </p:nvSpPr>
        <p:spPr>
          <a:xfrm>
            <a:off x="1277221" y="5792787"/>
            <a:ext cx="6091892" cy="481656"/>
          </a:xfrm>
          <a:prstGeom prst="rect">
            <a:avLst/>
          </a:prstGeom>
          <a:solidFill>
            <a:schemeClr val="bg1">
              <a:lumMod val="95000"/>
            </a:schemeClr>
          </a:solidFill>
        </p:spPr>
        <p:txBody>
          <a:bodyPr wrap="square" lIns="130101" tIns="65050" rIns="130101" bIns="65050" rtlCol="0">
            <a:spAutoFit/>
          </a:bodyPr>
          <a:lstStyle/>
          <a:p>
            <a:r>
              <a:rPr lang="en-US" sz="2300" b="1" dirty="0" err="1">
                <a:solidFill>
                  <a:srgbClr val="00B0F0"/>
                </a:solidFill>
                <a:latin typeface="Courier New" pitchFamily="49" charset="0"/>
                <a:cs typeface="Courier New" pitchFamily="49" charset="0"/>
              </a:rPr>
              <a:t>bool</a:t>
            </a:r>
            <a:r>
              <a:rPr lang="en-US" sz="2300" b="1" dirty="0">
                <a:latin typeface="Courier New" pitchFamily="49" charset="0"/>
                <a:cs typeface="Courier New" pitchFamily="49" charset="0"/>
              </a:rPr>
              <a:t> </a:t>
            </a:r>
            <a:r>
              <a:rPr lang="en-US" sz="2300" b="1" dirty="0" err="1">
                <a:latin typeface="Courier New" pitchFamily="49" charset="0"/>
                <a:cs typeface="Courier New" pitchFamily="49" charset="0"/>
              </a:rPr>
              <a:t>is_hidden</a:t>
            </a:r>
            <a:r>
              <a:rPr lang="en-US" sz="2300" b="1" dirty="0">
                <a:latin typeface="Courier New" pitchFamily="49" charset="0"/>
                <a:cs typeface="Courier New" pitchFamily="49" charset="0"/>
              </a:rPr>
              <a:t> = root.IsHidden;</a:t>
            </a:r>
          </a:p>
        </p:txBody>
      </p:sp>
    </p:spTree>
    <p:extLst>
      <p:ext uri="{BB962C8B-B14F-4D97-AF65-F5344CB8AC3E}">
        <p14:creationId xmlns:p14="http://schemas.microsoft.com/office/powerpoint/2010/main" val="407795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Demo: Hierarchy </a:t>
            </a:r>
            <a:r>
              <a:rPr lang="en-US" altLang="zh-CN" dirty="0"/>
              <a:t>of </a:t>
            </a:r>
            <a:r>
              <a:rPr lang="en-US" altLang="zh-CN" dirty="0" smtClean="0"/>
              <a:t>Model Tree</a:t>
            </a:r>
            <a:r>
              <a:rPr lang="zh-CN" altLang="en-US" dirty="0" smtClean="0"/>
              <a:t/>
            </a:r>
            <a:br>
              <a:rPr lang="zh-CN" altLang="en-US" dirty="0" smtClean="0"/>
            </a:br>
            <a:r>
              <a:rPr lang="en-US" altLang="zh-CN" sz="2600" dirty="0"/>
              <a:t> </a:t>
            </a:r>
            <a:endParaRPr lang="zh-CN" altLang="en-US" sz="2800" dirty="0">
              <a:solidFill>
                <a:schemeClr val="accent6"/>
              </a:solidFill>
            </a:endParaRPr>
          </a:p>
        </p:txBody>
      </p:sp>
      <p:pic>
        <p:nvPicPr>
          <p:cNvPr id="4" name="Picture 2"/>
          <p:cNvPicPr>
            <a:picLocks noChangeAspect="1" noChangeArrowheads="1"/>
          </p:cNvPicPr>
          <p:nvPr/>
        </p:nvPicPr>
        <p:blipFill>
          <a:blip r:embed="rId3" cstate="print"/>
          <a:srcRect/>
          <a:stretch>
            <a:fillRect/>
          </a:stretch>
        </p:blipFill>
        <p:spPr bwMode="auto">
          <a:xfrm>
            <a:off x="9172575" y="2278226"/>
            <a:ext cx="3543626" cy="5632311"/>
          </a:xfrm>
          <a:prstGeom prst="rect">
            <a:avLst/>
          </a:prstGeom>
          <a:noFill/>
          <a:ln w="9525">
            <a:noFill/>
            <a:miter lim="800000"/>
            <a:headEnd/>
            <a:tailEnd/>
          </a:ln>
        </p:spPr>
      </p:pic>
      <p:sp>
        <p:nvSpPr>
          <p:cNvPr id="3" name="Rectangle 2"/>
          <p:cNvSpPr/>
          <p:nvPr/>
        </p:nvSpPr>
        <p:spPr>
          <a:xfrm>
            <a:off x="790575" y="2278226"/>
            <a:ext cx="8382000" cy="5632311"/>
          </a:xfrm>
          <a:prstGeom prst="rect">
            <a:avLst/>
          </a:prstGeom>
          <a:solidFill>
            <a:schemeClr val="bg1">
              <a:lumMod val="95000"/>
            </a:schemeClr>
          </a:solidFill>
        </p:spPr>
        <p:txBody>
          <a:bodyPr wrap="square">
            <a:spAutoFit/>
          </a:bodyPr>
          <a:lstStyle/>
          <a:p>
            <a:pPr>
              <a:spcAft>
                <a:spcPts val="0"/>
              </a:spcAft>
            </a:pPr>
            <a:r>
              <a:rPr lang="en-US" altLang="zh-CN" sz="1800" kern="0" dirty="0">
                <a:solidFill>
                  <a:srgbClr val="0000FF"/>
                </a:solidFill>
                <a:latin typeface="Times New Roman"/>
                <a:ea typeface="宋体"/>
                <a:cs typeface="Times New Roman"/>
              </a:rPr>
              <a:t>private</a:t>
            </a:r>
            <a:r>
              <a:rPr lang="en-US" altLang="zh-CN" sz="1800" kern="0" dirty="0">
                <a:solidFill>
                  <a:srgbClr val="000000"/>
                </a:solidFill>
                <a:latin typeface="Times New Roman"/>
                <a:ea typeface="宋体"/>
                <a:cs typeface="Times New Roman"/>
              </a:rPr>
              <a:t> </a:t>
            </a:r>
            <a:r>
              <a:rPr lang="en-US" altLang="zh-CN" sz="1800" kern="0" dirty="0">
                <a:solidFill>
                  <a:srgbClr val="0000FF"/>
                </a:solidFill>
                <a:latin typeface="Times New Roman"/>
                <a:ea typeface="宋体"/>
                <a:cs typeface="Times New Roman"/>
              </a:rPr>
              <a:t>void</a:t>
            </a: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recursTree</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2B91AF"/>
                </a:solidFill>
                <a:latin typeface="Times New Roman"/>
                <a:ea typeface="宋体"/>
                <a:cs typeface="Times New Roman"/>
              </a:rPr>
              <a:t>Document</a:t>
            </a: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oDoc</a:t>
            </a:r>
            <a:r>
              <a:rPr lang="en-US" altLang="zh-CN" sz="1800" kern="0" dirty="0">
                <a:solidFill>
                  <a:srgbClr val="000000"/>
                </a:solidFill>
                <a:latin typeface="Times New Roman"/>
                <a:ea typeface="宋体"/>
                <a:cs typeface="Times New Roman"/>
              </a:rPr>
              <a:t> = </a:t>
            </a:r>
            <a:r>
              <a:rPr lang="en-US" altLang="zh-CN" sz="1800" kern="0" dirty="0" err="1">
                <a:solidFill>
                  <a:srgbClr val="000000"/>
                </a:solidFill>
                <a:latin typeface="Times New Roman"/>
                <a:ea typeface="宋体"/>
                <a:cs typeface="Times New Roman"/>
              </a:rPr>
              <a:t>Autodesk.Navisworks.Api.</a:t>
            </a:r>
            <a:r>
              <a:rPr lang="en-US" altLang="zh-CN" sz="1800" kern="0" dirty="0" err="1">
                <a:solidFill>
                  <a:srgbClr val="2B91AF"/>
                </a:solidFill>
                <a:latin typeface="Times New Roman"/>
                <a:ea typeface="宋体"/>
                <a:cs typeface="Times New Roman"/>
              </a:rPr>
              <a:t>Application</a:t>
            </a:r>
            <a:r>
              <a:rPr lang="en-US" altLang="zh-CN" sz="1800" kern="0" dirty="0" err="1">
                <a:solidFill>
                  <a:srgbClr val="000000"/>
                </a:solidFill>
                <a:latin typeface="Times New Roman"/>
                <a:ea typeface="宋体"/>
                <a:cs typeface="Times New Roman"/>
              </a:rPr>
              <a:t>.ActiveDocument</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err="1">
                <a:solidFill>
                  <a:srgbClr val="2B91AF"/>
                </a:solidFill>
                <a:latin typeface="Times New Roman"/>
                <a:ea typeface="宋体"/>
                <a:cs typeface="Times New Roman"/>
              </a:rPr>
              <a:t>ModelItem</a:t>
            </a: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rootItem</a:t>
            </a:r>
            <a:r>
              <a:rPr lang="en-US" altLang="zh-CN" sz="1800" kern="0" dirty="0">
                <a:solidFill>
                  <a:srgbClr val="000000"/>
                </a:solidFill>
                <a:latin typeface="Times New Roman"/>
                <a:ea typeface="宋体"/>
                <a:cs typeface="Times New Roman"/>
              </a:rPr>
              <a:t> = </a:t>
            </a:r>
            <a:r>
              <a:rPr lang="en-US" altLang="zh-CN" sz="1800" kern="0" dirty="0" err="1">
                <a:solidFill>
                  <a:srgbClr val="000000"/>
                </a:solidFill>
                <a:latin typeface="Times New Roman"/>
                <a:ea typeface="宋体"/>
                <a:cs typeface="Times New Roman"/>
              </a:rPr>
              <a:t>oDoc.Models</a:t>
            </a:r>
            <a:r>
              <a:rPr lang="en-US" altLang="zh-CN" sz="1800" kern="0" dirty="0">
                <a:solidFill>
                  <a:srgbClr val="000000"/>
                </a:solidFill>
                <a:latin typeface="Times New Roman"/>
                <a:ea typeface="宋体"/>
                <a:cs typeface="Times New Roman"/>
              </a:rPr>
              <a:t>[0].</a:t>
            </a:r>
            <a:r>
              <a:rPr lang="en-US" altLang="zh-CN" sz="1800" kern="0" dirty="0" err="1">
                <a:solidFill>
                  <a:srgbClr val="000000"/>
                </a:solidFill>
                <a:latin typeface="Times New Roman"/>
                <a:ea typeface="宋体"/>
                <a:cs typeface="Times New Roman"/>
              </a:rPr>
              <a:t>RootItem</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008000"/>
                </a:solidFill>
                <a:latin typeface="Times New Roman"/>
                <a:ea typeface="宋体"/>
                <a:cs typeface="Times New Roman"/>
              </a:rPr>
              <a:t>//</a:t>
            </a:r>
            <a:r>
              <a:rPr lang="en-US" altLang="zh-CN" sz="1800" kern="0" dirty="0" err="1">
                <a:solidFill>
                  <a:srgbClr val="008000"/>
                </a:solidFill>
                <a:latin typeface="Times New Roman"/>
                <a:ea typeface="宋体"/>
                <a:cs typeface="Times New Roman"/>
              </a:rPr>
              <a:t>rootItem.DisplayName</a:t>
            </a:r>
            <a:r>
              <a:rPr lang="en-US" altLang="zh-CN" sz="1800" kern="0" dirty="0">
                <a:solidFill>
                  <a:srgbClr val="008000"/>
                </a:solidFill>
                <a:latin typeface="Times New Roman"/>
                <a:ea typeface="宋体"/>
                <a:cs typeface="Times New Roman"/>
              </a:rPr>
              <a:t>_</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008000"/>
                </a:solidFill>
                <a:latin typeface="Times New Roman"/>
                <a:ea typeface="宋体"/>
                <a:cs typeface="Times New Roman"/>
              </a:rPr>
              <a:t>//recurs from root item</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recursModel</a:t>
            </a:r>
            <a:r>
              <a:rPr lang="en-US" altLang="zh-CN" sz="1800" kern="0" dirty="0">
                <a:solidFill>
                  <a:srgbClr val="000000"/>
                </a:solidFill>
                <a:latin typeface="Times New Roman"/>
                <a:ea typeface="宋体"/>
                <a:cs typeface="Times New Roman"/>
              </a:rPr>
              <a:t>(</a:t>
            </a:r>
            <a:r>
              <a:rPr lang="en-US" altLang="zh-CN" sz="1800" kern="0" dirty="0" err="1">
                <a:solidFill>
                  <a:srgbClr val="000000"/>
                </a:solidFill>
                <a:latin typeface="Times New Roman"/>
                <a:ea typeface="宋体"/>
                <a:cs typeface="Times New Roman"/>
              </a:rPr>
              <a:t>rootItem</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}_</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endParaRPr lang="zh-CN" altLang="zh-CN" sz="1800" kern="100" dirty="0">
              <a:latin typeface="Calibri"/>
              <a:ea typeface="宋体"/>
              <a:cs typeface="Times New Roman"/>
            </a:endParaRPr>
          </a:p>
          <a:p>
            <a:pPr>
              <a:spcAft>
                <a:spcPts val="0"/>
              </a:spcAft>
            </a:pPr>
            <a:r>
              <a:rPr lang="en-US" altLang="zh-CN" sz="1800" kern="0" dirty="0">
                <a:solidFill>
                  <a:srgbClr val="008000"/>
                </a:solidFill>
                <a:latin typeface="Times New Roman"/>
                <a:ea typeface="宋体"/>
                <a:cs typeface="Times New Roman"/>
              </a:rPr>
              <a:t>// recurs function</a:t>
            </a:r>
            <a:endParaRPr lang="zh-CN" altLang="zh-CN" sz="1800" kern="100" dirty="0">
              <a:latin typeface="Calibri"/>
              <a:ea typeface="宋体"/>
              <a:cs typeface="Times New Roman"/>
            </a:endParaRPr>
          </a:p>
          <a:p>
            <a:pPr>
              <a:spcAft>
                <a:spcPts val="0"/>
              </a:spcAft>
            </a:pPr>
            <a:r>
              <a:rPr lang="en-US" altLang="zh-CN" sz="1800" kern="0" dirty="0">
                <a:solidFill>
                  <a:srgbClr val="0000FF"/>
                </a:solidFill>
                <a:latin typeface="Times New Roman"/>
                <a:ea typeface="宋体"/>
                <a:cs typeface="Times New Roman"/>
              </a:rPr>
              <a:t>private</a:t>
            </a:r>
            <a:r>
              <a:rPr lang="en-US" altLang="zh-CN" sz="1800" kern="0" dirty="0">
                <a:solidFill>
                  <a:srgbClr val="000000"/>
                </a:solidFill>
                <a:latin typeface="Times New Roman"/>
                <a:ea typeface="宋体"/>
                <a:cs typeface="Times New Roman"/>
              </a:rPr>
              <a:t> </a:t>
            </a:r>
            <a:r>
              <a:rPr lang="en-US" altLang="zh-CN" sz="1800" kern="0" dirty="0">
                <a:solidFill>
                  <a:srgbClr val="0000FF"/>
                </a:solidFill>
                <a:latin typeface="Times New Roman"/>
                <a:ea typeface="宋体"/>
                <a:cs typeface="Times New Roman"/>
              </a:rPr>
              <a:t>void</a:t>
            </a: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recursModel</a:t>
            </a:r>
            <a:r>
              <a:rPr lang="en-US" altLang="zh-CN" sz="1800" kern="0" dirty="0">
                <a:solidFill>
                  <a:srgbClr val="000000"/>
                </a:solidFill>
                <a:latin typeface="Times New Roman"/>
                <a:ea typeface="宋体"/>
                <a:cs typeface="Times New Roman"/>
              </a:rPr>
              <a:t>(</a:t>
            </a:r>
            <a:r>
              <a:rPr lang="en-US" altLang="zh-CN" sz="1800" kern="0" dirty="0" err="1">
                <a:solidFill>
                  <a:srgbClr val="2B91AF"/>
                </a:solidFill>
                <a:latin typeface="Times New Roman"/>
                <a:ea typeface="宋体"/>
                <a:cs typeface="Times New Roman"/>
              </a:rPr>
              <a:t>ModelItem</a:t>
            </a: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oParentModItem</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err="1">
                <a:solidFill>
                  <a:srgbClr val="0000FF"/>
                </a:solidFill>
                <a:latin typeface="Times New Roman"/>
                <a:ea typeface="宋体"/>
                <a:cs typeface="Times New Roman"/>
              </a:rPr>
              <a:t>foreach</a:t>
            </a:r>
            <a:r>
              <a:rPr lang="en-US" altLang="zh-CN" sz="1800" kern="0" dirty="0">
                <a:solidFill>
                  <a:srgbClr val="000000"/>
                </a:solidFill>
                <a:latin typeface="Times New Roman"/>
                <a:ea typeface="宋体"/>
                <a:cs typeface="Times New Roman"/>
              </a:rPr>
              <a:t> (</a:t>
            </a:r>
            <a:r>
              <a:rPr lang="en-US" altLang="zh-CN" sz="1800" kern="0" dirty="0" err="1">
                <a:solidFill>
                  <a:srgbClr val="2B91AF"/>
                </a:solidFill>
                <a:latin typeface="Times New Roman"/>
                <a:ea typeface="宋体"/>
                <a:cs typeface="Times New Roman"/>
              </a:rPr>
              <a:t>ModelItem</a:t>
            </a: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oSubModItem</a:t>
            </a:r>
            <a:r>
              <a:rPr lang="en-US" altLang="zh-CN" sz="1800" kern="0" dirty="0">
                <a:solidFill>
                  <a:srgbClr val="000000"/>
                </a:solidFill>
                <a:latin typeface="Times New Roman"/>
                <a:ea typeface="宋体"/>
                <a:cs typeface="Times New Roman"/>
              </a:rPr>
              <a:t> </a:t>
            </a:r>
            <a:r>
              <a:rPr lang="en-US" altLang="zh-CN" sz="1800" kern="0" dirty="0">
                <a:solidFill>
                  <a:srgbClr val="0000FF"/>
                </a:solidFill>
                <a:latin typeface="Times New Roman"/>
                <a:ea typeface="宋体"/>
                <a:cs typeface="Times New Roman"/>
              </a:rPr>
              <a:t>in</a:t>
            </a: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oParentModItem.Children</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                </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008000"/>
                </a:solidFill>
                <a:latin typeface="Times New Roman"/>
                <a:ea typeface="宋体"/>
                <a:cs typeface="Times New Roman"/>
              </a:rPr>
              <a:t>//Dump information of this item such as : </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008000"/>
                </a:solidFill>
                <a:latin typeface="Times New Roman"/>
                <a:ea typeface="宋体"/>
                <a:cs typeface="Times New Roman"/>
              </a:rPr>
              <a:t>//</a:t>
            </a:r>
            <a:r>
              <a:rPr lang="en-US" altLang="zh-CN" sz="1800" kern="0" dirty="0" err="1">
                <a:solidFill>
                  <a:srgbClr val="008000"/>
                </a:solidFill>
                <a:latin typeface="Times New Roman"/>
                <a:ea typeface="宋体"/>
                <a:cs typeface="Times New Roman"/>
              </a:rPr>
              <a:t>oSubModItem.DisplayName</a:t>
            </a:r>
            <a:r>
              <a:rPr lang="en-US" altLang="zh-CN" sz="1800" kern="0" dirty="0">
                <a:solidFill>
                  <a:srgbClr val="008000"/>
                </a:solidFill>
                <a:latin typeface="Times New Roman"/>
                <a:ea typeface="宋体"/>
                <a:cs typeface="Times New Roman"/>
              </a:rPr>
              <a:t>    </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008000"/>
                </a:solidFill>
                <a:latin typeface="Times New Roman"/>
                <a:ea typeface="宋体"/>
                <a:cs typeface="Times New Roman"/>
              </a:rPr>
              <a:t>//recurs the children of this item </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recursModel</a:t>
            </a:r>
            <a:r>
              <a:rPr lang="en-US" altLang="zh-CN" sz="1800" kern="0" dirty="0">
                <a:solidFill>
                  <a:srgbClr val="000000"/>
                </a:solidFill>
                <a:latin typeface="Times New Roman"/>
                <a:ea typeface="宋体"/>
                <a:cs typeface="Times New Roman"/>
              </a:rPr>
              <a:t>(</a:t>
            </a:r>
            <a:r>
              <a:rPr lang="en-US" altLang="zh-CN" sz="1800" kern="0" dirty="0" err="1">
                <a:solidFill>
                  <a:srgbClr val="000000"/>
                </a:solidFill>
                <a:latin typeface="Times New Roman"/>
                <a:ea typeface="宋体"/>
                <a:cs typeface="Times New Roman"/>
              </a:rPr>
              <a:t>oSubModItem</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endParaRPr lang="zh-CN" altLang="zh-CN" sz="1800" kern="100" dirty="0">
              <a:latin typeface="Calibri"/>
              <a:ea typeface="宋体"/>
              <a:cs typeface="Times New Roman"/>
            </a:endParaRPr>
          </a:p>
          <a:p>
            <a:pPr algn="just">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008000"/>
                </a:solidFill>
                <a:latin typeface="Times New Roman"/>
                <a:ea typeface="宋体"/>
                <a:cs typeface="Times New Roman"/>
              </a:rPr>
              <a:t> </a:t>
            </a:r>
            <a:endParaRPr lang="zh-CN" altLang="zh-CN" sz="1800" kern="100" dirty="0">
              <a:effectLst/>
              <a:latin typeface="Calibri"/>
              <a:ea typeface="宋体"/>
              <a:cs typeface="Times New Roman"/>
            </a:endParaRPr>
          </a:p>
        </p:txBody>
      </p:sp>
    </p:spTree>
    <p:extLst>
      <p:ext uri="{BB962C8B-B14F-4D97-AF65-F5344CB8AC3E}">
        <p14:creationId xmlns:p14="http://schemas.microsoft.com/office/powerpoint/2010/main" val="277730801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175" y="1314512"/>
            <a:ext cx="11710098" cy="6782341"/>
          </a:xfrm>
        </p:spPr>
        <p:txBody>
          <a:bodyPr/>
          <a:lstStyle/>
          <a:p>
            <a:pPr>
              <a:buFont typeface="Arial" pitchFamily="34" charset="0"/>
              <a:buChar char="•"/>
            </a:pPr>
            <a:r>
              <a:rPr lang="en-US" altLang="zh-CN" sz="3400" dirty="0" err="1" smtClean="0">
                <a:solidFill>
                  <a:srgbClr val="7030A0"/>
                </a:solidFill>
              </a:rPr>
              <a:t>Document</a:t>
            </a:r>
            <a:r>
              <a:rPr lang="en-US" altLang="zh-CN" sz="3400" dirty="0" err="1">
                <a:solidFill>
                  <a:srgbClr val="7030A0"/>
                </a:solidFill>
              </a:rPr>
              <a:t>.</a:t>
            </a:r>
            <a:r>
              <a:rPr lang="en-US" altLang="zh-CN" sz="3400" dirty="0" err="1" smtClean="0">
                <a:solidFill>
                  <a:srgbClr val="7030A0"/>
                </a:solidFill>
              </a:rPr>
              <a:t>CurrentSelection</a:t>
            </a:r>
            <a:r>
              <a:rPr lang="en-US" altLang="zh-CN" sz="3400" dirty="0" smtClean="0">
                <a:solidFill>
                  <a:srgbClr val="7030A0"/>
                </a:solidFill>
              </a:rPr>
              <a:t> </a:t>
            </a:r>
            <a:endParaRPr lang="en-US" altLang="zh-CN" sz="3400" dirty="0">
              <a:solidFill>
                <a:srgbClr val="7030A0"/>
              </a:solidFill>
            </a:endParaRPr>
          </a:p>
          <a:p>
            <a:pPr>
              <a:buFont typeface="Arial" pitchFamily="34" charset="0"/>
              <a:buChar char="•"/>
            </a:pPr>
            <a:r>
              <a:rPr lang="en-US" altLang="zh-CN" sz="3400" dirty="0" smtClean="0"/>
              <a:t>Store collection of model items that are selected</a:t>
            </a:r>
          </a:p>
          <a:p>
            <a:pPr lvl="1">
              <a:buFont typeface="Arial" pitchFamily="34" charset="0"/>
              <a:buChar char="•"/>
            </a:pPr>
            <a:r>
              <a:rPr lang="en-US" altLang="zh-CN" sz="2600" dirty="0" err="1" smtClean="0"/>
              <a:t>ModelItemCollection</a:t>
            </a:r>
            <a:endParaRPr lang="en-US" altLang="zh-CN" sz="2600" dirty="0" smtClean="0"/>
          </a:p>
          <a:p>
            <a:pPr lvl="1">
              <a:buFont typeface="Arial" pitchFamily="34" charset="0"/>
              <a:buChar char="•"/>
            </a:pPr>
            <a:endParaRPr lang="en-US" altLang="zh-CN" sz="2600" dirty="0"/>
          </a:p>
          <a:p>
            <a:pPr>
              <a:buFont typeface="Arial" pitchFamily="34" charset="0"/>
              <a:buChar char="•"/>
            </a:pPr>
            <a:endParaRPr lang="en-US" altLang="zh-CN" sz="3400" dirty="0"/>
          </a:p>
          <a:p>
            <a:pPr marL="105405" indent="0">
              <a:buNone/>
            </a:pPr>
            <a:endParaRPr lang="en-US" altLang="zh-CN" sz="3400" dirty="0"/>
          </a:p>
          <a:p>
            <a:pPr>
              <a:buFont typeface="Arial" pitchFamily="34" charset="0"/>
              <a:buChar char="•"/>
            </a:pPr>
            <a:endParaRPr lang="en-US" altLang="zh-CN" sz="3400" dirty="0"/>
          </a:p>
          <a:p>
            <a:endParaRPr lang="en-US" altLang="zh-CN" sz="3400" dirty="0"/>
          </a:p>
          <a:p>
            <a:endParaRPr lang="en-US" altLang="zh-CN" sz="3400" dirty="0"/>
          </a:p>
          <a:p>
            <a:endParaRPr lang="en-US" altLang="zh-CN" sz="3400" dirty="0"/>
          </a:p>
          <a:p>
            <a:endParaRPr lang="en-US" altLang="zh-CN" sz="3400" dirty="0"/>
          </a:p>
          <a:p>
            <a:endParaRPr lang="zh-CN" altLang="en-US" sz="3400" dirty="0"/>
          </a:p>
        </p:txBody>
      </p:sp>
      <p:sp>
        <p:nvSpPr>
          <p:cNvPr id="2" name="Title 1"/>
          <p:cNvSpPr>
            <a:spLocks noGrp="1"/>
          </p:cNvSpPr>
          <p:nvPr>
            <p:ph type="title"/>
          </p:nvPr>
        </p:nvSpPr>
        <p:spPr>
          <a:xfrm>
            <a:off x="650663" y="390732"/>
            <a:ext cx="11710035" cy="830055"/>
          </a:xfrm>
        </p:spPr>
        <p:txBody>
          <a:bodyPr/>
          <a:lstStyle/>
          <a:p>
            <a:r>
              <a:rPr lang="en-US" altLang="zh-CN" dirty="0"/>
              <a:t>Current Selection</a:t>
            </a:r>
            <a:r>
              <a:rPr lang="en-US" altLang="zh-CN" dirty="0" smtClean="0"/>
              <a:t/>
            </a:r>
            <a:br>
              <a:rPr lang="en-US" altLang="zh-CN" dirty="0" smtClean="0"/>
            </a:br>
            <a:r>
              <a:rPr lang="en-US" altLang="zh-CN" dirty="0" smtClean="0"/>
              <a:t> </a:t>
            </a:r>
            <a:endParaRPr lang="zh-CN" altLang="en-US" dirty="0"/>
          </a:p>
        </p:txBody>
      </p:sp>
      <p:sp>
        <p:nvSpPr>
          <p:cNvPr id="7" name="Rectangle 6"/>
          <p:cNvSpPr/>
          <p:nvPr/>
        </p:nvSpPr>
        <p:spPr>
          <a:xfrm>
            <a:off x="793204" y="3012862"/>
            <a:ext cx="11627559" cy="646325"/>
          </a:xfrm>
          <a:prstGeom prst="rect">
            <a:avLst/>
          </a:prstGeom>
          <a:solidFill>
            <a:schemeClr val="bg1">
              <a:lumMod val="95000"/>
            </a:schemeClr>
          </a:solidFill>
        </p:spPr>
        <p:txBody>
          <a:bodyPr wrap="square" lIns="91435" tIns="45717" rIns="91435" bIns="45717">
            <a:spAutoFit/>
          </a:bodyPr>
          <a:lstStyle/>
          <a:p>
            <a:r>
              <a:rPr lang="en-US" altLang="zh-CN" sz="1800" b="1" dirty="0">
                <a:solidFill>
                  <a:srgbClr val="008000"/>
                </a:solidFill>
                <a:latin typeface="Times New Roman" pitchFamily="18" charset="0"/>
                <a:ea typeface="宋体" pitchFamily="2" charset="-122"/>
                <a:cs typeface="Times New Roman" pitchFamily="18" charset="0"/>
              </a:rPr>
              <a:t>//Get current selection</a:t>
            </a:r>
          </a:p>
          <a:p>
            <a:r>
              <a:rPr lang="en-US" altLang="zh-CN" sz="1800" b="1" dirty="0" err="1" smtClean="0">
                <a:solidFill>
                  <a:srgbClr val="00B0F0"/>
                </a:solidFill>
                <a:latin typeface="Times New Roman" pitchFamily="18" charset="0"/>
                <a:cs typeface="Times New Roman" pitchFamily="18" charset="0"/>
              </a:rPr>
              <a:t>ModelItemCollection</a:t>
            </a:r>
            <a:r>
              <a:rPr lang="en-US" altLang="zh-CN" sz="1800" b="1" dirty="0" smtClean="0">
                <a:latin typeface="Times New Roman" pitchFamily="18" charset="0"/>
                <a:cs typeface="Times New Roman" pitchFamily="18" charset="0"/>
              </a:rPr>
              <a:t> </a:t>
            </a:r>
            <a:r>
              <a:rPr lang="en-US" altLang="zh-CN" sz="1800" b="1" dirty="0" err="1">
                <a:latin typeface="Times New Roman" pitchFamily="18" charset="0"/>
                <a:cs typeface="Times New Roman" pitchFamily="18" charset="0"/>
              </a:rPr>
              <a:t>oModelColl</a:t>
            </a:r>
            <a:r>
              <a:rPr lang="en-US" altLang="zh-CN" sz="1800" b="1" dirty="0">
                <a:latin typeface="Times New Roman" pitchFamily="18" charset="0"/>
                <a:cs typeface="Times New Roman" pitchFamily="18" charset="0"/>
              </a:rPr>
              <a:t>= doc.CurrentSelection.SelectedItems;</a:t>
            </a:r>
          </a:p>
        </p:txBody>
      </p:sp>
      <p:sp>
        <p:nvSpPr>
          <p:cNvPr id="8" name="Rectangle 1"/>
          <p:cNvSpPr>
            <a:spLocks noChangeArrowheads="1"/>
          </p:cNvSpPr>
          <p:nvPr/>
        </p:nvSpPr>
        <p:spPr bwMode="auto">
          <a:xfrm>
            <a:off x="815319" y="3811587"/>
            <a:ext cx="11684272" cy="985205"/>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lang="en-US" altLang="zh-CN" sz="1800" b="1" dirty="0">
                <a:solidFill>
                  <a:srgbClr val="008000"/>
                </a:solidFill>
                <a:latin typeface="Times New Roman" pitchFamily="18" charset="0"/>
                <a:ea typeface="宋体" pitchFamily="2" charset="-122"/>
                <a:cs typeface="Times New Roman" pitchFamily="18" charset="0"/>
              </a:rPr>
              <a:t>//create a collection add the 9th item of the tree to the collection</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ModelItemCollection</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oNewItems</a:t>
            </a:r>
            <a:r>
              <a:rPr lang="en-US" altLang="zh-CN" sz="1800" b="1" dirty="0">
                <a:latin typeface="Times New Roman" pitchFamily="18" charset="0"/>
                <a:ea typeface="宋体" pitchFamily="2" charset="-122"/>
                <a:cs typeface="Times New Roman" pitchFamily="18" charset="0"/>
              </a:rPr>
              <a:t> = </a:t>
            </a:r>
            <a:r>
              <a:rPr lang="en-US" altLang="zh-CN" sz="1800" b="1" dirty="0">
                <a:solidFill>
                  <a:srgbClr val="0000FF"/>
                </a:solidFill>
                <a:latin typeface="Times New Roman" pitchFamily="18" charset="0"/>
                <a:ea typeface="宋体" pitchFamily="2" charset="-122"/>
                <a:cs typeface="Times New Roman" pitchFamily="18" charset="0"/>
              </a:rPr>
              <a:t>new</a:t>
            </a:r>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ModelItemCollection</a:t>
            </a:r>
            <a:r>
              <a:rPr lang="en-US" altLang="zh-CN" sz="1800" b="1" dirty="0">
                <a:latin typeface="Times New Roman" pitchFamily="18" charset="0"/>
                <a:ea typeface="宋体" pitchFamily="2" charset="-122"/>
                <a:cs typeface="Times New Roman" pitchFamily="18" charset="0"/>
              </a:rPr>
              <a:t>();     </a:t>
            </a: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oItems.Add</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doc.Models.First.RootItem.Children.ElementAt</a:t>
            </a:r>
            <a:r>
              <a:rPr lang="en-US" altLang="zh-CN" sz="1800" b="1" dirty="0">
                <a:latin typeface="Times New Roman" pitchFamily="18" charset="0"/>
                <a:ea typeface="宋体" pitchFamily="2" charset="-122"/>
                <a:cs typeface="Times New Roman" pitchFamily="18" charset="0"/>
              </a:rPr>
              <a:t>&lt;</a:t>
            </a:r>
            <a:r>
              <a:rPr lang="en-US" altLang="zh-CN" sz="1800" b="1" dirty="0" err="1">
                <a:solidFill>
                  <a:srgbClr val="2B91AF"/>
                </a:solidFill>
                <a:latin typeface="Times New Roman" pitchFamily="18" charset="0"/>
                <a:ea typeface="宋体" pitchFamily="2" charset="-122"/>
                <a:cs typeface="Times New Roman" pitchFamily="18" charset="0"/>
              </a:rPr>
              <a:t>ModelItem</a:t>
            </a:r>
            <a:r>
              <a:rPr lang="en-US" altLang="zh-CN" sz="1800" b="1" dirty="0">
                <a:latin typeface="Times New Roman" pitchFamily="18" charset="0"/>
                <a:ea typeface="宋体" pitchFamily="2" charset="-122"/>
                <a:cs typeface="Times New Roman" pitchFamily="18" charset="0"/>
              </a:rPr>
              <a:t>&gt;(9));</a:t>
            </a:r>
          </a:p>
        </p:txBody>
      </p:sp>
      <p:sp>
        <p:nvSpPr>
          <p:cNvPr id="9" name="Rectangle 2"/>
          <p:cNvSpPr>
            <a:spLocks noChangeArrowheads="1"/>
          </p:cNvSpPr>
          <p:nvPr/>
        </p:nvSpPr>
        <p:spPr bwMode="auto">
          <a:xfrm>
            <a:off x="790575" y="4878387"/>
            <a:ext cx="11568328" cy="2070363"/>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//iterate over the selected Items</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0000FF"/>
                </a:solidFill>
                <a:latin typeface="Times New Roman" pitchFamily="18" charset="0"/>
                <a:ea typeface="宋体" pitchFamily="2" charset="-122"/>
                <a:cs typeface="Times New Roman" pitchFamily="18" charset="0"/>
              </a:rPr>
              <a:t>foreach</a:t>
            </a:r>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ModelItem</a:t>
            </a:r>
            <a:r>
              <a:rPr lang="en-US" altLang="zh-CN" sz="1800" b="1" dirty="0">
                <a:latin typeface="Times New Roman" pitchFamily="18" charset="0"/>
                <a:ea typeface="宋体" pitchFamily="2" charset="-122"/>
                <a:cs typeface="Times New Roman" pitchFamily="18" charset="0"/>
              </a:rPr>
              <a:t> item </a:t>
            </a:r>
            <a:r>
              <a:rPr lang="en-US" altLang="zh-CN" sz="1800" b="1" dirty="0">
                <a:solidFill>
                  <a:srgbClr val="0000FF"/>
                </a:solidFill>
                <a:latin typeface="Times New Roman" pitchFamily="18" charset="0"/>
                <a:ea typeface="宋体" pitchFamily="2" charset="-122"/>
                <a:cs typeface="Times New Roman" pitchFamily="18" charset="0"/>
              </a:rPr>
              <a:t>in</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Autodesk.Navisworks.Api.</a:t>
            </a:r>
            <a:r>
              <a:rPr lang="en-US" altLang="zh-CN" sz="1800" b="1" dirty="0" err="1">
                <a:solidFill>
                  <a:srgbClr val="2B91AF"/>
                </a:solidFill>
                <a:latin typeface="Times New Roman" pitchFamily="18" charset="0"/>
                <a:ea typeface="宋体" pitchFamily="2" charset="-122"/>
                <a:cs typeface="Times New Roman" pitchFamily="18" charset="0"/>
              </a:rPr>
              <a:t>Application</a:t>
            </a:r>
            <a:r>
              <a:rPr lang="en-US" altLang="zh-CN" sz="1800" b="1" dirty="0" err="1">
                <a:latin typeface="Times New Roman" pitchFamily="18" charset="0"/>
                <a:ea typeface="宋体" pitchFamily="2" charset="-122"/>
                <a:cs typeface="Times New Roman" pitchFamily="18" charset="0"/>
              </a:rPr>
              <a:t>.ActiveDocument</a:t>
            </a:r>
            <a:r>
              <a:rPr lang="en-US" altLang="zh-CN" sz="1800" b="1" dirty="0">
                <a:latin typeface="Times New Roman" pitchFamily="18" charset="0"/>
                <a:ea typeface="宋体" pitchFamily="2" charset="-122"/>
                <a:cs typeface="Times New Roman" pitchFamily="18" charset="0"/>
              </a:rPr>
              <a:t>.</a:t>
            </a: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CurrentSelection.SelectedItems</a:t>
            </a:r>
            <a:r>
              <a:rPr lang="en-US" altLang="zh-CN" sz="1800" b="1" dirty="0">
                <a:latin typeface="Times New Roman" pitchFamily="18" charset="0"/>
                <a:ea typeface="宋体" pitchFamily="2" charset="-122"/>
                <a:cs typeface="Times New Roman" pitchFamily="18" charset="0"/>
              </a:rPr>
              <a:t>)</a:t>
            </a:r>
          </a:p>
          <a:p>
            <a:pPr defTabSz="1301008" eaLnBrk="0" hangingPunct="0"/>
            <a:r>
              <a:rPr lang="en-US" altLang="zh-CN" sz="1800" b="1" dirty="0">
                <a:latin typeface="Times New Roman" pitchFamily="18" charset="0"/>
                <a:ea typeface="宋体" pitchFamily="2" charset="-122"/>
                <a:cs typeface="Times New Roman" pitchFamily="18" charset="0"/>
              </a:rPr>
              <a:t>   {</a:t>
            </a: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//Add the children of the selected item to a new collection</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newCollection.AddRange</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item.Children</a:t>
            </a:r>
            <a:r>
              <a:rPr lang="en-US" altLang="zh-CN" sz="1800" b="1" dirty="0">
                <a:latin typeface="Times New Roman" pitchFamily="18" charset="0"/>
                <a:ea typeface="宋体" pitchFamily="2" charset="-122"/>
                <a:cs typeface="Times New Roman" pitchFamily="18" charset="0"/>
              </a:rPr>
              <a:t>);</a:t>
            </a:r>
          </a:p>
          <a:p>
            <a:pPr defTabSz="1301008" eaLnBrk="0" hangingPunct="0"/>
            <a:r>
              <a:rPr lang="en-US" altLang="zh-CN" sz="1800" b="1" dirty="0">
                <a:latin typeface="Times New Roman" pitchFamily="18" charset="0"/>
                <a:ea typeface="宋体" pitchFamily="2" charset="-122"/>
                <a:cs typeface="Times New Roman" pitchFamily="18" charset="0"/>
              </a:rPr>
              <a:t>   }</a:t>
            </a:r>
          </a:p>
        </p:txBody>
      </p:sp>
      <p:sp>
        <p:nvSpPr>
          <p:cNvPr id="10" name="Rectangle 3"/>
          <p:cNvSpPr>
            <a:spLocks noChangeArrowheads="1"/>
          </p:cNvSpPr>
          <p:nvPr/>
        </p:nvSpPr>
        <p:spPr bwMode="auto">
          <a:xfrm>
            <a:off x="790575" y="7131054"/>
            <a:ext cx="11568330" cy="2123665"/>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//iterate over the selected Items</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0000FF"/>
                </a:solidFill>
                <a:latin typeface="Times New Roman" pitchFamily="18" charset="0"/>
                <a:ea typeface="宋体" pitchFamily="2" charset="-122"/>
                <a:cs typeface="Times New Roman" pitchFamily="18" charset="0"/>
              </a:rPr>
              <a:t>foreach</a:t>
            </a:r>
            <a:r>
              <a:rPr lang="en-US" altLang="zh-CN" sz="1800" b="1" dirty="0">
                <a:latin typeface="Times New Roman" pitchFamily="18" charset="0"/>
                <a:ea typeface="宋体" pitchFamily="2" charset="-122"/>
                <a:cs typeface="Times New Roman" pitchFamily="18" charset="0"/>
              </a:rPr>
              <a:t> (</a:t>
            </a:r>
            <a:r>
              <a:rPr lang="en-US" altLang="zh-CN" sz="1800" b="1" dirty="0" err="1">
                <a:solidFill>
                  <a:srgbClr val="2B91AF"/>
                </a:solidFill>
                <a:latin typeface="Times New Roman" pitchFamily="18" charset="0"/>
                <a:ea typeface="宋体" pitchFamily="2" charset="-122"/>
                <a:cs typeface="Times New Roman" pitchFamily="18" charset="0"/>
              </a:rPr>
              <a:t>ModelItem</a:t>
            </a:r>
            <a:r>
              <a:rPr lang="en-US" altLang="zh-CN" sz="1800" b="1" dirty="0">
                <a:latin typeface="Times New Roman" pitchFamily="18" charset="0"/>
                <a:ea typeface="宋体" pitchFamily="2" charset="-122"/>
                <a:cs typeface="Times New Roman" pitchFamily="18" charset="0"/>
              </a:rPr>
              <a:t> item </a:t>
            </a:r>
            <a:r>
              <a:rPr lang="en-US" altLang="zh-CN" sz="1800" b="1" dirty="0">
                <a:solidFill>
                  <a:srgbClr val="0000FF"/>
                </a:solidFill>
                <a:latin typeface="Times New Roman" pitchFamily="18" charset="0"/>
                <a:ea typeface="宋体" pitchFamily="2" charset="-122"/>
                <a:cs typeface="Times New Roman" pitchFamily="18" charset="0"/>
              </a:rPr>
              <a:t>in</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Autodesk.Navisworks.Api.</a:t>
            </a:r>
            <a:r>
              <a:rPr lang="en-US" altLang="zh-CN" sz="1800" b="1" dirty="0" err="1">
                <a:solidFill>
                  <a:srgbClr val="2B91AF"/>
                </a:solidFill>
                <a:latin typeface="Times New Roman" pitchFamily="18" charset="0"/>
                <a:ea typeface="宋体" pitchFamily="2" charset="-122"/>
                <a:cs typeface="Times New Roman" pitchFamily="18" charset="0"/>
              </a:rPr>
              <a:t>Application</a:t>
            </a:r>
            <a:r>
              <a:rPr lang="en-US" altLang="zh-CN" sz="1800" b="1" dirty="0" err="1">
                <a:latin typeface="Times New Roman" pitchFamily="18" charset="0"/>
                <a:ea typeface="宋体" pitchFamily="2" charset="-122"/>
                <a:cs typeface="Times New Roman" pitchFamily="18" charset="0"/>
              </a:rPr>
              <a:t>.ActiveDocument</a:t>
            </a:r>
            <a:r>
              <a:rPr lang="en-US" altLang="zh-CN" sz="1800" b="1" dirty="0">
                <a:latin typeface="Times New Roman" pitchFamily="18" charset="0"/>
                <a:ea typeface="宋体" pitchFamily="2" charset="-122"/>
                <a:cs typeface="Times New Roman" pitchFamily="18" charset="0"/>
              </a:rPr>
              <a:t>.</a:t>
            </a: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CurrentSelection.SelectedItems</a:t>
            </a:r>
            <a:r>
              <a:rPr lang="en-US" altLang="zh-CN" sz="1800" b="1" dirty="0">
                <a:latin typeface="Times New Roman" pitchFamily="18" charset="0"/>
                <a:ea typeface="宋体" pitchFamily="2" charset="-122"/>
                <a:cs typeface="Times New Roman" pitchFamily="18" charset="0"/>
              </a:rPr>
              <a:t>)</a:t>
            </a:r>
          </a:p>
          <a:p>
            <a:pPr defTabSz="1301008" eaLnBrk="0" hangingPunct="0"/>
            <a:r>
              <a:rPr lang="en-US" altLang="zh-CN" sz="1800" b="1" dirty="0">
                <a:latin typeface="Times New Roman" pitchFamily="18" charset="0"/>
                <a:ea typeface="宋体" pitchFamily="2" charset="-122"/>
                <a:cs typeface="Times New Roman" pitchFamily="18" charset="0"/>
              </a:rPr>
              <a:t>   {</a:t>
            </a: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//Add the Descendants of the selected item to a new collection</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newCollection.AddRange</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item.Descendants</a:t>
            </a:r>
            <a:r>
              <a:rPr lang="en-US" altLang="zh-CN" sz="1800" b="1" dirty="0">
                <a:latin typeface="Times New Roman" pitchFamily="18" charset="0"/>
                <a:ea typeface="宋体" pitchFamily="2" charset="-122"/>
                <a:cs typeface="Times New Roman" pitchFamily="18" charset="0"/>
              </a:rPr>
              <a:t>);</a:t>
            </a:r>
          </a:p>
          <a:p>
            <a:pPr defTabSz="1301008" eaLnBrk="0" hangingPunct="0"/>
            <a:r>
              <a:rPr lang="en-US" altLang="zh-CN" sz="1800" b="1" dirty="0">
                <a:latin typeface="Times New Roman" pitchFamily="18" charset="0"/>
                <a:ea typeface="宋体" pitchFamily="2" charset="-122"/>
                <a:cs typeface="Times New Roman" pitchFamily="18" charset="0"/>
              </a:rPr>
              <a:t>   }</a:t>
            </a:r>
          </a:p>
        </p:txBody>
      </p:sp>
    </p:spTree>
    <p:extLst>
      <p:ext uri="{BB962C8B-B14F-4D97-AF65-F5344CB8AC3E}">
        <p14:creationId xmlns:p14="http://schemas.microsoft.com/office/powerpoint/2010/main" val="1172358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err="1"/>
              <a:t>ModelGeometry</a:t>
            </a:r>
            <a:r>
              <a:rPr lang="zh-CN" altLang="en-US" dirty="0" smtClean="0"/>
              <a:t/>
            </a:r>
            <a:br>
              <a:rPr lang="zh-CN" altLang="en-US" dirty="0" smtClean="0"/>
            </a:br>
            <a:endParaRPr lang="zh-CN" altLang="en-US" sz="3400" dirty="0">
              <a:solidFill>
                <a:schemeClr val="accent6"/>
              </a:solidFill>
            </a:endParaRPr>
          </a:p>
        </p:txBody>
      </p:sp>
      <p:sp>
        <p:nvSpPr>
          <p:cNvPr id="3" name="Content Placeholder 2"/>
          <p:cNvSpPr>
            <a:spLocks noGrp="1"/>
          </p:cNvSpPr>
          <p:nvPr>
            <p:ph idx="1"/>
          </p:nvPr>
        </p:nvSpPr>
        <p:spPr>
          <a:xfrm>
            <a:off x="485775" y="1982787"/>
            <a:ext cx="12198424" cy="6699877"/>
          </a:xfrm>
        </p:spPr>
        <p:txBody>
          <a:bodyPr/>
          <a:lstStyle/>
          <a:p>
            <a:pPr>
              <a:buFont typeface="Arial" pitchFamily="34" charset="0"/>
              <a:buChar char="•"/>
            </a:pPr>
            <a:r>
              <a:rPr lang="en-US" altLang="zh-CN" sz="3600" dirty="0"/>
              <a:t>Represents the geometry node in the Hierarchy </a:t>
            </a:r>
          </a:p>
          <a:p>
            <a:endParaRPr lang="en-US" altLang="zh-CN" sz="3600" dirty="0"/>
          </a:p>
          <a:p>
            <a:pPr>
              <a:buFont typeface="Arial" pitchFamily="34" charset="0"/>
              <a:buChar char="•"/>
            </a:pPr>
            <a:r>
              <a:rPr lang="en-US" altLang="zh-CN" sz="3600" dirty="0"/>
              <a:t>No primitives information </a:t>
            </a:r>
          </a:p>
          <a:p>
            <a:pPr lvl="2">
              <a:buFont typeface="Arial" pitchFamily="34" charset="0"/>
              <a:buChar char="•"/>
            </a:pPr>
            <a:r>
              <a:rPr lang="en-US" altLang="zh-CN" sz="2800" dirty="0" smtClean="0"/>
              <a:t>Need use COM API (see Lab [COM </a:t>
            </a:r>
            <a:r>
              <a:rPr lang="en-US" altLang="zh-CN" sz="2800" dirty="0" err="1" smtClean="0"/>
              <a:t>Interop</a:t>
            </a:r>
            <a:r>
              <a:rPr lang="en-US" altLang="zh-CN" sz="2800" dirty="0" smtClean="0"/>
              <a:t>])</a:t>
            </a:r>
            <a:endParaRPr lang="en-US" altLang="zh-CN" sz="2800" dirty="0"/>
          </a:p>
          <a:p>
            <a:pPr lvl="1">
              <a:buNone/>
            </a:pPr>
            <a:endParaRPr lang="en-US" altLang="zh-CN" sz="4000" dirty="0" smtClean="0"/>
          </a:p>
          <a:p>
            <a:pPr>
              <a:buFont typeface="Arial" pitchFamily="34" charset="0"/>
              <a:buChar char="•"/>
            </a:pPr>
            <a:r>
              <a:rPr lang="en-US" altLang="zh-CN" sz="3200" b="1" dirty="0" err="1"/>
              <a:t>ModelItem.Geometry</a:t>
            </a:r>
            <a:endParaRPr lang="en-US" altLang="zh-CN" sz="3200" b="1" dirty="0"/>
          </a:p>
          <a:p>
            <a:pPr lvl="1"/>
            <a:r>
              <a:rPr lang="en-US" altLang="zh-CN" sz="2800" dirty="0"/>
              <a:t>Geometry for this item, null if it does not have geometry</a:t>
            </a:r>
          </a:p>
          <a:p>
            <a:pPr lvl="1"/>
            <a:r>
              <a:rPr lang="en-US" altLang="zh-CN" sz="2800" dirty="0" err="1" smtClean="0"/>
              <a:t>ModelItem.HasGeometry</a:t>
            </a:r>
            <a:r>
              <a:rPr lang="en-US" altLang="zh-CN" sz="2800" dirty="0"/>
              <a:t> </a:t>
            </a:r>
          </a:p>
          <a:p>
            <a:pPr lvl="1">
              <a:buNone/>
            </a:pPr>
            <a:endParaRPr lang="en-US" altLang="zh-CN" sz="4000" dirty="0" smtClean="0"/>
          </a:p>
          <a:p>
            <a:endParaRPr lang="en-US" altLang="zh-CN" sz="4800" dirty="0" smtClean="0"/>
          </a:p>
          <a:p>
            <a:endParaRPr lang="en-US" altLang="zh-CN" sz="4800" dirty="0" smtClean="0"/>
          </a:p>
          <a:p>
            <a:endParaRPr lang="en-US" altLang="zh-CN" sz="4800" dirty="0" smtClean="0"/>
          </a:p>
        </p:txBody>
      </p:sp>
    </p:spTree>
    <p:extLst>
      <p:ext uri="{BB962C8B-B14F-4D97-AF65-F5344CB8AC3E}">
        <p14:creationId xmlns:p14="http://schemas.microsoft.com/office/powerpoint/2010/main" val="339066862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Bounding Box</a:t>
            </a:r>
            <a:r>
              <a:rPr lang="en-US" altLang="zh-CN" dirty="0" smtClean="0"/>
              <a:t/>
            </a:r>
            <a:br>
              <a:rPr lang="en-US" altLang="zh-CN" dirty="0" smtClean="0"/>
            </a:br>
            <a:endParaRPr lang="zh-CN" altLang="en-US" sz="3400" dirty="0">
              <a:solidFill>
                <a:schemeClr val="accent2"/>
              </a:solidFill>
            </a:endParaRPr>
          </a:p>
        </p:txBody>
      </p:sp>
      <p:sp>
        <p:nvSpPr>
          <p:cNvPr id="3" name="Content Placeholder 2"/>
          <p:cNvSpPr>
            <a:spLocks noGrp="1"/>
          </p:cNvSpPr>
          <p:nvPr>
            <p:ph idx="1"/>
          </p:nvPr>
        </p:nvSpPr>
        <p:spPr>
          <a:xfrm>
            <a:off x="560881" y="1617912"/>
            <a:ext cx="12128210" cy="4098675"/>
          </a:xfrm>
        </p:spPr>
        <p:txBody>
          <a:bodyPr/>
          <a:lstStyle/>
          <a:p>
            <a:pPr>
              <a:buFont typeface="Arial" pitchFamily="34" charset="0"/>
              <a:buChar char="•"/>
            </a:pPr>
            <a:r>
              <a:rPr lang="en-US" altLang="zh-CN" sz="3400" b="1" dirty="0"/>
              <a:t>BoundingBox3D</a:t>
            </a:r>
            <a:r>
              <a:rPr lang="en-US" altLang="zh-CN" dirty="0"/>
              <a:t> </a:t>
            </a:r>
          </a:p>
          <a:p>
            <a:pPr>
              <a:buFont typeface="Arial" pitchFamily="34" charset="0"/>
              <a:buChar char="•"/>
            </a:pPr>
            <a:r>
              <a:rPr lang="en-US" altLang="zh-CN" sz="3400" dirty="0"/>
              <a:t>Extents which aligns 3D Axis</a:t>
            </a:r>
          </a:p>
          <a:p>
            <a:pPr>
              <a:buFont typeface="Arial" pitchFamily="34" charset="0"/>
              <a:buChar char="•"/>
            </a:pPr>
            <a:r>
              <a:rPr lang="en-US" altLang="zh-CN" sz="3400" dirty="0"/>
              <a:t>Identifies a </a:t>
            </a:r>
            <a:r>
              <a:rPr lang="en-US" altLang="zh-CN" sz="3400" dirty="0" err="1"/>
              <a:t>cuboid</a:t>
            </a:r>
            <a:r>
              <a:rPr lang="en-US" altLang="zh-CN" sz="3400" dirty="0"/>
              <a:t>-shaped bounded area in 3D space</a:t>
            </a:r>
          </a:p>
          <a:p>
            <a:pPr>
              <a:buFont typeface="Arial" pitchFamily="34" charset="0"/>
              <a:buChar char="•"/>
            </a:pPr>
            <a:r>
              <a:rPr lang="en-US" altLang="zh-CN" sz="3400" b="1" dirty="0" err="1"/>
              <a:t>ModelGeometry.BoundingBox</a:t>
            </a:r>
            <a:endParaRPr lang="en-US" altLang="zh-CN" sz="3400" b="1" dirty="0"/>
          </a:p>
          <a:p>
            <a:pPr lvl="1">
              <a:buFont typeface="Arial" pitchFamily="34" charset="0"/>
              <a:buChar char="•"/>
            </a:pPr>
            <a:r>
              <a:rPr lang="en-US" altLang="zh-CN" sz="2800" dirty="0"/>
              <a:t>extents of a model item</a:t>
            </a:r>
          </a:p>
          <a:p>
            <a:pPr>
              <a:buFont typeface="Arial" pitchFamily="34" charset="0"/>
              <a:buChar char="•"/>
            </a:pPr>
            <a:r>
              <a:rPr lang="en-US" altLang="zh-CN" sz="3400" b="1" dirty="0" err="1"/>
              <a:t>ModelItemCollection.BoundingBox</a:t>
            </a:r>
            <a:endParaRPr lang="en-US" altLang="zh-CN" sz="3400" b="1" dirty="0"/>
          </a:p>
          <a:p>
            <a:pPr lvl="1">
              <a:buFont typeface="Arial" pitchFamily="34" charset="0"/>
              <a:buChar char="•"/>
            </a:pPr>
            <a:r>
              <a:rPr lang="en-US" altLang="zh-CN" sz="2800" dirty="0"/>
              <a:t>bounding box of all items contained in the </a:t>
            </a:r>
            <a:r>
              <a:rPr lang="en-US" altLang="zh-CN" sz="2800" dirty="0" smtClean="0"/>
              <a:t>collection</a:t>
            </a:r>
            <a:endParaRPr lang="en-US" altLang="zh-CN" sz="2800" dirty="0"/>
          </a:p>
        </p:txBody>
      </p:sp>
      <p:sp>
        <p:nvSpPr>
          <p:cNvPr id="63489" name="Rectangle 1"/>
          <p:cNvSpPr>
            <a:spLocks noChangeArrowheads="1"/>
          </p:cNvSpPr>
          <p:nvPr/>
        </p:nvSpPr>
        <p:spPr bwMode="auto">
          <a:xfrm>
            <a:off x="590550" y="6097587"/>
            <a:ext cx="11858625" cy="2308318"/>
          </a:xfrm>
          <a:prstGeom prst="rect">
            <a:avLst/>
          </a:prstGeom>
          <a:solidFill>
            <a:schemeClr val="bg1">
              <a:lumMod val="95000"/>
            </a:schemeClr>
          </a:solidFill>
          <a:ln w="9525">
            <a:noFill/>
            <a:miter lim="800000"/>
            <a:headEnd/>
            <a:tailEnd/>
          </a:ln>
          <a:effectLst/>
        </p:spPr>
        <p:txBody>
          <a:bodyPr vert="horz" wrap="square" lIns="91435" tIns="45717" rIns="91435" bIns="45717" numCol="1" anchor="ctr" anchorCtr="0" compatLnSpc="1">
            <a:prstTxWarp prst="textNoShape">
              <a:avLst/>
            </a:prstTxWarp>
            <a:spAutoFit/>
          </a:bodyPr>
          <a:lstStyle/>
          <a:p>
            <a:pPr defTabSz="914348"/>
            <a:r>
              <a:rPr lang="en-US" altLang="zh-CN" sz="2400" b="1" dirty="0" smtClean="0">
                <a:solidFill>
                  <a:schemeClr val="accent5">
                    <a:lumMod val="75000"/>
                    <a:lumOff val="25000"/>
                  </a:schemeClr>
                </a:solidFill>
                <a:latin typeface="Times New Roman" pitchFamily="18" charset="0"/>
                <a:ea typeface="宋体" pitchFamily="2" charset="-122"/>
                <a:cs typeface="Times New Roman" pitchFamily="18" charset="0"/>
              </a:rPr>
              <a:t>//</a:t>
            </a:r>
            <a:r>
              <a:rPr lang="en-US" altLang="zh-CN" sz="2400" dirty="0">
                <a:solidFill>
                  <a:schemeClr val="accent5">
                    <a:lumMod val="75000"/>
                    <a:lumOff val="25000"/>
                  </a:schemeClr>
                </a:solidFill>
              </a:rPr>
              <a:t> check if the bounding box of two items are intersected</a:t>
            </a:r>
            <a:endParaRPr lang="en-US" altLang="zh-CN" sz="2400" b="1" dirty="0" smtClean="0">
              <a:solidFill>
                <a:schemeClr val="accent5">
                  <a:lumMod val="75000"/>
                  <a:lumOff val="25000"/>
                </a:schemeClr>
              </a:solidFill>
              <a:latin typeface="Times New Roman" pitchFamily="18" charset="0"/>
              <a:ea typeface="宋体" pitchFamily="2" charset="-122"/>
              <a:cs typeface="Times New Roman" pitchFamily="18" charset="0"/>
            </a:endParaRPr>
          </a:p>
          <a:p>
            <a:pPr defTabSz="914348"/>
            <a:r>
              <a:rPr lang="en-US" altLang="zh-CN" sz="2400" b="1" dirty="0" err="1" smtClean="0">
                <a:solidFill>
                  <a:srgbClr val="2B91AF"/>
                </a:solidFill>
                <a:latin typeface="Times New Roman" pitchFamily="18" charset="0"/>
                <a:ea typeface="宋体" pitchFamily="2" charset="-122"/>
                <a:cs typeface="Times New Roman" pitchFamily="18" charset="0"/>
              </a:rPr>
              <a:t>ModelItemCollection</a:t>
            </a:r>
            <a:r>
              <a:rPr lang="en-US" altLang="zh-CN" sz="2400" b="1" dirty="0" smtClean="0">
                <a:latin typeface="Times New Roman" pitchFamily="18" charset="0"/>
                <a:ea typeface="宋体" pitchFamily="2" charset="-122"/>
                <a:cs typeface="Times New Roman" pitchFamily="18" charset="0"/>
              </a:rPr>
              <a:t> </a:t>
            </a:r>
            <a:r>
              <a:rPr lang="en-US" altLang="zh-CN" sz="2400" b="1" dirty="0">
                <a:latin typeface="Times New Roman" pitchFamily="18" charset="0"/>
                <a:ea typeface="宋体" pitchFamily="2" charset="-122"/>
                <a:cs typeface="Times New Roman" pitchFamily="18" charset="0"/>
              </a:rPr>
              <a:t>oSelItems = doc.CurrentSelection.SelectedItems;   </a:t>
            </a:r>
            <a:endParaRPr lang="en-US" altLang="zh-CN" sz="1100" b="1" dirty="0">
              <a:latin typeface="Times New Roman" pitchFamily="18" charset="0"/>
              <a:ea typeface="宋体" pitchFamily="2" charset="-122"/>
              <a:cs typeface="Times New Roman" pitchFamily="18" charset="0"/>
            </a:endParaRPr>
          </a:p>
          <a:p>
            <a:pPr defTabSz="914348" eaLnBrk="0" hangingPunct="0"/>
            <a:r>
              <a:rPr lang="en-US" altLang="zh-CN" sz="2400" b="1" dirty="0" err="1">
                <a:solidFill>
                  <a:srgbClr val="2B91AF"/>
                </a:solidFill>
                <a:latin typeface="Times New Roman" pitchFamily="18" charset="0"/>
                <a:ea typeface="宋体" pitchFamily="2" charset="-122"/>
                <a:cs typeface="Times New Roman" pitchFamily="18" charset="0"/>
              </a:rPr>
              <a:t>ModelItem</a:t>
            </a:r>
            <a:r>
              <a:rPr lang="en-US" altLang="zh-CN" sz="2400" b="1" dirty="0">
                <a:latin typeface="Times New Roman" pitchFamily="18" charset="0"/>
                <a:ea typeface="宋体" pitchFamily="2" charset="-122"/>
                <a:cs typeface="Times New Roman" pitchFamily="18" charset="0"/>
              </a:rPr>
              <a:t> oItem1 = </a:t>
            </a:r>
            <a:r>
              <a:rPr lang="en-US" altLang="zh-CN" sz="2400" b="1" dirty="0" err="1">
                <a:latin typeface="Times New Roman" pitchFamily="18" charset="0"/>
                <a:ea typeface="宋体" pitchFamily="2" charset="-122"/>
                <a:cs typeface="Times New Roman" pitchFamily="18" charset="0"/>
              </a:rPr>
              <a:t>oSelItems.ElementAt</a:t>
            </a:r>
            <a:r>
              <a:rPr lang="en-US" altLang="zh-CN" sz="2400" b="1" dirty="0">
                <a:latin typeface="Times New Roman" pitchFamily="18" charset="0"/>
                <a:ea typeface="宋体" pitchFamily="2" charset="-122"/>
                <a:cs typeface="Times New Roman" pitchFamily="18" charset="0"/>
              </a:rPr>
              <a:t>&lt;</a:t>
            </a:r>
            <a:r>
              <a:rPr lang="en-US" altLang="zh-CN" sz="2400" b="1" dirty="0" err="1">
                <a:solidFill>
                  <a:srgbClr val="2B91AF"/>
                </a:solidFill>
                <a:latin typeface="Times New Roman" pitchFamily="18" charset="0"/>
                <a:ea typeface="宋体" pitchFamily="2" charset="-122"/>
                <a:cs typeface="Times New Roman" pitchFamily="18" charset="0"/>
              </a:rPr>
              <a:t>ModelItem</a:t>
            </a:r>
            <a:r>
              <a:rPr lang="en-US" altLang="zh-CN" sz="2400" b="1" dirty="0">
                <a:latin typeface="Times New Roman" pitchFamily="18" charset="0"/>
                <a:ea typeface="宋体" pitchFamily="2" charset="-122"/>
                <a:cs typeface="Times New Roman" pitchFamily="18" charset="0"/>
              </a:rPr>
              <a:t>&gt;(0);</a:t>
            </a:r>
            <a:endParaRPr lang="en-US" altLang="zh-CN" sz="1100" b="1" dirty="0">
              <a:latin typeface="Times New Roman" pitchFamily="18" charset="0"/>
              <a:ea typeface="宋体" pitchFamily="2" charset="-122"/>
              <a:cs typeface="Times New Roman" pitchFamily="18" charset="0"/>
            </a:endParaRPr>
          </a:p>
          <a:p>
            <a:pPr defTabSz="914348" eaLnBrk="0" hangingPunct="0"/>
            <a:r>
              <a:rPr lang="en-US" altLang="zh-CN" sz="2400" b="1" dirty="0" err="1">
                <a:solidFill>
                  <a:srgbClr val="2B91AF"/>
                </a:solidFill>
                <a:latin typeface="Times New Roman" pitchFamily="18" charset="0"/>
                <a:ea typeface="宋体" pitchFamily="2" charset="-122"/>
                <a:cs typeface="Times New Roman" pitchFamily="18" charset="0"/>
              </a:rPr>
              <a:t>ModelItem</a:t>
            </a:r>
            <a:r>
              <a:rPr lang="en-US" altLang="zh-CN" sz="2400" b="1" dirty="0">
                <a:latin typeface="Times New Roman" pitchFamily="18" charset="0"/>
                <a:ea typeface="宋体" pitchFamily="2" charset="-122"/>
                <a:cs typeface="Times New Roman" pitchFamily="18" charset="0"/>
              </a:rPr>
              <a:t> oItem2 = </a:t>
            </a:r>
            <a:r>
              <a:rPr lang="en-US" altLang="zh-CN" sz="2400" b="1" dirty="0" err="1">
                <a:latin typeface="Times New Roman" pitchFamily="18" charset="0"/>
                <a:ea typeface="宋体" pitchFamily="2" charset="-122"/>
                <a:cs typeface="Times New Roman" pitchFamily="18" charset="0"/>
              </a:rPr>
              <a:t>oSelItems.ElementAt</a:t>
            </a:r>
            <a:r>
              <a:rPr lang="en-US" altLang="zh-CN" sz="2400" b="1" dirty="0">
                <a:latin typeface="Times New Roman" pitchFamily="18" charset="0"/>
                <a:ea typeface="宋体" pitchFamily="2" charset="-122"/>
                <a:cs typeface="Times New Roman" pitchFamily="18" charset="0"/>
              </a:rPr>
              <a:t>&lt;</a:t>
            </a:r>
            <a:r>
              <a:rPr lang="en-US" altLang="zh-CN" sz="2400" b="1" dirty="0" err="1">
                <a:solidFill>
                  <a:srgbClr val="2B91AF"/>
                </a:solidFill>
                <a:latin typeface="Times New Roman" pitchFamily="18" charset="0"/>
                <a:ea typeface="宋体" pitchFamily="2" charset="-122"/>
                <a:cs typeface="Times New Roman" pitchFamily="18" charset="0"/>
              </a:rPr>
              <a:t>ModelItem</a:t>
            </a:r>
            <a:r>
              <a:rPr lang="en-US" altLang="zh-CN" sz="2400" b="1" dirty="0">
                <a:latin typeface="Times New Roman" pitchFamily="18" charset="0"/>
                <a:ea typeface="宋体" pitchFamily="2" charset="-122"/>
                <a:cs typeface="Times New Roman" pitchFamily="18" charset="0"/>
              </a:rPr>
              <a:t>&gt;(1);</a:t>
            </a:r>
            <a:endParaRPr lang="en-US" altLang="zh-CN" sz="1100" b="1" dirty="0">
              <a:latin typeface="Times New Roman" pitchFamily="18" charset="0"/>
              <a:ea typeface="宋体" pitchFamily="2" charset="-122"/>
              <a:cs typeface="Times New Roman" pitchFamily="18" charset="0"/>
            </a:endParaRPr>
          </a:p>
          <a:p>
            <a:pPr defTabSz="914348" eaLnBrk="0" hangingPunct="0"/>
            <a:r>
              <a:rPr lang="en-US" altLang="zh-CN" sz="2400" b="1" dirty="0" err="1">
                <a:solidFill>
                  <a:srgbClr val="0000FF"/>
                </a:solidFill>
                <a:latin typeface="Times New Roman" pitchFamily="18" charset="0"/>
                <a:ea typeface="宋体" pitchFamily="2" charset="-122"/>
                <a:cs typeface="Times New Roman" pitchFamily="18" charset="0"/>
              </a:rPr>
              <a:t>bool</a:t>
            </a:r>
            <a:r>
              <a:rPr lang="en-US" altLang="zh-CN" sz="2400" b="1" dirty="0">
                <a:latin typeface="Times New Roman" pitchFamily="18" charset="0"/>
                <a:ea typeface="宋体" pitchFamily="2" charset="-122"/>
                <a:cs typeface="Times New Roman" pitchFamily="18" charset="0"/>
              </a:rPr>
              <a:t> </a:t>
            </a:r>
            <a:r>
              <a:rPr lang="en-US" altLang="zh-CN" sz="2400" b="1" dirty="0" err="1">
                <a:latin typeface="Times New Roman" pitchFamily="18" charset="0"/>
                <a:ea typeface="宋体" pitchFamily="2" charset="-122"/>
                <a:cs typeface="Times New Roman" pitchFamily="18" charset="0"/>
              </a:rPr>
              <a:t>isIntersect</a:t>
            </a:r>
            <a:r>
              <a:rPr lang="en-US" altLang="zh-CN" sz="2400" b="1" dirty="0">
                <a:latin typeface="Times New Roman" pitchFamily="18" charset="0"/>
                <a:ea typeface="宋体" pitchFamily="2" charset="-122"/>
                <a:cs typeface="Times New Roman" pitchFamily="18" charset="0"/>
              </a:rPr>
              <a:t> = oItem1.Geometry.BoundingBox.Intersects(</a:t>
            </a:r>
          </a:p>
          <a:p>
            <a:pPr defTabSz="914348" eaLnBrk="0" hangingPunct="0"/>
            <a:r>
              <a:rPr lang="en-US" altLang="zh-CN" sz="2400" b="1" dirty="0">
                <a:latin typeface="Times New Roman" pitchFamily="18" charset="0"/>
                <a:ea typeface="宋体" pitchFamily="2" charset="-122"/>
                <a:cs typeface="Times New Roman" pitchFamily="18" charset="0"/>
              </a:rPr>
              <a:t>                 oItem2.Geometry.BoundingBox);</a:t>
            </a:r>
            <a:endParaRPr lang="en-US" altLang="zh-CN" sz="3600" b="1" dirty="0">
              <a:latin typeface="Times New Roman" pitchFamily="18" charset="0"/>
              <a:ea typeface="宋体" pitchFamily="2" charset="-122"/>
              <a:cs typeface="Times New Roman" pitchFamily="18" charset="0"/>
            </a:endParaRPr>
          </a:p>
        </p:txBody>
      </p:sp>
    </p:spTree>
    <p:extLst>
      <p:ext uri="{BB962C8B-B14F-4D97-AF65-F5344CB8AC3E}">
        <p14:creationId xmlns:p14="http://schemas.microsoft.com/office/powerpoint/2010/main" val="341469260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307AE55-A139-4AD7-ACEE-00E455099D23}">
  <ds:schemaRefs>
    <ds:schemaRef ds:uri="http://schemas.microsoft.com/sharepoint/v3"/>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1B23F64D-CA4A-4BF5-9636-FF31814D07BC}">
  <ds:schemaRefs>
    <ds:schemaRef ds:uri="http://schemas.microsoft.com/sharepoint/v3/contenttype/forms"/>
  </ds:schemaRefs>
</ds:datastoreItem>
</file>

<file path=customXml/itemProps3.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1304</Words>
  <Application>Microsoft Office PowerPoint</Application>
  <PresentationFormat>Custom</PresentationFormat>
  <Paragraphs>296</Paragraphs>
  <Slides>20</Slides>
  <Notes>14</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Autodesk Theme</vt:lpstr>
      <vt:lpstr>PowerPoint Presentation</vt:lpstr>
      <vt:lpstr>Agenda</vt:lpstr>
      <vt:lpstr>Model and ModelItem  </vt:lpstr>
      <vt:lpstr>ModelItem  </vt:lpstr>
      <vt:lpstr>Querying Model  </vt:lpstr>
      <vt:lpstr>Demo: Hierarchy of Model Tree  </vt:lpstr>
      <vt:lpstr>Current Selection  </vt:lpstr>
      <vt:lpstr>ModelGeometry </vt:lpstr>
      <vt:lpstr>Bounding Box </vt:lpstr>
      <vt:lpstr>Where Clause </vt:lpstr>
      <vt:lpstr>Attributes of Model Item Geometry  </vt:lpstr>
      <vt:lpstr>Native Attributes Status</vt:lpstr>
      <vt:lpstr>Color </vt:lpstr>
      <vt:lpstr>Transparency </vt:lpstr>
      <vt:lpstr>Transform</vt:lpstr>
      <vt:lpstr>Hide Object </vt:lpstr>
      <vt:lpstr>Override Native Attributes of Unselected Items  </vt:lpstr>
      <vt:lpstr>Reset Attributes </vt:lpstr>
      <vt:lpstr>Exercise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2015-08-04T10:11:42Z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