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15" r:id="rId4"/>
  </p:sldMasterIdLst>
  <p:notesMasterIdLst>
    <p:notesMasterId r:id="rId31"/>
  </p:notesMasterIdLst>
  <p:handoutMasterIdLst>
    <p:handoutMasterId r:id="rId32"/>
  </p:handoutMasterIdLst>
  <p:sldIdLst>
    <p:sldId id="579" r:id="rId5"/>
    <p:sldId id="319" r:id="rId6"/>
    <p:sldId id="594" r:id="rId7"/>
    <p:sldId id="586" r:id="rId8"/>
    <p:sldId id="587" r:id="rId9"/>
    <p:sldId id="588" r:id="rId10"/>
    <p:sldId id="589" r:id="rId11"/>
    <p:sldId id="590" r:id="rId12"/>
    <p:sldId id="592" r:id="rId13"/>
    <p:sldId id="596" r:id="rId14"/>
    <p:sldId id="597" r:id="rId15"/>
    <p:sldId id="591" r:id="rId16"/>
    <p:sldId id="593" r:id="rId17"/>
    <p:sldId id="600" r:id="rId18"/>
    <p:sldId id="609" r:id="rId19"/>
    <p:sldId id="614" r:id="rId20"/>
    <p:sldId id="615" r:id="rId21"/>
    <p:sldId id="612" r:id="rId22"/>
    <p:sldId id="602" r:id="rId23"/>
    <p:sldId id="603" r:id="rId24"/>
    <p:sldId id="604" r:id="rId25"/>
    <p:sldId id="605" r:id="rId26"/>
    <p:sldId id="606" r:id="rId27"/>
    <p:sldId id="613" r:id="rId28"/>
    <p:sldId id="607" r:id="rId29"/>
    <p:sldId id="585" r:id="rId30"/>
  </p:sldIdLst>
  <p:sldSz cx="13011150" cy="9756775"/>
  <p:notesSz cx="6805613" cy="9939338"/>
  <p:defaultTextStyle>
    <a:defPPr>
      <a:defRPr lang="en-US"/>
    </a:defPPr>
    <a:lvl1pPr algn="l" defTabSz="1294318" rtl="0" fontAlgn="base">
      <a:spcBef>
        <a:spcPct val="0"/>
      </a:spcBef>
      <a:spcAft>
        <a:spcPct val="0"/>
      </a:spcAft>
      <a:defRPr sz="2600" kern="1200">
        <a:solidFill>
          <a:schemeClr val="tx1"/>
        </a:solidFill>
        <a:latin typeface="Arial" pitchFamily="34" charset="0"/>
        <a:ea typeface="ヒラギノ角ゴ Pro W3"/>
        <a:cs typeface="ヒラギノ角ゴ Pro W3"/>
      </a:defRPr>
    </a:lvl1pPr>
    <a:lvl2pPr marL="646334" indent="-191280" algn="l" defTabSz="1294318" rtl="0" fontAlgn="base">
      <a:spcBef>
        <a:spcPct val="0"/>
      </a:spcBef>
      <a:spcAft>
        <a:spcPct val="0"/>
      </a:spcAft>
      <a:defRPr sz="2600" kern="1200">
        <a:solidFill>
          <a:schemeClr val="tx1"/>
        </a:solidFill>
        <a:latin typeface="Arial" pitchFamily="34" charset="0"/>
        <a:ea typeface="ヒラギノ角ゴ Pro W3"/>
        <a:cs typeface="ヒラギノ角ゴ Pro W3"/>
      </a:defRPr>
    </a:lvl2pPr>
    <a:lvl3pPr marL="1294318" indent="-384052" algn="l" defTabSz="1294318" rtl="0" fontAlgn="base">
      <a:spcBef>
        <a:spcPct val="0"/>
      </a:spcBef>
      <a:spcAft>
        <a:spcPct val="0"/>
      </a:spcAft>
      <a:defRPr sz="2600" kern="1200">
        <a:solidFill>
          <a:schemeClr val="tx1"/>
        </a:solidFill>
        <a:latin typeface="Arial" pitchFamily="34" charset="0"/>
        <a:ea typeface="ヒラギノ角ゴ Pro W3"/>
        <a:cs typeface="ヒラギノ角ゴ Pro W3"/>
      </a:defRPr>
    </a:lvl3pPr>
    <a:lvl4pPr marL="1942283" indent="-576832" algn="l" defTabSz="1294318" rtl="0" fontAlgn="base">
      <a:spcBef>
        <a:spcPct val="0"/>
      </a:spcBef>
      <a:spcAft>
        <a:spcPct val="0"/>
      </a:spcAft>
      <a:defRPr sz="2600" kern="1200">
        <a:solidFill>
          <a:schemeClr val="tx1"/>
        </a:solidFill>
        <a:latin typeface="Arial" pitchFamily="34" charset="0"/>
        <a:ea typeface="ヒラギノ角ゴ Pro W3"/>
        <a:cs typeface="ヒラギノ角ゴ Pro W3"/>
      </a:defRPr>
    </a:lvl4pPr>
    <a:lvl5pPr marL="2588682" indent="-768030" algn="l" defTabSz="1294318" rtl="0" fontAlgn="base">
      <a:spcBef>
        <a:spcPct val="0"/>
      </a:spcBef>
      <a:spcAft>
        <a:spcPct val="0"/>
      </a:spcAft>
      <a:defRPr sz="2600" kern="1200">
        <a:solidFill>
          <a:schemeClr val="tx1"/>
        </a:solidFill>
        <a:latin typeface="Arial" pitchFamily="34" charset="0"/>
        <a:ea typeface="ヒラギノ角ゴ Pro W3"/>
        <a:cs typeface="ヒラギノ角ゴ Pro W3"/>
      </a:defRPr>
    </a:lvl5pPr>
    <a:lvl6pPr marL="2275754" algn="l" defTabSz="910302" rtl="0" eaLnBrk="1" latinLnBrk="0" hangingPunct="1">
      <a:defRPr sz="2600" kern="1200">
        <a:solidFill>
          <a:schemeClr val="tx1"/>
        </a:solidFill>
        <a:latin typeface="Arial" pitchFamily="34" charset="0"/>
        <a:ea typeface="ヒラギノ角ゴ Pro W3"/>
        <a:cs typeface="ヒラギノ角ゴ Pro W3"/>
      </a:defRPr>
    </a:lvl6pPr>
    <a:lvl7pPr marL="2730905" algn="l" defTabSz="910302" rtl="0" eaLnBrk="1" latinLnBrk="0" hangingPunct="1">
      <a:defRPr sz="2600" kern="1200">
        <a:solidFill>
          <a:schemeClr val="tx1"/>
        </a:solidFill>
        <a:latin typeface="Arial" pitchFamily="34" charset="0"/>
        <a:ea typeface="ヒラギノ角ゴ Pro W3"/>
        <a:cs typeface="ヒラギノ角ゴ Pro W3"/>
      </a:defRPr>
    </a:lvl7pPr>
    <a:lvl8pPr marL="3186052" algn="l" defTabSz="910302" rtl="0" eaLnBrk="1" latinLnBrk="0" hangingPunct="1">
      <a:defRPr sz="2600" kern="1200">
        <a:solidFill>
          <a:schemeClr val="tx1"/>
        </a:solidFill>
        <a:latin typeface="Arial" pitchFamily="34" charset="0"/>
        <a:ea typeface="ヒラギノ角ゴ Pro W3"/>
        <a:cs typeface="ヒラギノ角ゴ Pro W3"/>
      </a:defRPr>
    </a:lvl8pPr>
    <a:lvl9pPr marL="3641204" algn="l" defTabSz="910302" rtl="0" eaLnBrk="1" latinLnBrk="0" hangingPunct="1">
      <a:defRPr sz="2600" kern="1200">
        <a:solidFill>
          <a:schemeClr val="tx1"/>
        </a:solidFill>
        <a:latin typeface="Arial" pitchFamily="34" charset="0"/>
        <a:ea typeface="ヒラギノ角ゴ Pro W3"/>
        <a:cs typeface="ヒラギノ角ゴ Pro W3"/>
      </a:defRPr>
    </a:lvl9pPr>
  </p:defaultTextStyle>
  <p:extLst>
    <p:ext uri="{EFAFB233-063F-42B5-8137-9DF3F51BA10A}">
      <p15:sldGuideLst xmlns:p15="http://schemas.microsoft.com/office/powerpoint/2012/main" xmlns="">
        <p15:guide id="1" orient="horz" pos="3073">
          <p15:clr>
            <a:srgbClr val="A4A3A4"/>
          </p15:clr>
        </p15:guide>
        <p15:guide id="2" pos="4098">
          <p15:clr>
            <a:srgbClr val="A4A3A4"/>
          </p15:clr>
        </p15:guide>
      </p15:sldGuideLst>
    </p:ext>
    <p:ext uri="{2D200454-40CA-4A62-9FC3-DE9A4176ACB9}">
      <p15:notesGuideLst xmlns:p15="http://schemas.microsoft.com/office/powerpoint/2012/main" xmlns="">
        <p15:guide id="1" orient="horz" pos="3131">
          <p15:clr>
            <a:srgbClr val="A4A3A4"/>
          </p15:clr>
        </p15:guide>
        <p15:guide id="2" pos="214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uthor" initials="A" lastIdx="1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7BB11"/>
    <a:srgbClr val="DD0000"/>
    <a:srgbClr val="EE0066"/>
    <a:srgbClr val="118888"/>
    <a:srgbClr val="004282"/>
    <a:srgbClr val="7F7F7F"/>
    <a:srgbClr val="FFAA00"/>
    <a:srgbClr val="EE5500"/>
    <a:srgbClr val="FF4600"/>
    <a:srgbClr val="7373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58" autoAdjust="0"/>
    <p:restoredTop sz="74223" autoAdjust="0"/>
  </p:normalViewPr>
  <p:slideViewPr>
    <p:cSldViewPr>
      <p:cViewPr>
        <p:scale>
          <a:sx n="44" d="100"/>
          <a:sy n="44" d="100"/>
        </p:scale>
        <p:origin x="-466" y="120"/>
      </p:cViewPr>
      <p:guideLst>
        <p:guide orient="horz" pos="3073"/>
        <p:guide pos="409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50" d="100"/>
        <a:sy n="50" d="100"/>
      </p:scale>
      <p:origin x="0" y="0"/>
    </p:cViewPr>
  </p:sorterViewPr>
  <p:notesViewPr>
    <p:cSldViewPr>
      <p:cViewPr varScale="1">
        <p:scale>
          <a:sx n="67" d="100"/>
          <a:sy n="67" d="100"/>
        </p:scale>
        <p:origin x="-3516" y="-120"/>
      </p:cViewPr>
      <p:guideLst>
        <p:guide orient="horz" pos="3131"/>
        <p:guide pos="214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handoutMaster" Target="handoutMasters/handoutMaster1.xml"/><Relationship Id="rId37"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8778" cy="496908"/>
          </a:xfrm>
          <a:prstGeom prst="rect">
            <a:avLst/>
          </a:prstGeom>
        </p:spPr>
        <p:txBody>
          <a:bodyPr vert="horz" lIns="65233" tIns="32617" rIns="65233" bIns="32617" rtlCol="0"/>
          <a:lstStyle>
            <a:lvl1pPr algn="l" defTabSz="928021" fontAlgn="auto">
              <a:spcBef>
                <a:spcPts val="0"/>
              </a:spcBef>
              <a:spcAft>
                <a:spcPts val="0"/>
              </a:spcAft>
              <a:defRPr sz="900">
                <a:latin typeface="+mn-lt"/>
                <a:ea typeface="+mn-ea"/>
                <a:cs typeface="+mn-cs"/>
              </a:defRPr>
            </a:lvl1pPr>
          </a:lstStyle>
          <a:p>
            <a:pPr>
              <a:defRPr/>
            </a:pPr>
            <a:endParaRPr lang="en-US"/>
          </a:p>
        </p:txBody>
      </p:sp>
      <p:sp>
        <p:nvSpPr>
          <p:cNvPr id="3" name="Date Placeholder 2"/>
          <p:cNvSpPr>
            <a:spLocks noGrp="1"/>
          </p:cNvSpPr>
          <p:nvPr>
            <p:ph type="dt" sz="quarter" idx="1"/>
          </p:nvPr>
        </p:nvSpPr>
        <p:spPr>
          <a:xfrm>
            <a:off x="3854696" y="0"/>
            <a:ext cx="2949848" cy="496908"/>
          </a:xfrm>
          <a:prstGeom prst="rect">
            <a:avLst/>
          </a:prstGeom>
        </p:spPr>
        <p:txBody>
          <a:bodyPr vert="horz" lIns="65233" tIns="32617" rIns="65233" bIns="32617" rtlCol="0"/>
          <a:lstStyle>
            <a:lvl1pPr algn="r" defTabSz="928021" fontAlgn="auto">
              <a:spcBef>
                <a:spcPts val="0"/>
              </a:spcBef>
              <a:spcAft>
                <a:spcPts val="0"/>
              </a:spcAft>
              <a:defRPr sz="900" smtClean="0">
                <a:latin typeface="+mn-lt"/>
                <a:ea typeface="+mn-ea"/>
                <a:cs typeface="+mn-cs"/>
              </a:defRPr>
            </a:lvl1pPr>
          </a:lstStyle>
          <a:p>
            <a:pPr>
              <a:defRPr/>
            </a:pPr>
            <a:fld id="{C3C292A9-28F1-4369-B452-1C9C6FA9C50D}" type="datetimeFigureOut">
              <a:rPr lang="en-US"/>
              <a:pPr>
                <a:defRPr/>
              </a:pPr>
              <a:t>9/20/2015</a:t>
            </a:fld>
            <a:endParaRPr lang="en-US"/>
          </a:p>
        </p:txBody>
      </p:sp>
      <p:sp>
        <p:nvSpPr>
          <p:cNvPr id="4" name="Footer Placeholder 3"/>
          <p:cNvSpPr>
            <a:spLocks noGrp="1"/>
          </p:cNvSpPr>
          <p:nvPr>
            <p:ph type="ftr" sz="quarter" idx="2"/>
          </p:nvPr>
        </p:nvSpPr>
        <p:spPr>
          <a:xfrm>
            <a:off x="0" y="9440070"/>
            <a:ext cx="2948778" cy="498088"/>
          </a:xfrm>
          <a:prstGeom prst="rect">
            <a:avLst/>
          </a:prstGeom>
        </p:spPr>
        <p:txBody>
          <a:bodyPr vert="horz" lIns="65233" tIns="32617" rIns="65233" bIns="32617" rtlCol="0" anchor="b"/>
          <a:lstStyle>
            <a:lvl1pPr algn="l" defTabSz="928021" fontAlgn="auto">
              <a:spcBef>
                <a:spcPts val="0"/>
              </a:spcBef>
              <a:spcAft>
                <a:spcPts val="0"/>
              </a:spcAft>
              <a:defRPr sz="900">
                <a:latin typeface="+mn-lt"/>
                <a:ea typeface="+mn-ea"/>
                <a:cs typeface="+mn-cs"/>
              </a:defRPr>
            </a:lvl1pPr>
          </a:lstStyle>
          <a:p>
            <a:pPr>
              <a:defRPr/>
            </a:pPr>
            <a:endParaRPr lang="en-US"/>
          </a:p>
        </p:txBody>
      </p:sp>
      <p:sp>
        <p:nvSpPr>
          <p:cNvPr id="5" name="Slide Number Placeholder 4"/>
          <p:cNvSpPr>
            <a:spLocks noGrp="1"/>
          </p:cNvSpPr>
          <p:nvPr>
            <p:ph type="sldNum" sz="quarter" idx="3"/>
          </p:nvPr>
        </p:nvSpPr>
        <p:spPr>
          <a:xfrm>
            <a:off x="3854696" y="9440070"/>
            <a:ext cx="2949848" cy="498088"/>
          </a:xfrm>
          <a:prstGeom prst="rect">
            <a:avLst/>
          </a:prstGeom>
        </p:spPr>
        <p:txBody>
          <a:bodyPr vert="horz" lIns="65233" tIns="32617" rIns="65233" bIns="32617" rtlCol="0" anchor="b"/>
          <a:lstStyle>
            <a:lvl1pPr algn="r" defTabSz="928021" fontAlgn="auto">
              <a:spcBef>
                <a:spcPts val="0"/>
              </a:spcBef>
              <a:spcAft>
                <a:spcPts val="0"/>
              </a:spcAft>
              <a:defRPr sz="900" smtClean="0">
                <a:latin typeface="+mn-lt"/>
                <a:ea typeface="+mn-ea"/>
                <a:cs typeface="+mn-cs"/>
              </a:defRPr>
            </a:lvl1pPr>
          </a:lstStyle>
          <a:p>
            <a:pPr>
              <a:defRPr/>
            </a:pPr>
            <a:fld id="{9D28535C-87EB-4B6F-B77A-6E74A575AC4E}" type="slidenum">
              <a:rPr lang="en-US"/>
              <a:pPr>
                <a:defRPr/>
              </a:pPr>
              <a:t>‹#›</a:t>
            </a:fld>
            <a:endParaRPr lang="en-US"/>
          </a:p>
        </p:txBody>
      </p:sp>
    </p:spTree>
    <p:extLst>
      <p:ext uri="{BB962C8B-B14F-4D97-AF65-F5344CB8AC3E}">
        <p14:creationId xmlns:p14="http://schemas.microsoft.com/office/powerpoint/2010/main" val="181314056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8778" cy="496908"/>
          </a:xfrm>
          <a:prstGeom prst="rect">
            <a:avLst/>
          </a:prstGeom>
        </p:spPr>
        <p:txBody>
          <a:bodyPr vert="horz" lIns="95662" tIns="47831" rIns="95662" bIns="47831" rtlCol="0"/>
          <a:lstStyle>
            <a:lvl1pPr algn="l" defTabSz="928021"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54696" y="0"/>
            <a:ext cx="2949848" cy="496908"/>
          </a:xfrm>
          <a:prstGeom prst="rect">
            <a:avLst/>
          </a:prstGeom>
        </p:spPr>
        <p:txBody>
          <a:bodyPr vert="horz" lIns="95662" tIns="47831" rIns="95662" bIns="47831" rtlCol="0"/>
          <a:lstStyle>
            <a:lvl1pPr algn="r" defTabSz="928021" fontAlgn="auto">
              <a:spcBef>
                <a:spcPts val="0"/>
              </a:spcBef>
              <a:spcAft>
                <a:spcPts val="0"/>
              </a:spcAft>
              <a:defRPr sz="1200" smtClean="0">
                <a:latin typeface="+mn-lt"/>
                <a:ea typeface="+mn-ea"/>
                <a:cs typeface="+mn-cs"/>
              </a:defRPr>
            </a:lvl1pPr>
          </a:lstStyle>
          <a:p>
            <a:pPr>
              <a:defRPr/>
            </a:pPr>
            <a:fld id="{D78600C0-E6F7-432F-A446-8DFADB620EEF}" type="datetimeFigureOut">
              <a:rPr lang="en-US"/>
              <a:pPr>
                <a:defRPr/>
              </a:pPr>
              <a:t>9/20/2015</a:t>
            </a:fld>
            <a:endParaRPr lang="en-US"/>
          </a:p>
        </p:txBody>
      </p:sp>
      <p:sp>
        <p:nvSpPr>
          <p:cNvPr id="4" name="Slide Image Placeholder 3"/>
          <p:cNvSpPr>
            <a:spLocks noGrp="1" noRot="1" noChangeAspect="1"/>
          </p:cNvSpPr>
          <p:nvPr>
            <p:ph type="sldImg" idx="2"/>
          </p:nvPr>
        </p:nvSpPr>
        <p:spPr>
          <a:xfrm>
            <a:off x="1539875" y="828675"/>
            <a:ext cx="3725863" cy="2795588"/>
          </a:xfrm>
          <a:prstGeom prst="rect">
            <a:avLst/>
          </a:prstGeom>
          <a:noFill/>
          <a:ln w="12700">
            <a:solidFill>
              <a:prstClr val="black"/>
            </a:solidFill>
          </a:ln>
        </p:spPr>
        <p:txBody>
          <a:bodyPr vert="horz" lIns="95662" tIns="47831" rIns="95662" bIns="47831" rtlCol="0" anchor="ctr"/>
          <a:lstStyle/>
          <a:p>
            <a:pPr lvl="0"/>
            <a:endParaRPr lang="en-US" noProof="0"/>
          </a:p>
        </p:txBody>
      </p:sp>
      <p:sp>
        <p:nvSpPr>
          <p:cNvPr id="5" name="Notes Placeholder 4"/>
          <p:cNvSpPr>
            <a:spLocks noGrp="1"/>
          </p:cNvSpPr>
          <p:nvPr>
            <p:ph type="body" sz="quarter" idx="3"/>
          </p:nvPr>
        </p:nvSpPr>
        <p:spPr>
          <a:xfrm>
            <a:off x="680241" y="3975263"/>
            <a:ext cx="5445132" cy="5218123"/>
          </a:xfrm>
          <a:prstGeom prst="rect">
            <a:avLst/>
          </a:prstGeom>
        </p:spPr>
        <p:txBody>
          <a:bodyPr vert="horz" lIns="95662" tIns="47831" rIns="95662" bIns="47831" rtlCol="0">
            <a:normAutofit/>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Footer Placeholder 5"/>
          <p:cNvSpPr>
            <a:spLocks noGrp="1"/>
          </p:cNvSpPr>
          <p:nvPr>
            <p:ph type="ftr" sz="quarter" idx="4"/>
          </p:nvPr>
        </p:nvSpPr>
        <p:spPr>
          <a:xfrm>
            <a:off x="0" y="9440070"/>
            <a:ext cx="2948778" cy="498088"/>
          </a:xfrm>
          <a:prstGeom prst="rect">
            <a:avLst/>
          </a:prstGeom>
        </p:spPr>
        <p:txBody>
          <a:bodyPr vert="horz" lIns="95662" tIns="47831" rIns="95662" bIns="47831" rtlCol="0" anchor="b"/>
          <a:lstStyle>
            <a:lvl1pPr algn="l" defTabSz="928021"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54696" y="9440070"/>
            <a:ext cx="2949848" cy="498088"/>
          </a:xfrm>
          <a:prstGeom prst="rect">
            <a:avLst/>
          </a:prstGeom>
        </p:spPr>
        <p:txBody>
          <a:bodyPr vert="horz" lIns="95662" tIns="47831" rIns="95662" bIns="47831" rtlCol="0" anchor="b"/>
          <a:lstStyle>
            <a:lvl1pPr algn="r" defTabSz="928021" fontAlgn="auto">
              <a:spcBef>
                <a:spcPts val="0"/>
              </a:spcBef>
              <a:spcAft>
                <a:spcPts val="0"/>
              </a:spcAft>
              <a:defRPr sz="1200" smtClean="0">
                <a:latin typeface="+mn-lt"/>
                <a:ea typeface="+mn-ea"/>
                <a:cs typeface="+mn-cs"/>
              </a:defRPr>
            </a:lvl1pPr>
          </a:lstStyle>
          <a:p>
            <a:pPr>
              <a:defRPr/>
            </a:pPr>
            <a:fld id="{9EC167E1-C60E-45A7-B40D-9629AC64C384}" type="slidenum">
              <a:rPr lang="en-US"/>
              <a:pPr>
                <a:defRPr/>
              </a:pPr>
              <a:t>‹#›</a:t>
            </a:fld>
            <a:endParaRPr lang="en-US"/>
          </a:p>
        </p:txBody>
      </p:sp>
    </p:spTree>
    <p:extLst>
      <p:ext uri="{BB962C8B-B14F-4D97-AF65-F5344CB8AC3E}">
        <p14:creationId xmlns:p14="http://schemas.microsoft.com/office/powerpoint/2010/main" val="3319088690"/>
      </p:ext>
    </p:extLst>
  </p:cSld>
  <p:clrMap bg1="lt1" tx1="dk1" bg2="lt2" tx2="dk2" accent1="accent1" accent2="accent2" accent3="accent3" accent4="accent4" accent5="accent5" accent6="accent6" hlink="hlink" folHlink="folHlink"/>
  <p:notesStyle>
    <a:lvl1pPr algn="l" defTabSz="1294318" rtl="0" fontAlgn="base">
      <a:spcBef>
        <a:spcPct val="30000"/>
      </a:spcBef>
      <a:spcAft>
        <a:spcPct val="0"/>
      </a:spcAft>
      <a:defRPr sz="1400" kern="1200">
        <a:solidFill>
          <a:schemeClr val="tx1"/>
        </a:solidFill>
        <a:latin typeface="+mn-lt"/>
        <a:ea typeface="+mn-ea"/>
        <a:cs typeface="+mn-cs"/>
      </a:defRPr>
    </a:lvl1pPr>
    <a:lvl2pPr marL="271807" algn="l" defTabSz="1294318" rtl="0" fontAlgn="base">
      <a:spcBef>
        <a:spcPct val="30000"/>
      </a:spcBef>
      <a:spcAft>
        <a:spcPct val="0"/>
      </a:spcAft>
      <a:defRPr sz="1400" kern="1200">
        <a:solidFill>
          <a:schemeClr val="tx1"/>
        </a:solidFill>
        <a:latin typeface="+mn-lt"/>
        <a:ea typeface="+mn-ea"/>
        <a:cs typeface="+mn-cs"/>
      </a:defRPr>
    </a:lvl2pPr>
    <a:lvl3pPr marL="545264" algn="l" defTabSz="1294318" rtl="0" fontAlgn="base">
      <a:spcBef>
        <a:spcPct val="30000"/>
      </a:spcBef>
      <a:spcAft>
        <a:spcPct val="0"/>
      </a:spcAft>
      <a:defRPr sz="1400" kern="1200">
        <a:solidFill>
          <a:schemeClr val="tx1"/>
        </a:solidFill>
        <a:latin typeface="+mn-lt"/>
        <a:ea typeface="+mn-ea"/>
        <a:cs typeface="+mn-cs"/>
      </a:defRPr>
    </a:lvl3pPr>
    <a:lvl4pPr marL="818635" algn="l" defTabSz="1294318" rtl="0" fontAlgn="base">
      <a:spcBef>
        <a:spcPct val="30000"/>
      </a:spcBef>
      <a:spcAft>
        <a:spcPct val="0"/>
      </a:spcAft>
      <a:defRPr sz="1400" kern="1200">
        <a:solidFill>
          <a:schemeClr val="tx1"/>
        </a:solidFill>
        <a:latin typeface="+mn-lt"/>
        <a:ea typeface="+mn-ea"/>
        <a:cs typeface="+mn-cs"/>
      </a:defRPr>
    </a:lvl4pPr>
    <a:lvl5pPr marL="1092054" algn="l" defTabSz="1294318" rtl="0" fontAlgn="base">
      <a:spcBef>
        <a:spcPct val="30000"/>
      </a:spcBef>
      <a:spcAft>
        <a:spcPct val="0"/>
      </a:spcAft>
      <a:defRPr sz="1400" kern="1200">
        <a:solidFill>
          <a:schemeClr val="tx1"/>
        </a:solidFill>
        <a:latin typeface="+mn-lt"/>
        <a:ea typeface="+mn-ea"/>
        <a:cs typeface="+mn-cs"/>
      </a:defRPr>
    </a:lvl5pPr>
    <a:lvl6pPr marL="3237533" algn="l" defTabSz="1294977" rtl="0" eaLnBrk="1" latinLnBrk="0" hangingPunct="1">
      <a:defRPr sz="1700" kern="1200">
        <a:solidFill>
          <a:schemeClr val="tx1"/>
        </a:solidFill>
        <a:latin typeface="+mn-lt"/>
        <a:ea typeface="+mn-ea"/>
        <a:cs typeface="+mn-cs"/>
      </a:defRPr>
    </a:lvl6pPr>
    <a:lvl7pPr marL="3885019" algn="l" defTabSz="1294977" rtl="0" eaLnBrk="1" latinLnBrk="0" hangingPunct="1">
      <a:defRPr sz="1700" kern="1200">
        <a:solidFill>
          <a:schemeClr val="tx1"/>
        </a:solidFill>
        <a:latin typeface="+mn-lt"/>
        <a:ea typeface="+mn-ea"/>
        <a:cs typeface="+mn-cs"/>
      </a:defRPr>
    </a:lvl7pPr>
    <a:lvl8pPr marL="4532534" algn="l" defTabSz="1294977" rtl="0" eaLnBrk="1" latinLnBrk="0" hangingPunct="1">
      <a:defRPr sz="1700" kern="1200">
        <a:solidFill>
          <a:schemeClr val="tx1"/>
        </a:solidFill>
        <a:latin typeface="+mn-lt"/>
        <a:ea typeface="+mn-ea"/>
        <a:cs typeface="+mn-cs"/>
      </a:defRPr>
    </a:lvl8pPr>
    <a:lvl9pPr marL="5180048" algn="l" defTabSz="1294977" rtl="0" eaLnBrk="1" latinLnBrk="0" hangingPunct="1">
      <a:defRPr sz="17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mk:@MSITStore:C:\Program%20Files\Autodesk\Navisworks%20Manage%202013\api\net\documentation\NET%20API.chm::/html/T_Autodesk_Navisworks_Api_Plugins_DockPanePluginAttribute.htm" TargetMode="External"/><Relationship Id="rId2" Type="http://schemas.openxmlformats.org/officeDocument/2006/relationships/slide" Target="../slides/slide23.xml"/><Relationship Id="rId1" Type="http://schemas.openxmlformats.org/officeDocument/2006/relationships/notesMaster" Target="../notesMasters/notesMaster1.xml"/><Relationship Id="rId4" Type="http://schemas.openxmlformats.org/officeDocument/2006/relationships/hyperlink" Target="mk:@MSITStore:C:\Program%20Files\Autodesk\Navisworks%20Manage%202013\api\net\documentation\NET%20API.chm::/html/M_Autodesk_Navisworks_Api_Plugins_DockPanePlugin_DestroyControlPane_1_2eda4f39.htm" TargetMode="Externa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1</a:t>
            </a:fld>
            <a:endParaRPr lang="en-US"/>
          </a:p>
        </p:txBody>
      </p:sp>
    </p:spTree>
    <p:extLst>
      <p:ext uri="{BB962C8B-B14F-4D97-AF65-F5344CB8AC3E}">
        <p14:creationId xmlns:p14="http://schemas.microsoft.com/office/powerpoint/2010/main" val="29288794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zh-CN" dirty="0" smtClean="0"/>
              <a:t>There are three locations</a:t>
            </a:r>
            <a:r>
              <a:rPr lang="en-US" altLang="zh-CN" baseline="0" dirty="0" smtClean="0"/>
              <a:t> that can be used to deploy the plugin.</a:t>
            </a:r>
          </a:p>
          <a:p>
            <a:endParaRPr lang="en-US" altLang="zh-CN" baseline="0" dirty="0" smtClean="0"/>
          </a:p>
          <a:p>
            <a:r>
              <a:rPr lang="en-US" altLang="zh-CN" baseline="0" dirty="0" smtClean="0"/>
              <a:t>The first is the legacy one: Plugins folder in &lt;</a:t>
            </a:r>
            <a:r>
              <a:rPr lang="en-US" altLang="zh-CN" sz="1400" dirty="0" err="1" smtClean="0">
                <a:latin typeface="Frutiger Next LT W1G" pitchFamily="34" charset="0"/>
              </a:rPr>
              <a:t>Navisworks</a:t>
            </a:r>
            <a:r>
              <a:rPr lang="en-US" altLang="zh-CN" sz="1400" dirty="0" smtClean="0">
                <a:latin typeface="Frutiger Next LT W1G" pitchFamily="34" charset="0"/>
              </a:rPr>
              <a:t> Installation Path</a:t>
            </a:r>
            <a:r>
              <a:rPr lang="en-US" altLang="zh-CN" baseline="0" dirty="0" smtClean="0"/>
              <a:t>&gt;. You will need to create a sub folder whose name is same to the plugin binary. Say in this snapshot, Lab_02.dll, create the folder named Lab_02. Of course, in programming, you can set a post-build event to do the job automatically. </a:t>
            </a:r>
          </a:p>
          <a:p>
            <a:endParaRPr lang="en-US" altLang="zh-CN" baseline="0" dirty="0" smtClean="0"/>
          </a:p>
          <a:p>
            <a:r>
              <a:rPr lang="en-US" altLang="zh-CN" baseline="0" dirty="0" smtClean="0"/>
              <a:t>If the plugin counts on some 3</a:t>
            </a:r>
            <a:r>
              <a:rPr lang="en-US" altLang="zh-CN" baseline="30000" dirty="0" smtClean="0"/>
              <a:t>rd</a:t>
            </a:r>
            <a:r>
              <a:rPr lang="en-US" altLang="zh-CN" baseline="0" dirty="0" smtClean="0"/>
              <a:t> libraries, they must be deployed to </a:t>
            </a:r>
            <a:r>
              <a:rPr lang="en-US" altLang="zh-CN" sz="1400" dirty="0" smtClean="0">
                <a:latin typeface="Frutiger Next LT W1G" pitchFamily="34" charset="0"/>
              </a:rPr>
              <a:t>&lt;</a:t>
            </a:r>
            <a:r>
              <a:rPr lang="en-US" altLang="zh-CN" sz="1400" dirty="0" err="1" smtClean="0">
                <a:latin typeface="Frutiger Next LT W1G" pitchFamily="34" charset="0"/>
              </a:rPr>
              <a:t>Navisworks</a:t>
            </a:r>
            <a:r>
              <a:rPr lang="en-US" altLang="zh-CN" sz="1400" dirty="0" smtClean="0">
                <a:latin typeface="Frutiger Next LT W1G" pitchFamily="34" charset="0"/>
              </a:rPr>
              <a:t> Installation Path&gt;\</a:t>
            </a:r>
            <a:r>
              <a:rPr lang="en-US" altLang="zh-CN" sz="1400" b="1" dirty="0" smtClean="0">
                <a:solidFill>
                  <a:srgbClr val="FF0000"/>
                </a:solidFill>
                <a:latin typeface="Frutiger Next LT W1G" pitchFamily="34" charset="0"/>
              </a:rPr>
              <a:t>Dependencies </a:t>
            </a:r>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10</a:t>
            </a:fld>
            <a:endParaRPr lang="en-US"/>
          </a:p>
        </p:txBody>
      </p:sp>
    </p:spTree>
    <p:extLst>
      <p:ext uri="{BB962C8B-B14F-4D97-AF65-F5344CB8AC3E}">
        <p14:creationId xmlns:p14="http://schemas.microsoft.com/office/powerpoint/2010/main" val="31292823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1294318" rtl="0" eaLnBrk="1" fontAlgn="base" latinLnBrk="0" hangingPunct="1">
              <a:lnSpc>
                <a:spcPct val="100000"/>
              </a:lnSpc>
              <a:spcBef>
                <a:spcPct val="30000"/>
              </a:spcBef>
              <a:spcAft>
                <a:spcPct val="0"/>
              </a:spcAft>
              <a:buClrTx/>
              <a:buSzTx/>
              <a:buFontTx/>
              <a:buNone/>
              <a:tabLst/>
              <a:defRPr/>
            </a:pPr>
            <a:r>
              <a:rPr lang="en-US" altLang="zh-CN" dirty="0" smtClean="0"/>
              <a:t>From release</a:t>
            </a:r>
            <a:r>
              <a:rPr lang="en-US" altLang="zh-CN" baseline="0" dirty="0" smtClean="0"/>
              <a:t> 2014, you have one more option to deploy the plugin to </a:t>
            </a:r>
            <a:r>
              <a:rPr lang="yo-NG" altLang="zh-CN" sz="1400" dirty="0" smtClean="0">
                <a:latin typeface="Frutiger Next LT W1G" pitchFamily="34" charset="0"/>
              </a:rPr>
              <a:t>%APPDATA%\Autodesk Navisworks Manage </a:t>
            </a:r>
            <a:r>
              <a:rPr lang="en-US" altLang="zh-CN" sz="1400" dirty="0" smtClean="0">
                <a:latin typeface="Frutiger Next LT W1G" pitchFamily="34" charset="0"/>
              </a:rPr>
              <a:t>&lt;release version&gt;</a:t>
            </a:r>
            <a:r>
              <a:rPr lang="yo-NG" altLang="zh-CN" sz="1400" dirty="0" smtClean="0">
                <a:latin typeface="Frutiger Next LT W1G" pitchFamily="34" charset="0"/>
              </a:rPr>
              <a:t>\Plugins</a:t>
            </a:r>
            <a:r>
              <a:rPr lang="en-US" altLang="zh-CN" sz="1400" dirty="0" smtClean="0">
                <a:latin typeface="Frutiger Next LT W1G" pitchFamily="34" charset="0"/>
              </a:rPr>
              <a:t>. The advantage</a:t>
            </a:r>
            <a:r>
              <a:rPr lang="en-US" altLang="zh-CN" sz="1400" baseline="0" dirty="0" smtClean="0">
                <a:latin typeface="Frutiger Next LT W1G" pitchFamily="34" charset="0"/>
              </a:rPr>
              <a:t> is it supports relative path so the dependencies can be deployed together in the folder structure of the plugin. </a:t>
            </a:r>
            <a:endParaRPr lang="en-US" altLang="zh-CN" sz="1400" dirty="0" smtClean="0">
              <a:latin typeface="Frutiger Next LT W1G" pitchFamily="34" charset="0"/>
            </a:endParaRPr>
          </a:p>
          <a:p>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11</a:t>
            </a:fld>
            <a:endParaRPr lang="en-US"/>
          </a:p>
        </p:txBody>
      </p:sp>
    </p:spTree>
    <p:extLst>
      <p:ext uri="{BB962C8B-B14F-4D97-AF65-F5344CB8AC3E}">
        <p14:creationId xmlns:p14="http://schemas.microsoft.com/office/powerpoint/2010/main" val="31292823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altLang="zh-CN" dirty="0" smtClean="0"/>
              <a:t>From release 2015, </a:t>
            </a:r>
            <a:r>
              <a:rPr lang="en-US" altLang="zh-CN" dirty="0" err="1" smtClean="0"/>
              <a:t>Navisworks</a:t>
            </a:r>
            <a:r>
              <a:rPr lang="en-US" altLang="zh-CN" baseline="0" dirty="0" smtClean="0"/>
              <a:t> started to support bundle, a typical format for Exchange Store of Autodesk. the bundle is a kind of folder. It will need to put in specific directories </a:t>
            </a:r>
          </a:p>
          <a:p>
            <a:endParaRPr lang="en-US" altLang="zh-CN" baseline="0" dirty="0" smtClean="0"/>
          </a:p>
          <a:p>
            <a:pPr lvl="1"/>
            <a:r>
              <a:rPr lang="yo-NG" altLang="zh-CN" sz="2800" dirty="0" smtClean="0">
                <a:latin typeface="Frutiger Next LT W1G" pitchFamily="34" charset="0"/>
              </a:rPr>
              <a:t>%APPDATA%\Autodesk\ApplicationPlugins</a:t>
            </a:r>
            <a:endParaRPr lang="en-US" altLang="zh-CN" sz="2800" dirty="0" smtClean="0">
              <a:latin typeface="Frutiger Next LT W1G" pitchFamily="34" charset="0"/>
            </a:endParaRPr>
          </a:p>
          <a:p>
            <a:pPr lvl="1"/>
            <a:r>
              <a:rPr lang="yo-NG" altLang="zh-CN" sz="2800" dirty="0" smtClean="0">
                <a:latin typeface="Frutiger Next LT W1G" pitchFamily="34" charset="0"/>
              </a:rPr>
              <a:t>%PROGRAMDATA%\Autodesk\ApplicationPlugins</a:t>
            </a:r>
          </a:p>
          <a:p>
            <a:endParaRPr lang="en-US" altLang="zh-CN" dirty="0" smtClean="0"/>
          </a:p>
          <a:p>
            <a:r>
              <a:rPr lang="en-US" altLang="zh-CN" dirty="0" smtClean="0"/>
              <a:t>In</a:t>
            </a:r>
            <a:r>
              <a:rPr lang="en-US" altLang="zh-CN" baseline="0" dirty="0" smtClean="0"/>
              <a:t> this bundle, an XML file specifies the info of the plugin, specially where the binary is. When </a:t>
            </a:r>
            <a:r>
              <a:rPr lang="en-US" altLang="zh-CN" baseline="0" dirty="0" err="1" smtClean="0"/>
              <a:t>Navisworks</a:t>
            </a:r>
            <a:r>
              <a:rPr lang="en-US" altLang="zh-CN" baseline="0" dirty="0" smtClean="0"/>
              <a:t> launches, it will look for the available plugins in those directories and load the plugin binaries.. </a:t>
            </a:r>
          </a:p>
          <a:p>
            <a:endParaRPr lang="en-US" altLang="zh-CN" baseline="0" dirty="0" smtClean="0"/>
          </a:p>
          <a:p>
            <a:r>
              <a:rPr lang="en-US" altLang="zh-CN" baseline="0" dirty="0" smtClean="0"/>
              <a:t>We will have a separate lab for [</a:t>
            </a:r>
            <a:r>
              <a:rPr lang="en-GB" altLang="zh-CN" sz="1400" dirty="0" smtClean="0"/>
              <a:t>Exchange App plugin</a:t>
            </a:r>
            <a:r>
              <a:rPr lang="en-US" altLang="zh-CN" baseline="0" dirty="0" smtClean="0"/>
              <a:t>]</a:t>
            </a:r>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12</a:t>
            </a:fld>
            <a:endParaRPr lang="en-US"/>
          </a:p>
        </p:txBody>
      </p:sp>
    </p:spTree>
    <p:extLst>
      <p:ext uri="{BB962C8B-B14F-4D97-AF65-F5344CB8AC3E}">
        <p14:creationId xmlns:p14="http://schemas.microsoft.com/office/powerpoint/2010/main" val="393225119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13</a:t>
            </a:fld>
            <a:endParaRPr lang="en-US"/>
          </a:p>
        </p:txBody>
      </p:sp>
    </p:spTree>
    <p:extLst>
      <p:ext uri="{BB962C8B-B14F-4D97-AF65-F5344CB8AC3E}">
        <p14:creationId xmlns:p14="http://schemas.microsoft.com/office/powerpoint/2010/main" val="129728264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1294318" rtl="0" eaLnBrk="1" fontAlgn="base" latinLnBrk="0" hangingPunct="1">
              <a:lnSpc>
                <a:spcPct val="100000"/>
              </a:lnSpc>
              <a:spcBef>
                <a:spcPct val="30000"/>
              </a:spcBef>
              <a:spcAft>
                <a:spcPct val="0"/>
              </a:spcAft>
              <a:buClrTx/>
              <a:buSzTx/>
              <a:buFontTx/>
              <a:buNone/>
              <a:tabLst/>
              <a:defRPr/>
            </a:pPr>
            <a:r>
              <a:rPr lang="en-US" altLang="zh-CN" dirty="0" smtClean="0"/>
              <a:t>All plugins are managed by</a:t>
            </a:r>
            <a:r>
              <a:rPr lang="en-US" altLang="zh-CN" baseline="0" dirty="0" smtClean="0"/>
              <a:t> the </a:t>
            </a:r>
            <a:r>
              <a:rPr lang="en-US" altLang="zh-CN" sz="1400" dirty="0" err="1" smtClean="0"/>
              <a:t>Autodesk.Navisworks.Api.Application.</a:t>
            </a:r>
            <a:r>
              <a:rPr lang="en-US" altLang="zh-CN" sz="1400" dirty="0" err="1" smtClean="0">
                <a:solidFill>
                  <a:srgbClr val="0070C0"/>
                </a:solidFill>
              </a:rPr>
              <a:t>Plugins</a:t>
            </a:r>
            <a:r>
              <a:rPr lang="en-US" altLang="zh-CN" sz="1400" dirty="0" smtClean="0">
                <a:solidFill>
                  <a:srgbClr val="0070C0"/>
                </a:solidFill>
              </a:rPr>
              <a:t>, including the</a:t>
            </a:r>
            <a:r>
              <a:rPr lang="en-US" altLang="zh-CN" sz="1400" baseline="0" dirty="0" smtClean="0">
                <a:solidFill>
                  <a:srgbClr val="0070C0"/>
                </a:solidFill>
              </a:rPr>
              <a:t> built-in plugins of </a:t>
            </a:r>
            <a:r>
              <a:rPr lang="en-US" altLang="zh-CN" sz="1400" baseline="0" dirty="0" err="1" smtClean="0">
                <a:solidFill>
                  <a:srgbClr val="0070C0"/>
                </a:solidFill>
              </a:rPr>
              <a:t>Navisworks</a:t>
            </a:r>
            <a:r>
              <a:rPr lang="en-US" altLang="zh-CN" sz="1400" baseline="0" dirty="0" smtClean="0">
                <a:solidFill>
                  <a:srgbClr val="0070C0"/>
                </a:solidFill>
              </a:rPr>
              <a:t>. Every plugin is identified by the unique string: </a:t>
            </a:r>
            <a:r>
              <a:rPr lang="en-US" altLang="zh-CN" sz="1400" dirty="0" smtClean="0"/>
              <a:t>plugin </a:t>
            </a:r>
            <a:r>
              <a:rPr lang="en-US" altLang="zh-CN" sz="1400" dirty="0" err="1" smtClean="0"/>
              <a:t>name</a:t>
            </a:r>
            <a:r>
              <a:rPr lang="en-US" altLang="zh-CN" sz="2000" b="1" dirty="0" err="1" smtClean="0">
                <a:solidFill>
                  <a:srgbClr val="FF0000"/>
                </a:solidFill>
              </a:rPr>
              <a:t>.</a:t>
            </a:r>
            <a:r>
              <a:rPr lang="en-US" altLang="zh-CN" sz="1400" dirty="0" err="1" smtClean="0"/>
              <a:t>Developer</a:t>
            </a:r>
            <a:r>
              <a:rPr lang="en-US" altLang="zh-CN" sz="1400" dirty="0" smtClean="0"/>
              <a:t> ID</a:t>
            </a:r>
            <a:r>
              <a:rPr lang="en-US" altLang="zh-CN" sz="1400" baseline="0" dirty="0" smtClean="0"/>
              <a:t> e.g. if we have a plugin defined as below, its identifier is:  </a:t>
            </a:r>
            <a:r>
              <a:rPr lang="en-US" altLang="zh-CN" dirty="0" err="1" smtClean="0">
                <a:solidFill>
                  <a:srgbClr val="7030A0"/>
                </a:solidFill>
              </a:rPr>
              <a:t>HelloWorld.ADSK</a:t>
            </a:r>
            <a:endParaRPr lang="en-US" altLang="zh-CN" sz="1400" baseline="0" dirty="0" smtClean="0"/>
          </a:p>
          <a:p>
            <a:pPr marL="0" marR="0" indent="0" algn="l" defTabSz="1294318" rtl="0" eaLnBrk="1" fontAlgn="base" latinLnBrk="0" hangingPunct="1">
              <a:lnSpc>
                <a:spcPct val="100000"/>
              </a:lnSpc>
              <a:spcBef>
                <a:spcPct val="30000"/>
              </a:spcBef>
              <a:spcAft>
                <a:spcPct val="0"/>
              </a:spcAft>
              <a:buClrTx/>
              <a:buSzTx/>
              <a:buFontTx/>
              <a:buNone/>
              <a:tabLst/>
              <a:defRPr/>
            </a:pPr>
            <a:endParaRPr lang="en-US" altLang="zh-CN" sz="1400" baseline="0" dirty="0" smtClean="0"/>
          </a:p>
          <a:p>
            <a:pPr lvl="0" defTabSz="914400"/>
            <a:r>
              <a:rPr lang="en-US" altLang="zh-CN" sz="1400" dirty="0" smtClean="0">
                <a:latin typeface="Courier New" pitchFamily="49" charset="0"/>
                <a:ea typeface="+mn-ea"/>
                <a:cs typeface="Courier New" pitchFamily="49" charset="0"/>
              </a:rPr>
              <a:t>[</a:t>
            </a:r>
            <a:r>
              <a:rPr lang="en-US" altLang="zh-CN" sz="1400" dirty="0" err="1" smtClean="0">
                <a:solidFill>
                  <a:srgbClr val="2B91AF"/>
                </a:solidFill>
                <a:latin typeface="Courier New" pitchFamily="49" charset="0"/>
                <a:ea typeface="+mn-ea"/>
                <a:cs typeface="Courier New" pitchFamily="49" charset="0"/>
              </a:rPr>
              <a:t>PluginAttribute</a:t>
            </a:r>
            <a:r>
              <a:rPr lang="en-US" altLang="zh-CN" sz="1400" dirty="0" smtClean="0">
                <a:latin typeface="Courier New" pitchFamily="49" charset="0"/>
                <a:ea typeface="+mn-ea"/>
                <a:cs typeface="Courier New" pitchFamily="49" charset="0"/>
              </a:rPr>
              <a:t>(</a:t>
            </a:r>
            <a:r>
              <a:rPr lang="en-US" altLang="zh-CN" sz="1400" dirty="0" smtClean="0">
                <a:solidFill>
                  <a:srgbClr val="A31515"/>
                </a:solidFill>
                <a:latin typeface="Courier New" pitchFamily="49" charset="0"/>
                <a:ea typeface="+mn-ea"/>
                <a:cs typeface="Courier New" pitchFamily="49" charset="0"/>
              </a:rPr>
              <a:t>“HelloWorld"</a:t>
            </a:r>
            <a:r>
              <a:rPr lang="en-US" altLang="zh-CN" sz="1400" dirty="0" smtClean="0">
                <a:latin typeface="Courier New" pitchFamily="49" charset="0"/>
                <a:ea typeface="+mn-ea"/>
                <a:cs typeface="Courier New" pitchFamily="49" charset="0"/>
              </a:rPr>
              <a:t>,                   </a:t>
            </a:r>
          </a:p>
          <a:p>
            <a:pPr lvl="0" defTabSz="914400" eaLnBrk="0" hangingPunct="0"/>
            <a:r>
              <a:rPr lang="en-US" altLang="zh-CN" sz="1400" dirty="0" smtClean="0">
                <a:solidFill>
                  <a:srgbClr val="008000"/>
                </a:solidFill>
                <a:latin typeface="Courier New" pitchFamily="49" charset="0"/>
                <a:ea typeface="+mn-ea"/>
                <a:cs typeface="Courier New" pitchFamily="49" charset="0"/>
              </a:rPr>
              <a:t>			//Plugin name</a:t>
            </a:r>
            <a:endParaRPr lang="en-US" altLang="zh-CN" sz="1400" dirty="0" smtClean="0">
              <a:latin typeface="Courier New" pitchFamily="49" charset="0"/>
              <a:ea typeface="+mn-ea"/>
              <a:cs typeface="Courier New" pitchFamily="49" charset="0"/>
            </a:endParaRPr>
          </a:p>
          <a:p>
            <a:pPr lvl="0" defTabSz="914400" eaLnBrk="0" hangingPunct="0"/>
            <a:r>
              <a:rPr lang="en-US" altLang="zh-CN" sz="1400" dirty="0" smtClean="0">
                <a:latin typeface="Courier New" pitchFamily="49" charset="0"/>
                <a:ea typeface="+mn-ea"/>
                <a:cs typeface="Courier New" pitchFamily="49" charset="0"/>
              </a:rPr>
              <a:t>                   </a:t>
            </a:r>
            <a:r>
              <a:rPr lang="en-US" altLang="zh-CN" sz="1400" dirty="0" smtClean="0">
                <a:solidFill>
                  <a:srgbClr val="A31515"/>
                </a:solidFill>
                <a:latin typeface="Courier New" pitchFamily="49" charset="0"/>
                <a:ea typeface="+mn-ea"/>
                <a:cs typeface="Courier New" pitchFamily="49" charset="0"/>
              </a:rPr>
              <a:t>"ADSK"</a:t>
            </a:r>
            <a:r>
              <a:rPr lang="en-US" altLang="zh-CN" sz="1400" dirty="0" smtClean="0">
                <a:latin typeface="Courier New" pitchFamily="49" charset="0"/>
                <a:ea typeface="+mn-ea"/>
                <a:cs typeface="Courier New" pitchFamily="49" charset="0"/>
              </a:rPr>
              <a:t>,                                       </a:t>
            </a:r>
          </a:p>
          <a:p>
            <a:pPr lvl="0" defTabSz="914400" eaLnBrk="0" hangingPunct="0"/>
            <a:r>
              <a:rPr lang="en-US" altLang="zh-CN" sz="1400" dirty="0" smtClean="0">
                <a:latin typeface="Courier New" pitchFamily="49" charset="0"/>
                <a:ea typeface="+mn-ea"/>
                <a:cs typeface="Courier New" pitchFamily="49" charset="0"/>
              </a:rPr>
              <a:t>                  </a:t>
            </a:r>
            <a:r>
              <a:rPr lang="en-US" altLang="zh-CN" sz="1400" dirty="0" smtClean="0">
                <a:solidFill>
                  <a:srgbClr val="008000"/>
                </a:solidFill>
                <a:latin typeface="Courier New" pitchFamily="49" charset="0"/>
                <a:ea typeface="+mn-ea"/>
                <a:cs typeface="Courier New" pitchFamily="49" charset="0"/>
              </a:rPr>
              <a:t>//Developer ID or GUID</a:t>
            </a:r>
            <a:endParaRPr lang="en-US" altLang="zh-CN" sz="1400" dirty="0" smtClean="0">
              <a:latin typeface="Courier New" pitchFamily="49" charset="0"/>
              <a:ea typeface="+mn-ea"/>
              <a:cs typeface="Courier New" pitchFamily="49" charset="0"/>
            </a:endParaRPr>
          </a:p>
          <a:p>
            <a:pPr lvl="0" defTabSz="914400" eaLnBrk="0" hangingPunct="0"/>
            <a:r>
              <a:rPr lang="en-US" altLang="zh-CN" sz="1400" dirty="0" smtClean="0">
                <a:latin typeface="Courier New" pitchFamily="49" charset="0"/>
                <a:ea typeface="+mn-ea"/>
                <a:cs typeface="Courier New" pitchFamily="49" charset="0"/>
              </a:rPr>
              <a:t>                  ToolTip = </a:t>
            </a:r>
            <a:r>
              <a:rPr lang="en-US" altLang="zh-CN" sz="1400" dirty="0" smtClean="0">
                <a:solidFill>
                  <a:srgbClr val="A31515"/>
                </a:solidFill>
                <a:latin typeface="Courier New" pitchFamily="49" charset="0"/>
                <a:ea typeface="+mn-ea"/>
                <a:cs typeface="Courier New" pitchFamily="49" charset="0"/>
              </a:rPr>
              <a:t>“Hello World"</a:t>
            </a:r>
            <a:r>
              <a:rPr lang="en-US" altLang="zh-CN" sz="1400" dirty="0" smtClean="0">
                <a:latin typeface="Courier New" pitchFamily="49" charset="0"/>
                <a:ea typeface="+mn-ea"/>
                <a:cs typeface="Courier New" pitchFamily="49" charset="0"/>
              </a:rPr>
              <a:t>,</a:t>
            </a:r>
          </a:p>
          <a:p>
            <a:pPr lvl="0" defTabSz="914400" eaLnBrk="0" hangingPunct="0"/>
            <a:r>
              <a:rPr lang="en-US" altLang="zh-CN" sz="1400" dirty="0" smtClean="0">
                <a:latin typeface="Courier New" pitchFamily="49" charset="0"/>
                <a:ea typeface="+mn-ea"/>
                <a:cs typeface="Courier New" pitchFamily="49" charset="0"/>
              </a:rPr>
              <a:t>                  </a:t>
            </a:r>
            <a:r>
              <a:rPr lang="en-US" altLang="zh-CN" sz="1400" dirty="0" smtClean="0">
                <a:solidFill>
                  <a:srgbClr val="008000"/>
                </a:solidFill>
                <a:latin typeface="Courier New" pitchFamily="49" charset="0"/>
                <a:ea typeface="+mn-ea"/>
                <a:cs typeface="Courier New" pitchFamily="49" charset="0"/>
              </a:rPr>
              <a:t>//The tooltip for the item in the ribbon</a:t>
            </a:r>
            <a:endParaRPr lang="en-US" altLang="zh-CN" sz="1400" dirty="0" smtClean="0">
              <a:latin typeface="Courier New" pitchFamily="49" charset="0"/>
              <a:ea typeface="+mn-ea"/>
              <a:cs typeface="Courier New" pitchFamily="49" charset="0"/>
            </a:endParaRPr>
          </a:p>
          <a:p>
            <a:pPr lvl="0" defTabSz="914400" eaLnBrk="0" hangingPunct="0"/>
            <a:r>
              <a:rPr lang="en-US" altLang="zh-CN" sz="1400" dirty="0" smtClean="0">
                <a:latin typeface="Courier New" pitchFamily="49" charset="0"/>
                <a:ea typeface="+mn-ea"/>
                <a:cs typeface="Courier New" pitchFamily="49" charset="0"/>
              </a:rPr>
              <a:t>                   </a:t>
            </a:r>
            <a:r>
              <a:rPr lang="en-US" altLang="zh-CN" sz="1400" dirty="0" err="1" smtClean="0">
                <a:latin typeface="Courier New" pitchFamily="49" charset="0"/>
                <a:ea typeface="+mn-ea"/>
                <a:cs typeface="Courier New" pitchFamily="49" charset="0"/>
              </a:rPr>
              <a:t>DisplayName</a:t>
            </a:r>
            <a:r>
              <a:rPr lang="en-US" altLang="zh-CN" sz="1400" dirty="0" smtClean="0">
                <a:latin typeface="Courier New" pitchFamily="49" charset="0"/>
                <a:ea typeface="+mn-ea"/>
                <a:cs typeface="Courier New" pitchFamily="49" charset="0"/>
              </a:rPr>
              <a:t> = </a:t>
            </a:r>
            <a:r>
              <a:rPr lang="en-US" altLang="zh-CN" sz="1400" dirty="0" smtClean="0">
                <a:solidFill>
                  <a:srgbClr val="A31515"/>
                </a:solidFill>
                <a:latin typeface="Courier New" pitchFamily="49" charset="0"/>
                <a:ea typeface="+mn-ea"/>
                <a:cs typeface="Courier New" pitchFamily="49" charset="0"/>
              </a:rPr>
              <a:t>"HelloWorld"</a:t>
            </a:r>
            <a:r>
              <a:rPr lang="en-US" altLang="zh-CN" sz="1400" dirty="0" smtClean="0">
                <a:latin typeface="Courier New" pitchFamily="49" charset="0"/>
                <a:ea typeface="+mn-ea"/>
                <a:cs typeface="Courier New" pitchFamily="49" charset="0"/>
              </a:rPr>
              <a:t>)]  </a:t>
            </a:r>
          </a:p>
          <a:p>
            <a:pPr marL="0" marR="0" indent="0" algn="l" defTabSz="1294318" rtl="0" eaLnBrk="1" fontAlgn="base" latinLnBrk="0" hangingPunct="1">
              <a:lnSpc>
                <a:spcPct val="100000"/>
              </a:lnSpc>
              <a:spcBef>
                <a:spcPct val="30000"/>
              </a:spcBef>
              <a:spcAft>
                <a:spcPct val="0"/>
              </a:spcAft>
              <a:buClrTx/>
              <a:buSzTx/>
              <a:buFontTx/>
              <a:buNone/>
              <a:tabLst/>
              <a:defRPr/>
            </a:pPr>
            <a:endParaRPr lang="en-US" altLang="zh-CN" sz="1400" baseline="0" dirty="0" smtClean="0">
              <a:solidFill>
                <a:srgbClr val="0070C0"/>
              </a:solidFill>
            </a:endParaRPr>
          </a:p>
          <a:p>
            <a:pPr marL="0" marR="0" indent="0" algn="l" defTabSz="1294318" rtl="0" eaLnBrk="1" fontAlgn="base" latinLnBrk="0" hangingPunct="1">
              <a:lnSpc>
                <a:spcPct val="100000"/>
              </a:lnSpc>
              <a:spcBef>
                <a:spcPct val="30000"/>
              </a:spcBef>
              <a:spcAft>
                <a:spcPct val="0"/>
              </a:spcAft>
              <a:buClrTx/>
              <a:buSzTx/>
              <a:buFontTx/>
              <a:buNone/>
              <a:tabLst/>
              <a:defRPr/>
            </a:pPr>
            <a:endParaRPr lang="en-US" altLang="zh-CN" sz="1400" dirty="0" smtClean="0">
              <a:solidFill>
                <a:srgbClr val="0070C0"/>
              </a:solidFill>
            </a:endParaRPr>
          </a:p>
          <a:p>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14</a:t>
            </a:fld>
            <a:endParaRPr lang="en-US"/>
          </a:p>
        </p:txBody>
      </p:sp>
    </p:spTree>
    <p:extLst>
      <p:ext uri="{BB962C8B-B14F-4D97-AF65-F5344CB8AC3E}">
        <p14:creationId xmlns:p14="http://schemas.microsoft.com/office/powerpoint/2010/main" val="20619261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zh-CN" dirty="0" smtClean="0"/>
              <a:t>Each item in Plugins collection</a:t>
            </a:r>
            <a:r>
              <a:rPr lang="en-US" altLang="zh-CN" baseline="0" dirty="0" smtClean="0"/>
              <a:t> is </a:t>
            </a:r>
            <a:r>
              <a:rPr lang="en-US" altLang="zh-CN" dirty="0" err="1" smtClean="0"/>
              <a:t>PluginRecord</a:t>
            </a:r>
            <a:r>
              <a:rPr lang="en-US" altLang="zh-CN" dirty="0" smtClean="0"/>
              <a:t>.</a:t>
            </a:r>
            <a:r>
              <a:rPr lang="en-US" altLang="zh-CN" baseline="0" dirty="0" smtClean="0"/>
              <a:t> It corresponds to a plugin.  The plugins system provides the method </a:t>
            </a:r>
            <a:r>
              <a:rPr lang="en-US" altLang="zh-CN" dirty="0" err="1" smtClean="0"/>
              <a:t>Plugins.</a:t>
            </a:r>
            <a:r>
              <a:rPr lang="en-US" altLang="zh-CN" dirty="0" err="1" smtClean="0">
                <a:solidFill>
                  <a:srgbClr val="0070C0"/>
                </a:solidFill>
              </a:rPr>
              <a:t>AddPluginAssembly</a:t>
            </a:r>
            <a:r>
              <a:rPr lang="en-US" altLang="zh-CN" dirty="0" smtClean="0">
                <a:solidFill>
                  <a:srgbClr val="0070C0"/>
                </a:solidFill>
              </a:rPr>
              <a:t> that</a:t>
            </a:r>
            <a:r>
              <a:rPr lang="en-US" altLang="zh-CN" baseline="0" dirty="0" smtClean="0">
                <a:solidFill>
                  <a:srgbClr val="0070C0"/>
                </a:solidFill>
              </a:rPr>
              <a:t> </a:t>
            </a:r>
            <a:r>
              <a:rPr lang="en-US" altLang="zh-CN" baseline="0" dirty="0" smtClean="0"/>
              <a:t>you can load/unload a plugin binary dynamically. After the binary is loaded, explicitly call </a:t>
            </a:r>
            <a:r>
              <a:rPr lang="en-US" altLang="zh-CN" dirty="0" err="1" smtClean="0"/>
              <a:t>PluginRecord.</a:t>
            </a:r>
            <a:r>
              <a:rPr lang="en-US" altLang="zh-CN" dirty="0" err="1" smtClean="0">
                <a:solidFill>
                  <a:srgbClr val="0070C0"/>
                </a:solidFill>
              </a:rPr>
              <a:t>LoadPlugin</a:t>
            </a:r>
            <a:r>
              <a:rPr lang="en-US" altLang="zh-CN" dirty="0" smtClean="0">
                <a:solidFill>
                  <a:srgbClr val="0070C0"/>
                </a:solidFill>
              </a:rPr>
              <a:t> will load the plugin. By reflection,</a:t>
            </a:r>
            <a:r>
              <a:rPr lang="en-US" altLang="zh-CN" baseline="0" dirty="0" smtClean="0">
                <a:solidFill>
                  <a:srgbClr val="0070C0"/>
                </a:solidFill>
              </a:rPr>
              <a:t> you can even execute the public methods of the plugin.</a:t>
            </a:r>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15</a:t>
            </a:fld>
            <a:endParaRPr lang="en-US"/>
          </a:p>
        </p:txBody>
      </p:sp>
    </p:spTree>
    <p:extLst>
      <p:ext uri="{BB962C8B-B14F-4D97-AF65-F5344CB8AC3E}">
        <p14:creationId xmlns:p14="http://schemas.microsoft.com/office/powerpoint/2010/main" val="164535458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zh-CN" dirty="0" smtClean="0"/>
              <a:t>Here is a demo that loads a plugin dynamically. </a:t>
            </a:r>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16</a:t>
            </a:fld>
            <a:endParaRPr lang="en-US"/>
          </a:p>
        </p:txBody>
      </p:sp>
    </p:spTree>
    <p:extLst>
      <p:ext uri="{BB962C8B-B14F-4D97-AF65-F5344CB8AC3E}">
        <p14:creationId xmlns:p14="http://schemas.microsoft.com/office/powerpoint/2010/main" val="11375117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zh-CN" dirty="0" smtClean="0"/>
              <a:t>Dock pane </a:t>
            </a:r>
            <a:r>
              <a:rPr lang="en-US" altLang="zh-CN" sz="1400" dirty="0" smtClean="0"/>
              <a:t>allows to create own docking pane that can be docked in the main product window alongside the other docking windows. It behaviors same to that in built-in dock pane panels</a:t>
            </a:r>
          </a:p>
          <a:p>
            <a:r>
              <a:rPr lang="en-US" altLang="zh-CN" sz="1400" dirty="0" smtClean="0"/>
              <a:t>It supports creation of either a .NET Control or a basic HWND object </a:t>
            </a:r>
            <a:endParaRPr lang="zh-CN" altLang="en-US" sz="1400" dirty="0" smtClean="0"/>
          </a:p>
          <a:p>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18</a:t>
            </a:fld>
            <a:endParaRPr lang="en-US"/>
          </a:p>
        </p:txBody>
      </p:sp>
    </p:spTree>
    <p:extLst>
      <p:ext uri="{BB962C8B-B14F-4D97-AF65-F5344CB8AC3E}">
        <p14:creationId xmlns:p14="http://schemas.microsoft.com/office/powerpoint/2010/main" val="36797106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62500" lnSpcReduction="20000"/>
          </a:bodyPr>
          <a:lstStyle/>
          <a:p>
            <a:r>
              <a:rPr lang="en-US" altLang="zh-CN" dirty="0" smtClean="0"/>
              <a:t>Th</a:t>
            </a:r>
            <a:r>
              <a:rPr lang="en-US" altLang="zh-CN" baseline="0" dirty="0" smtClean="0"/>
              <a:t>e steps to create a dock pane plugin are:</a:t>
            </a:r>
          </a:p>
          <a:p>
            <a:endParaRPr lang="en-US" altLang="zh-CN" baseline="0" dirty="0" smtClean="0"/>
          </a:p>
          <a:p>
            <a:pPr lvl="1"/>
            <a:r>
              <a:rPr lang="en-US" altLang="zh-CN" sz="3200" dirty="0" smtClean="0"/>
              <a:t>New .NET class library </a:t>
            </a:r>
          </a:p>
          <a:p>
            <a:pPr lvl="1"/>
            <a:r>
              <a:rPr lang="en-US" altLang="zh-CN" sz="3200" dirty="0" smtClean="0"/>
              <a:t>References (minimum): </a:t>
            </a:r>
          </a:p>
          <a:p>
            <a:pPr lvl="2"/>
            <a:r>
              <a:rPr lang="en-US" altLang="zh-CN" sz="2800" dirty="0" smtClean="0"/>
              <a:t>System.dll</a:t>
            </a:r>
          </a:p>
          <a:p>
            <a:pPr lvl="2"/>
            <a:r>
              <a:rPr lang="en-US" altLang="zh-CN" sz="2800" dirty="0" smtClean="0"/>
              <a:t>Autodesk.Navisworks.Api.dll </a:t>
            </a:r>
          </a:p>
          <a:p>
            <a:pPr lvl="1"/>
            <a:r>
              <a:rPr lang="en-US" altLang="zh-CN" sz="3200" dirty="0" smtClean="0"/>
              <a:t>Create Windows user control. Put what you want to display</a:t>
            </a:r>
          </a:p>
          <a:p>
            <a:pPr lvl="1"/>
            <a:r>
              <a:rPr lang="en-US" altLang="zh-CN" sz="3200" dirty="0" smtClean="0"/>
              <a:t>Most commonly used namespaces</a:t>
            </a:r>
          </a:p>
          <a:p>
            <a:pPr lvl="2"/>
            <a:r>
              <a:rPr lang="en-US" altLang="zh-CN" sz="2800" dirty="0" err="1" smtClean="0"/>
              <a:t>Autodesk.Navisworks.Api</a:t>
            </a:r>
            <a:endParaRPr lang="en-US" altLang="zh-CN" sz="2800" dirty="0" smtClean="0"/>
          </a:p>
          <a:p>
            <a:pPr lvl="2"/>
            <a:r>
              <a:rPr lang="en-US" altLang="zh-CN" sz="2800" dirty="0" err="1" smtClean="0"/>
              <a:t>Autodesk.Navisworks.Api.Plugins</a:t>
            </a:r>
            <a:r>
              <a:rPr lang="en-US" altLang="zh-CN" sz="2800" dirty="0" smtClean="0"/>
              <a:t> </a:t>
            </a:r>
          </a:p>
          <a:p>
            <a:pPr lvl="1"/>
            <a:r>
              <a:rPr lang="en-US" altLang="zh-CN" sz="3200" dirty="0" smtClean="0"/>
              <a:t>Create a class derived from </a:t>
            </a:r>
            <a:r>
              <a:rPr lang="en-US" altLang="zh-CN" sz="3200" dirty="0" err="1" smtClean="0"/>
              <a:t>DockPanePlugin</a:t>
            </a:r>
            <a:endParaRPr lang="en-US" altLang="zh-CN" sz="3200" dirty="0" smtClean="0"/>
          </a:p>
          <a:p>
            <a:pPr lvl="1"/>
            <a:r>
              <a:rPr lang="en-US" altLang="zh-CN" sz="3200" dirty="0" smtClean="0"/>
              <a:t>Specify attributes of the plug-in</a:t>
            </a:r>
          </a:p>
          <a:p>
            <a:pPr lvl="1"/>
            <a:r>
              <a:rPr lang="en-US" altLang="zh-CN" sz="3200" dirty="0" smtClean="0"/>
              <a:t>Implement the override method </a:t>
            </a:r>
            <a:r>
              <a:rPr lang="en-US" altLang="zh-CN" sz="3200" dirty="0" err="1" smtClean="0"/>
              <a:t>CreateControlPane</a:t>
            </a:r>
            <a:r>
              <a:rPr lang="en-US" altLang="zh-CN" sz="3200" dirty="0" smtClean="0"/>
              <a:t>()  and </a:t>
            </a:r>
            <a:r>
              <a:rPr lang="en-US" altLang="zh-CN" sz="3200" dirty="0" err="1" smtClean="0"/>
              <a:t>DestroyControlPane</a:t>
            </a:r>
            <a:r>
              <a:rPr lang="en-US" altLang="zh-CN" sz="3200" dirty="0" smtClean="0"/>
              <a:t>()</a:t>
            </a:r>
          </a:p>
          <a:p>
            <a:pPr lvl="1"/>
            <a:r>
              <a:rPr lang="en-US" altLang="zh-CN" sz="3200" dirty="0" smtClean="0"/>
              <a:t> </a:t>
            </a:r>
          </a:p>
          <a:p>
            <a:pPr lvl="1"/>
            <a:endParaRPr lang="en-US" altLang="zh-CN" sz="3200" dirty="0" smtClean="0"/>
          </a:p>
          <a:p>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19</a:t>
            </a:fld>
            <a:endParaRPr lang="en-US"/>
          </a:p>
        </p:txBody>
      </p:sp>
    </p:spTree>
    <p:extLst>
      <p:ext uri="{BB962C8B-B14F-4D97-AF65-F5344CB8AC3E}">
        <p14:creationId xmlns:p14="http://schemas.microsoft.com/office/powerpoint/2010/main" val="268334217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20</a:t>
            </a:fld>
            <a:endParaRPr lang="en-US"/>
          </a:p>
        </p:txBody>
      </p:sp>
    </p:spTree>
    <p:extLst>
      <p:ext uri="{BB962C8B-B14F-4D97-AF65-F5344CB8AC3E}">
        <p14:creationId xmlns:p14="http://schemas.microsoft.com/office/powerpoint/2010/main" val="18966383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1294318" rtl="0" eaLnBrk="1" fontAlgn="base" latinLnBrk="0" hangingPunct="1">
              <a:lnSpc>
                <a:spcPct val="100000"/>
              </a:lnSpc>
              <a:spcBef>
                <a:spcPct val="30000"/>
              </a:spcBef>
              <a:spcAft>
                <a:spcPct val="0"/>
              </a:spcAft>
              <a:buClrTx/>
              <a:buSzTx/>
              <a:buFontTx/>
              <a:buNone/>
              <a:tabLst/>
              <a:defRPr/>
            </a:pPr>
            <a:r>
              <a:rPr lang="en-US" altLang="zh-CN" sz="1400" kern="1200" dirty="0" smtClean="0">
                <a:solidFill>
                  <a:schemeClr val="tx1"/>
                </a:solidFill>
                <a:latin typeface="+mn-lt"/>
                <a:ea typeface="+mn-ea"/>
                <a:cs typeface="+mn-cs"/>
              </a:rPr>
              <a:t>Plugin is to</a:t>
            </a:r>
            <a:r>
              <a:rPr lang="en-US" altLang="zh-CN" sz="1400" kern="1200" baseline="0" dirty="0" smtClean="0">
                <a:solidFill>
                  <a:schemeClr val="tx1"/>
                </a:solidFill>
                <a:latin typeface="+mn-lt"/>
                <a:ea typeface="+mn-ea"/>
                <a:cs typeface="+mn-cs"/>
              </a:rPr>
              <a:t> extend the abilities of </a:t>
            </a:r>
            <a:r>
              <a:rPr lang="en-US" altLang="zh-CN" sz="1400" kern="1200" baseline="0" dirty="0" err="1" smtClean="0">
                <a:solidFill>
                  <a:schemeClr val="tx1"/>
                </a:solidFill>
                <a:latin typeface="+mn-lt"/>
                <a:ea typeface="+mn-ea"/>
                <a:cs typeface="+mn-cs"/>
              </a:rPr>
              <a:t>Navisworks</a:t>
            </a:r>
            <a:r>
              <a:rPr lang="en-US" altLang="zh-CN" sz="1400" kern="1200" baseline="0" dirty="0" smtClean="0">
                <a:solidFill>
                  <a:schemeClr val="tx1"/>
                </a:solidFill>
                <a:latin typeface="+mn-lt"/>
                <a:ea typeface="+mn-ea"/>
                <a:cs typeface="+mn-cs"/>
              </a:rPr>
              <a:t>.  Most plugins will have their own UI. Some can even be tool plugin that work without any UI. </a:t>
            </a:r>
            <a:r>
              <a:rPr lang="en-US" altLang="zh-CN" sz="1400" kern="1200" dirty="0" smtClean="0">
                <a:solidFill>
                  <a:schemeClr val="tx1"/>
                </a:solidFill>
                <a:latin typeface="+mn-lt"/>
                <a:ea typeface="+mn-ea"/>
                <a:cs typeface="+mn-cs"/>
              </a:rPr>
              <a:t>Various</a:t>
            </a:r>
            <a:r>
              <a:rPr lang="en-US" altLang="zh-CN" sz="1400" kern="1200" baseline="0" dirty="0" smtClean="0">
                <a:solidFill>
                  <a:schemeClr val="tx1"/>
                </a:solidFill>
                <a:latin typeface="+mn-lt"/>
                <a:ea typeface="+mn-ea"/>
                <a:cs typeface="+mn-cs"/>
              </a:rPr>
              <a:t> plugin types are available. In this lab, </a:t>
            </a:r>
            <a:r>
              <a:rPr lang="en-US" altLang="zh-CN" sz="1400" kern="1200" dirty="0" smtClean="0">
                <a:solidFill>
                  <a:schemeClr val="tx1"/>
                </a:solidFill>
                <a:latin typeface="+mn-lt"/>
                <a:ea typeface="+mn-ea"/>
                <a:cs typeface="+mn-cs"/>
              </a:rPr>
              <a:t>you will learn how to create a simple plug-in, what plugin</a:t>
            </a:r>
            <a:r>
              <a:rPr lang="en-US" altLang="zh-CN" sz="1400" kern="1200" baseline="0" dirty="0" smtClean="0">
                <a:solidFill>
                  <a:schemeClr val="tx1"/>
                </a:solidFill>
                <a:latin typeface="+mn-lt"/>
                <a:ea typeface="+mn-ea"/>
                <a:cs typeface="+mn-cs"/>
              </a:rPr>
              <a:t> system is, </a:t>
            </a:r>
            <a:r>
              <a:rPr lang="en-US" altLang="zh-CN" sz="1400" kern="1200" dirty="0" smtClean="0">
                <a:solidFill>
                  <a:schemeClr val="tx1"/>
                </a:solidFill>
                <a:latin typeface="+mn-lt"/>
                <a:ea typeface="+mn-ea"/>
                <a:cs typeface="+mn-cs"/>
              </a:rPr>
              <a:t>how to create a dock pane plug-in and how to load plugin dynamically.</a:t>
            </a:r>
          </a:p>
          <a:p>
            <a:endParaRPr lang="en-US" sz="14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2</a:t>
            </a:fld>
            <a:endParaRPr lang="en-US"/>
          </a:p>
        </p:txBody>
      </p:sp>
    </p:spTree>
    <p:extLst>
      <p:ext uri="{BB962C8B-B14F-4D97-AF65-F5344CB8AC3E}">
        <p14:creationId xmlns:p14="http://schemas.microsoft.com/office/powerpoint/2010/main" val="289660601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altLang="zh-CN" dirty="0" smtClean="0"/>
              <a:t>This includes the </a:t>
            </a:r>
            <a:r>
              <a:rPr lang="en-US" altLang="zh-CN" dirty="0" err="1" smtClean="0"/>
              <a:t>names,tooltip</a:t>
            </a:r>
            <a:r>
              <a:rPr lang="en-US" altLang="zh-CN" baseline="0" dirty="0" smtClean="0"/>
              <a:t> and size of the dock pane</a:t>
            </a:r>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22</a:t>
            </a:fld>
            <a:endParaRPr lang="en-US"/>
          </a:p>
        </p:txBody>
      </p:sp>
    </p:spTree>
    <p:extLst>
      <p:ext uri="{BB962C8B-B14F-4D97-AF65-F5344CB8AC3E}">
        <p14:creationId xmlns:p14="http://schemas.microsoft.com/office/powerpoint/2010/main" val="113716408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altLang="zh-CN" dirty="0" smtClean="0"/>
              <a:t>Called to tell the </a:t>
            </a:r>
            <a:r>
              <a:rPr lang="en-US" altLang="zh-CN" dirty="0" err="1" smtClean="0"/>
              <a:t>plugin</a:t>
            </a:r>
            <a:r>
              <a:rPr lang="en-US" altLang="zh-CN" dirty="0" smtClean="0"/>
              <a:t> to create it's pane. The pane will be resized as specified by the </a:t>
            </a:r>
            <a:r>
              <a:rPr lang="en-US" altLang="zh-CN" dirty="0" err="1" smtClean="0">
                <a:hlinkClick r:id="rId3" action="ppaction://hlinkfile"/>
              </a:rPr>
              <a:t>DockPanePluginAttribute</a:t>
            </a:r>
            <a:r>
              <a:rPr lang="en-US" altLang="zh-CN" dirty="0" smtClean="0"/>
              <a:t>. Should be </a:t>
            </a:r>
            <a:r>
              <a:rPr lang="en-US" altLang="zh-CN" dirty="0" err="1" smtClean="0"/>
              <a:t>overriden</a:t>
            </a:r>
            <a:r>
              <a:rPr lang="en-US" altLang="zh-CN" dirty="0" smtClean="0"/>
              <a:t> in conjunction with </a:t>
            </a:r>
            <a:r>
              <a:rPr lang="en-US" altLang="zh-CN" dirty="0" err="1" smtClean="0">
                <a:hlinkClick r:id="rId4" action="ppaction://hlinkfile"/>
              </a:rPr>
              <a:t>DestroyControlPane</a:t>
            </a:r>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23</a:t>
            </a:fld>
            <a:endParaRPr lang="en-US"/>
          </a:p>
        </p:txBody>
      </p:sp>
    </p:spTree>
    <p:extLst>
      <p:ext uri="{BB962C8B-B14F-4D97-AF65-F5344CB8AC3E}">
        <p14:creationId xmlns:p14="http://schemas.microsoft.com/office/powerpoint/2010/main" val="121253621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1294318" rtl="0" eaLnBrk="1" fontAlgn="base" latinLnBrk="0" hangingPunct="1">
              <a:lnSpc>
                <a:spcPct val="100000"/>
              </a:lnSpc>
              <a:spcBef>
                <a:spcPct val="30000"/>
              </a:spcBef>
              <a:spcAft>
                <a:spcPct val="0"/>
              </a:spcAft>
              <a:buClrTx/>
              <a:buSzTx/>
              <a:buFontTx/>
              <a:buNone/>
              <a:tabLst/>
              <a:defRPr/>
            </a:pPr>
            <a:r>
              <a:rPr lang="en-US" altLang="zh-CN" dirty="0" smtClean="0"/>
              <a:t>View &gt;&gt; Windows list all available</a:t>
            </a:r>
            <a:r>
              <a:rPr lang="en-US" altLang="zh-CN" baseline="0" dirty="0" smtClean="0"/>
              <a:t> dock panes. . </a:t>
            </a:r>
            <a:r>
              <a:rPr lang="en-US" altLang="zh-CN" smtClean="0"/>
              <a:t>You </a:t>
            </a:r>
            <a:r>
              <a:rPr lang="en-US" altLang="zh-CN" dirty="0" smtClean="0"/>
              <a:t>might need to </a:t>
            </a:r>
            <a:r>
              <a:rPr lang="en-US" altLang="zh-CN" smtClean="0"/>
              <a:t>toggle</a:t>
            </a:r>
            <a:r>
              <a:rPr lang="en-US" altLang="zh-CN" baseline="0" smtClean="0"/>
              <a:t> can </a:t>
            </a:r>
            <a:r>
              <a:rPr lang="en-US" altLang="zh-CN" baseline="0" dirty="0" smtClean="0"/>
              <a:t>toggle the visibility of the dock pane plugin.</a:t>
            </a:r>
            <a:endParaRPr lang="zh-CN" altLang="en-US" dirty="0" smtClean="0"/>
          </a:p>
          <a:p>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24</a:t>
            </a:fld>
            <a:endParaRPr lang="en-US"/>
          </a:p>
        </p:txBody>
      </p:sp>
    </p:spTree>
    <p:extLst>
      <p:ext uri="{BB962C8B-B14F-4D97-AF65-F5344CB8AC3E}">
        <p14:creationId xmlns:p14="http://schemas.microsoft.com/office/powerpoint/2010/main" val="277298280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25</a:t>
            </a:fld>
            <a:endParaRPr lang="en-US"/>
          </a:p>
        </p:txBody>
      </p:sp>
    </p:spTree>
    <p:extLst>
      <p:ext uri="{BB962C8B-B14F-4D97-AF65-F5344CB8AC3E}">
        <p14:creationId xmlns:p14="http://schemas.microsoft.com/office/powerpoint/2010/main" val="157082142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26</a:t>
            </a:fld>
            <a:endParaRPr lang="en-US"/>
          </a:p>
        </p:txBody>
      </p:sp>
    </p:spTree>
    <p:extLst>
      <p:ext uri="{BB962C8B-B14F-4D97-AF65-F5344CB8AC3E}">
        <p14:creationId xmlns:p14="http://schemas.microsoft.com/office/powerpoint/2010/main" val="41772284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altLang="zh-CN" dirty="0" err="1" smtClean="0"/>
              <a:t>AddInPlugin</a:t>
            </a:r>
            <a:r>
              <a:rPr lang="en-US" altLang="zh-CN" dirty="0" smtClean="0"/>
              <a:t> is the simplest plugin. It mainly provides a button that executes the custom</a:t>
            </a:r>
            <a:r>
              <a:rPr lang="en-US" altLang="zh-CN" baseline="0" dirty="0" smtClean="0"/>
              <a:t> command. It allows a couple of locations: Add-Ins tab, context menu of current selection, Help menu etc. From 2014, the Add-Ins tab is renamed to ‘Tool add-ins 1’ that has maximum amount of buttons. If one tab exceeds the maximum, one more tab named ‘Tool add-ins 2’ is appended, and so on.</a:t>
            </a:r>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3</a:t>
            </a:fld>
            <a:endParaRPr lang="en-US"/>
          </a:p>
        </p:txBody>
      </p:sp>
    </p:spTree>
    <p:extLst>
      <p:ext uri="{BB962C8B-B14F-4D97-AF65-F5344CB8AC3E}">
        <p14:creationId xmlns:p14="http://schemas.microsoft.com/office/powerpoint/2010/main" val="2898384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r>
              <a:rPr lang="en-US" altLang="zh-CN" dirty="0" smtClean="0"/>
              <a:t>The basic skeleton</a:t>
            </a:r>
            <a:r>
              <a:rPr lang="en-US" altLang="zh-CN" baseline="0" dirty="0" smtClean="0"/>
              <a:t> of an </a:t>
            </a:r>
            <a:r>
              <a:rPr lang="en-US" altLang="zh-CN" baseline="0" dirty="0" err="1" smtClean="0"/>
              <a:t>AddInPlugin</a:t>
            </a:r>
            <a:r>
              <a:rPr lang="en-US" altLang="zh-CN" baseline="0" dirty="0" smtClean="0"/>
              <a:t> is:</a:t>
            </a:r>
          </a:p>
          <a:p>
            <a:endParaRPr lang="en-US" altLang="zh-CN" baseline="0" dirty="0" smtClean="0"/>
          </a:p>
          <a:p>
            <a:r>
              <a:rPr lang="en-US" altLang="zh-CN" sz="4400" dirty="0" smtClean="0"/>
              <a:t>1. New a .NET class library</a:t>
            </a:r>
          </a:p>
          <a:p>
            <a:r>
              <a:rPr lang="en-US" altLang="zh-CN" sz="4400" dirty="0" smtClean="0"/>
              <a:t>2. Add the minimum references</a:t>
            </a:r>
          </a:p>
          <a:p>
            <a:pPr lvl="1"/>
            <a:r>
              <a:rPr lang="en-US" altLang="zh-CN" dirty="0" smtClean="0"/>
              <a:t>System.dll</a:t>
            </a:r>
          </a:p>
          <a:p>
            <a:pPr lvl="1"/>
            <a:r>
              <a:rPr lang="en-US" altLang="zh-CN" dirty="0" smtClean="0"/>
              <a:t>Autodesk.Navisworks.Api.dll </a:t>
            </a:r>
          </a:p>
          <a:p>
            <a:r>
              <a:rPr lang="en-US" altLang="zh-CN" sz="4400" dirty="0" smtClean="0"/>
              <a:t>3. The</a:t>
            </a:r>
            <a:r>
              <a:rPr lang="en-US" altLang="zh-CN" sz="4400" baseline="0" dirty="0" smtClean="0"/>
              <a:t> m</a:t>
            </a:r>
            <a:r>
              <a:rPr lang="en-US" altLang="zh-CN" sz="4400" dirty="0" smtClean="0"/>
              <a:t>ost commonly used namespaces are:</a:t>
            </a:r>
          </a:p>
          <a:p>
            <a:pPr lvl="1"/>
            <a:r>
              <a:rPr lang="en-US" altLang="zh-CN" dirty="0" err="1" smtClean="0"/>
              <a:t>Autodesk.Navisworks.Api</a:t>
            </a:r>
            <a:endParaRPr lang="en-US" altLang="zh-CN" dirty="0" smtClean="0"/>
          </a:p>
          <a:p>
            <a:pPr lvl="1"/>
            <a:r>
              <a:rPr lang="en-US" altLang="zh-CN" dirty="0" err="1" smtClean="0"/>
              <a:t>Autodesk.Navisworks.Api.Plugins</a:t>
            </a:r>
            <a:r>
              <a:rPr lang="en-US" altLang="zh-CN" dirty="0" smtClean="0"/>
              <a:t> </a:t>
            </a:r>
          </a:p>
          <a:p>
            <a:r>
              <a:rPr lang="en-US" altLang="zh-CN" sz="4400" dirty="0" smtClean="0"/>
              <a:t>4. Create a class derived from </a:t>
            </a:r>
            <a:r>
              <a:rPr lang="en-US" altLang="zh-CN" sz="4400" dirty="0" err="1" smtClean="0"/>
              <a:t>AddInPlugin</a:t>
            </a:r>
            <a:endParaRPr lang="en-US" altLang="zh-CN" sz="4400" dirty="0" smtClean="0"/>
          </a:p>
          <a:p>
            <a:r>
              <a:rPr lang="en-US" altLang="zh-CN" sz="4400" dirty="0" smtClean="0"/>
              <a:t>5. Specify attributes of the plug-in for</a:t>
            </a:r>
            <a:r>
              <a:rPr lang="en-US" altLang="zh-CN" sz="4400" baseline="0" dirty="0" smtClean="0"/>
              <a:t> the plugin name, tooltip, location etc.</a:t>
            </a:r>
          </a:p>
          <a:p>
            <a:r>
              <a:rPr lang="en-US" altLang="zh-CN" sz="4400" baseline="0" dirty="0" smtClean="0"/>
              <a:t>6. </a:t>
            </a:r>
            <a:r>
              <a:rPr lang="en-US" altLang="zh-CN" sz="4400" dirty="0" smtClean="0"/>
              <a:t>Implement the override method Execute(). This is the command when</a:t>
            </a:r>
            <a:r>
              <a:rPr lang="en-US" altLang="zh-CN" sz="4400" baseline="0" dirty="0" smtClean="0"/>
              <a:t> the button is invoked. </a:t>
            </a:r>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4</a:t>
            </a:fld>
            <a:endParaRPr lang="en-US"/>
          </a:p>
        </p:txBody>
      </p:sp>
    </p:spTree>
    <p:extLst>
      <p:ext uri="{BB962C8B-B14F-4D97-AF65-F5344CB8AC3E}">
        <p14:creationId xmlns:p14="http://schemas.microsoft.com/office/powerpoint/2010/main" val="10977103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altLang="zh-CN" dirty="0" smtClean="0"/>
              <a:t>This is the minimum code for an </a:t>
            </a:r>
            <a:r>
              <a:rPr lang="en-US" altLang="zh-CN" dirty="0" err="1" smtClean="0"/>
              <a:t>AddinPlugin</a:t>
            </a:r>
            <a:r>
              <a:rPr lang="en-US" altLang="zh-CN" dirty="0" smtClean="0"/>
              <a:t> class: it</a:t>
            </a:r>
            <a:r>
              <a:rPr lang="en-US" altLang="zh-CN" baseline="0" dirty="0" smtClean="0"/>
              <a:t> </a:t>
            </a:r>
            <a:r>
              <a:rPr lang="en-US" altLang="zh-CN" baseline="0" dirty="0" err="1" smtClean="0"/>
              <a:t>configues</a:t>
            </a:r>
            <a:r>
              <a:rPr lang="en-US" altLang="zh-CN" baseline="0" dirty="0" smtClean="0"/>
              <a:t> the basic attributes of the class: name, developer id, tooltip of the button and the </a:t>
            </a:r>
            <a:r>
              <a:rPr lang="en-US" altLang="zh-CN" baseline="0" dirty="0" err="1" smtClean="0"/>
              <a:t>disply</a:t>
            </a:r>
            <a:r>
              <a:rPr lang="en-US" altLang="zh-CN" baseline="0" dirty="0" smtClean="0"/>
              <a:t> name that shows up in the button. In default, the button locates on Add-Ins tab. By </a:t>
            </a:r>
            <a:r>
              <a:rPr kumimoji="0" lang="en-US" altLang="zh-CN" sz="1400" b="0" i="0" u="none" strike="noStrike" cap="none" normalizeH="0" baseline="0" dirty="0" err="1" smtClean="0">
                <a:ln>
                  <a:noFill/>
                </a:ln>
                <a:solidFill>
                  <a:srgbClr val="008000"/>
                </a:solidFill>
                <a:effectLst/>
                <a:latin typeface="Courier New" pitchFamily="49" charset="0"/>
                <a:ea typeface="宋体" pitchFamily="2" charset="-122"/>
                <a:cs typeface="Courier New" pitchFamily="49" charset="0"/>
              </a:rPr>
              <a:t>AddInLocation</a:t>
            </a:r>
            <a:r>
              <a:rPr kumimoji="0" lang="en-US" altLang="zh-CN" sz="1400" b="0" i="0" u="none" strike="noStrike" cap="none" normalizeH="0" baseline="0" dirty="0" smtClean="0">
                <a:ln>
                  <a:noFill/>
                </a:ln>
                <a:solidFill>
                  <a:srgbClr val="008000"/>
                </a:solidFill>
                <a:effectLst/>
                <a:latin typeface="Courier New" pitchFamily="49" charset="0"/>
                <a:ea typeface="宋体" pitchFamily="2" charset="-122"/>
                <a:cs typeface="Courier New" pitchFamily="49" charset="0"/>
              </a:rPr>
              <a:t>, you can specify it to other locations. The required overridden method is Execute, which is the code when </a:t>
            </a:r>
            <a:r>
              <a:rPr kumimoji="0" lang="en-US" altLang="zh-CN" sz="1400" b="0" i="0" u="none" strike="noStrike" cap="none" normalizeH="0" baseline="0" smtClean="0">
                <a:ln>
                  <a:noFill/>
                </a:ln>
                <a:solidFill>
                  <a:srgbClr val="008000"/>
                </a:solidFill>
                <a:effectLst/>
                <a:latin typeface="Courier New" pitchFamily="49" charset="0"/>
                <a:ea typeface="宋体" pitchFamily="2" charset="-122"/>
                <a:cs typeface="Courier New" pitchFamily="49" charset="0"/>
              </a:rPr>
              <a:t>the button is clicked. </a:t>
            </a:r>
            <a:r>
              <a:rPr lang="en-US" altLang="zh-CN" dirty="0" smtClean="0"/>
              <a:t/>
            </a:r>
            <a:br>
              <a:rPr lang="en-US" altLang="zh-CN" dirty="0" smtClean="0"/>
            </a:br>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5</a:t>
            </a:fld>
            <a:endParaRPr lang="en-US"/>
          </a:p>
        </p:txBody>
      </p:sp>
    </p:spTree>
    <p:extLst>
      <p:ext uri="{BB962C8B-B14F-4D97-AF65-F5344CB8AC3E}">
        <p14:creationId xmlns:p14="http://schemas.microsoft.com/office/powerpoint/2010/main" val="28474987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altLang="zh-CN" dirty="0" smtClean="0"/>
              <a:t>Create</a:t>
            </a:r>
            <a:r>
              <a:rPr lang="en-US" altLang="zh-CN" baseline="0" dirty="0" smtClean="0"/>
              <a:t> the class, derive it from </a:t>
            </a:r>
            <a:r>
              <a:rPr lang="en-US" altLang="zh-CN" baseline="0" dirty="0" err="1" smtClean="0"/>
              <a:t>AddInPlugin</a:t>
            </a:r>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6</a:t>
            </a:fld>
            <a:endParaRPr lang="en-US"/>
          </a:p>
        </p:txBody>
      </p:sp>
    </p:spTree>
    <p:extLst>
      <p:ext uri="{BB962C8B-B14F-4D97-AF65-F5344CB8AC3E}">
        <p14:creationId xmlns:p14="http://schemas.microsoft.com/office/powerpoint/2010/main" val="41981364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altLang="zh-CN" dirty="0" smtClean="0"/>
              <a:t>Specify the attributes. This includes</a:t>
            </a:r>
            <a:r>
              <a:rPr lang="en-US" altLang="zh-CN" baseline="0" dirty="0" smtClean="0"/>
              <a:t> the plugin name, developer id, and some more optional attributes such as tooltip, display name, icon. And location that is an </a:t>
            </a:r>
            <a:r>
              <a:rPr lang="en-US" altLang="zh-CN" baseline="0" dirty="0" err="1" smtClean="0"/>
              <a:t>enum</a:t>
            </a:r>
            <a:r>
              <a:rPr lang="en-US" altLang="zh-CN" baseline="0" dirty="0" smtClean="0"/>
              <a:t> of </a:t>
            </a:r>
            <a:r>
              <a:rPr lang="en-US" altLang="zh-CN" baseline="0" dirty="0" err="1" smtClean="0"/>
              <a:t>AddInLocation</a:t>
            </a:r>
            <a:r>
              <a:rPr lang="en-US" altLang="zh-CN" baseline="0" dirty="0" smtClean="0"/>
              <a:t>. </a:t>
            </a:r>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7</a:t>
            </a:fld>
            <a:endParaRPr lang="en-US"/>
          </a:p>
        </p:txBody>
      </p:sp>
    </p:spTree>
    <p:extLst>
      <p:ext uri="{BB962C8B-B14F-4D97-AF65-F5344CB8AC3E}">
        <p14:creationId xmlns:p14="http://schemas.microsoft.com/office/powerpoint/2010/main" val="25665956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altLang="zh-CN" dirty="0" smtClean="0"/>
              <a:t>Override the execute</a:t>
            </a:r>
            <a:r>
              <a:rPr lang="en-US" altLang="zh-CN" baseline="0" dirty="0" smtClean="0"/>
              <a:t> method. This is the entry point when the button is clicked.</a:t>
            </a:r>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8</a:t>
            </a:fld>
            <a:endParaRPr lang="en-US"/>
          </a:p>
        </p:txBody>
      </p:sp>
    </p:spTree>
    <p:extLst>
      <p:ext uri="{BB962C8B-B14F-4D97-AF65-F5344CB8AC3E}">
        <p14:creationId xmlns:p14="http://schemas.microsoft.com/office/powerpoint/2010/main" val="27158607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altLang="zh-CN" sz="1400" kern="1200" dirty="0" smtClean="0">
                <a:solidFill>
                  <a:schemeClr val="tx1"/>
                </a:solidFill>
                <a:effectLst/>
                <a:latin typeface="+mn-lt"/>
                <a:ea typeface="+mn-ea"/>
                <a:cs typeface="+mn-cs"/>
              </a:rPr>
              <a:t>The help document describes the format of developer ID as: </a:t>
            </a:r>
            <a:r>
              <a:rPr lang="en-US" altLang="zh-CN" sz="1400" i="1" kern="1200" dirty="0" smtClean="0">
                <a:solidFill>
                  <a:schemeClr val="tx1"/>
                </a:solidFill>
                <a:effectLst/>
                <a:latin typeface="+mn-lt"/>
                <a:ea typeface="+mn-ea"/>
                <a:cs typeface="+mn-cs"/>
              </a:rPr>
              <a:t>4 character Developer ID or GUID. 4 character Developer ID </a:t>
            </a:r>
            <a:r>
              <a:rPr lang="en-US" altLang="zh-CN" sz="1400" kern="1200" dirty="0" smtClean="0">
                <a:solidFill>
                  <a:schemeClr val="tx1"/>
                </a:solidFill>
                <a:effectLst/>
                <a:latin typeface="+mn-lt"/>
                <a:ea typeface="+mn-ea"/>
                <a:cs typeface="+mn-cs"/>
              </a:rPr>
              <a:t>actually follows the rule of RDS (Registered Developer Symbol) of Autodesk. In the past, Autodesk provides a registration with developer symbol which is 3-4 characters. It is typically for AutoCAD plugin to avoid the collision if one AutoCAD loads the plugins with the command groups which are same name yet from different companies. While such registration has been retired and is no longer available now. </a:t>
            </a:r>
            <a:endParaRPr lang="zh-CN" altLang="zh-CN" sz="1400" kern="1200" dirty="0" smtClean="0">
              <a:solidFill>
                <a:schemeClr val="tx1"/>
              </a:solidFill>
              <a:effectLst/>
              <a:latin typeface="+mn-lt"/>
              <a:ea typeface="+mn-ea"/>
              <a:cs typeface="+mn-cs"/>
            </a:endParaRPr>
          </a:p>
          <a:p>
            <a:r>
              <a:rPr lang="en-US" altLang="zh-CN" sz="1400" kern="1200" dirty="0" smtClean="0">
                <a:solidFill>
                  <a:schemeClr val="tx1"/>
                </a:solidFill>
                <a:effectLst/>
                <a:latin typeface="+mn-lt"/>
                <a:ea typeface="+mn-ea"/>
                <a:cs typeface="+mn-cs"/>
              </a:rPr>
              <a:t> </a:t>
            </a:r>
            <a:endParaRPr lang="zh-CN" altLang="zh-CN" sz="1400" kern="1200" dirty="0" smtClean="0">
              <a:solidFill>
                <a:schemeClr val="tx1"/>
              </a:solidFill>
              <a:effectLst/>
              <a:latin typeface="+mn-lt"/>
              <a:ea typeface="+mn-ea"/>
              <a:cs typeface="+mn-cs"/>
            </a:endParaRPr>
          </a:p>
          <a:p>
            <a:r>
              <a:rPr lang="en-US" altLang="zh-CN" sz="1400" kern="1200" dirty="0" smtClean="0">
                <a:solidFill>
                  <a:schemeClr val="tx1"/>
                </a:solidFill>
                <a:effectLst/>
                <a:latin typeface="+mn-lt"/>
                <a:ea typeface="+mn-ea"/>
                <a:cs typeface="+mn-cs"/>
              </a:rPr>
              <a:t>In </a:t>
            </a:r>
            <a:r>
              <a:rPr lang="en-US" altLang="zh-CN" sz="1400" kern="1200" dirty="0" err="1" smtClean="0">
                <a:solidFill>
                  <a:schemeClr val="tx1"/>
                </a:solidFill>
                <a:effectLst/>
                <a:latin typeface="+mn-lt"/>
                <a:ea typeface="+mn-ea"/>
                <a:cs typeface="+mn-cs"/>
              </a:rPr>
              <a:t>Navisworks</a:t>
            </a:r>
            <a:r>
              <a:rPr lang="en-US" altLang="zh-CN" sz="1400" kern="1200" dirty="0" smtClean="0">
                <a:solidFill>
                  <a:schemeClr val="tx1"/>
                </a:solidFill>
                <a:effectLst/>
                <a:latin typeface="+mn-lt"/>
                <a:ea typeface="+mn-ea"/>
                <a:cs typeface="+mn-cs"/>
              </a:rPr>
              <a:t>, the testing shows, the attribute</a:t>
            </a:r>
            <a:r>
              <a:rPr lang="en-US" altLang="zh-CN" sz="1400" i="1" kern="1200" dirty="0" smtClean="0">
                <a:solidFill>
                  <a:schemeClr val="tx1"/>
                </a:solidFill>
                <a:effectLst/>
                <a:latin typeface="+mn-lt"/>
                <a:ea typeface="+mn-ea"/>
                <a:cs typeface="+mn-cs"/>
              </a:rPr>
              <a:t> Developer ID</a:t>
            </a:r>
            <a:r>
              <a:rPr lang="en-US" altLang="zh-CN" sz="1400" kern="1200" dirty="0" smtClean="0">
                <a:solidFill>
                  <a:schemeClr val="tx1"/>
                </a:solidFill>
                <a:effectLst/>
                <a:latin typeface="+mn-lt"/>
                <a:ea typeface="+mn-ea"/>
                <a:cs typeface="+mn-cs"/>
              </a:rPr>
              <a:t> accepts any string and there seems even no a limitation with the string length. GUID is ok, but it will be hard to you to manage in the future. So, to make it unique and meaningful, we suggest the format as:</a:t>
            </a:r>
            <a:endParaRPr lang="zh-CN" altLang="zh-CN" sz="1400" kern="1200" dirty="0" smtClean="0">
              <a:solidFill>
                <a:schemeClr val="tx1"/>
              </a:solidFill>
              <a:effectLst/>
              <a:latin typeface="+mn-lt"/>
              <a:ea typeface="+mn-ea"/>
              <a:cs typeface="+mn-cs"/>
            </a:endParaRPr>
          </a:p>
          <a:p>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9</a:t>
            </a:fld>
            <a:endParaRPr lang="en-US"/>
          </a:p>
        </p:txBody>
      </p:sp>
    </p:spTree>
    <p:extLst>
      <p:ext uri="{BB962C8B-B14F-4D97-AF65-F5344CB8AC3E}">
        <p14:creationId xmlns:p14="http://schemas.microsoft.com/office/powerpoint/2010/main" val="150192794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Main Title">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Rectangle 1"/>
          <p:cNvSpPr/>
          <p:nvPr userDrawn="1"/>
        </p:nvSpPr>
        <p:spPr>
          <a:xfrm>
            <a:off x="0" y="2589391"/>
            <a:ext cx="13011150" cy="4362311"/>
          </a:xfrm>
          <a:prstGeom prst="rect">
            <a:avLst/>
          </a:prstGeom>
          <a:gradFill>
            <a:gsLst>
              <a:gs pos="20000">
                <a:schemeClr val="bg1">
                  <a:alpha val="88000"/>
                </a:schemeClr>
              </a:gs>
              <a:gs pos="100000">
                <a:schemeClr val="bg1">
                  <a:alpha val="50000"/>
                </a:schemeClr>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0435" tIns="45178" rIns="90435" bIns="45178" rtlCol="0" anchor="ctr"/>
          <a:lstStyle/>
          <a:p>
            <a:pPr algn="ctr"/>
            <a:endParaRPr lang="en-US"/>
          </a:p>
        </p:txBody>
      </p:sp>
      <p:sp>
        <p:nvSpPr>
          <p:cNvPr id="4" name="Text Placeholder 2"/>
          <p:cNvSpPr>
            <a:spLocks noGrp="1"/>
          </p:cNvSpPr>
          <p:nvPr>
            <p:ph type="body" sz="quarter" idx="10" hasCustomPrompt="1"/>
          </p:nvPr>
        </p:nvSpPr>
        <p:spPr>
          <a:xfrm>
            <a:off x="650664" y="3460758"/>
            <a:ext cx="7679991" cy="1714459"/>
          </a:xfrm>
          <a:prstGeom prst="rect">
            <a:avLst/>
          </a:prstGeom>
        </p:spPr>
        <p:txBody>
          <a:bodyPr lIns="0" tIns="0" rIns="0" bIns="0">
            <a:noAutofit/>
          </a:bodyPr>
          <a:lstStyle>
            <a:lvl1pPr marL="0" indent="0">
              <a:spcBef>
                <a:spcPts val="0"/>
              </a:spcBef>
              <a:buNone/>
              <a:defRPr sz="4800" b="1" baseline="0">
                <a:solidFill>
                  <a:schemeClr val="accent4"/>
                </a:solidFill>
              </a:defRPr>
            </a:lvl1pPr>
          </a:lstStyle>
          <a:p>
            <a:r>
              <a:rPr lang="en-US" sz="4600" dirty="0" smtClean="0"/>
              <a:t>Main title can extend over one or two lines</a:t>
            </a:r>
            <a:endParaRPr lang="en-US" sz="4600" dirty="0"/>
          </a:p>
        </p:txBody>
      </p:sp>
      <p:sp>
        <p:nvSpPr>
          <p:cNvPr id="5" name="Text Placeholder 4"/>
          <p:cNvSpPr>
            <a:spLocks noGrp="1"/>
          </p:cNvSpPr>
          <p:nvPr>
            <p:ph type="body" sz="quarter" idx="12" hasCustomPrompt="1"/>
          </p:nvPr>
        </p:nvSpPr>
        <p:spPr>
          <a:xfrm>
            <a:off x="650562" y="5505125"/>
            <a:ext cx="7679988" cy="550942"/>
          </a:xfrm>
          <a:prstGeom prst="rect">
            <a:avLst/>
          </a:prstGeom>
        </p:spPr>
        <p:txBody>
          <a:bodyPr lIns="0" tIns="0" rIns="0" bIns="0">
            <a:noAutofit/>
          </a:bodyPr>
          <a:lstStyle>
            <a:lvl1pPr marL="0" indent="0">
              <a:spcBef>
                <a:spcPts val="0"/>
              </a:spcBef>
              <a:buNone/>
              <a:defRPr sz="3100" b="0" baseline="0">
                <a:solidFill>
                  <a:srgbClr val="000000"/>
                </a:solidFill>
              </a:defRPr>
            </a:lvl1pPr>
          </a:lstStyle>
          <a:p>
            <a:pPr lvl="0"/>
            <a:r>
              <a:rPr lang="en-US" dirty="0" smtClean="0"/>
              <a:t>Presenter Name</a:t>
            </a:r>
          </a:p>
        </p:txBody>
      </p:sp>
      <p:sp>
        <p:nvSpPr>
          <p:cNvPr id="6" name="Text Placeholder 15"/>
          <p:cNvSpPr>
            <a:spLocks noGrp="1"/>
          </p:cNvSpPr>
          <p:nvPr>
            <p:ph type="body" sz="quarter" idx="13" hasCustomPrompt="1"/>
          </p:nvPr>
        </p:nvSpPr>
        <p:spPr>
          <a:xfrm>
            <a:off x="650664" y="6056067"/>
            <a:ext cx="7679991" cy="448450"/>
          </a:xfrm>
          <a:prstGeom prst="rect">
            <a:avLst/>
          </a:prstGeom>
        </p:spPr>
        <p:txBody>
          <a:bodyPr lIns="0" tIns="0" rIns="0" bIns="0">
            <a:noAutofit/>
          </a:bodyPr>
          <a:lstStyle>
            <a:lvl1pPr marL="0" indent="0">
              <a:spcBef>
                <a:spcPts val="0"/>
              </a:spcBef>
              <a:buNone/>
              <a:defRPr sz="2400" b="0" baseline="0">
                <a:solidFill>
                  <a:srgbClr val="000000"/>
                </a:solidFill>
              </a:defRPr>
            </a:lvl1pPr>
          </a:lstStyle>
          <a:p>
            <a:pPr lvl="0"/>
            <a:r>
              <a:rPr lang="en-US" dirty="0" smtClean="0"/>
              <a:t>Presenter Title</a:t>
            </a:r>
            <a:endParaRPr lang="en-US" dirty="0"/>
          </a:p>
        </p:txBody>
      </p:sp>
      <p:sp>
        <p:nvSpPr>
          <p:cNvPr id="7" name="Text Placeholder 15"/>
          <p:cNvSpPr>
            <a:spLocks noGrp="1"/>
          </p:cNvSpPr>
          <p:nvPr>
            <p:ph type="body" sz="quarter" idx="14" hasCustomPrompt="1"/>
          </p:nvPr>
        </p:nvSpPr>
        <p:spPr>
          <a:xfrm>
            <a:off x="650664" y="3012011"/>
            <a:ext cx="7679991" cy="448450"/>
          </a:xfrm>
          <a:prstGeom prst="rect">
            <a:avLst/>
          </a:prstGeom>
        </p:spPr>
        <p:txBody>
          <a:bodyPr lIns="0" tIns="0" rIns="0" bIns="0">
            <a:noAutofit/>
          </a:bodyPr>
          <a:lstStyle>
            <a:lvl1pPr marL="0" indent="0">
              <a:spcBef>
                <a:spcPts val="0"/>
              </a:spcBef>
              <a:buNone/>
              <a:defRPr sz="2400" b="1" baseline="0">
                <a:solidFill>
                  <a:schemeClr val="accent4"/>
                </a:solidFill>
              </a:defRPr>
            </a:lvl1pPr>
          </a:lstStyle>
          <a:p>
            <a:pPr lvl="0"/>
            <a:r>
              <a:rPr lang="en-US" dirty="0" smtClean="0"/>
              <a:t>Event name 2013</a:t>
            </a:r>
            <a:endParaRPr lang="en-US" dirty="0"/>
          </a:p>
        </p:txBody>
      </p:sp>
      <p:pic>
        <p:nvPicPr>
          <p:cNvPr id="9" name="Picture 8" descr="PPT_Template_Footer.png"/>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0" y="6418562"/>
            <a:ext cx="13011150" cy="533140"/>
          </a:xfrm>
          <a:prstGeom prst="rect">
            <a:avLst/>
          </a:prstGeom>
        </p:spPr>
      </p:pic>
      <p:sp>
        <p:nvSpPr>
          <p:cNvPr id="11" name="TextBox 10"/>
          <p:cNvSpPr txBox="1"/>
          <p:nvPr userDrawn="1"/>
        </p:nvSpPr>
        <p:spPr>
          <a:xfrm>
            <a:off x="156210" y="9397169"/>
            <a:ext cx="1977390" cy="169277"/>
          </a:xfrm>
          <a:prstGeom prst="rect">
            <a:avLst/>
          </a:prstGeom>
          <a:noFill/>
        </p:spPr>
        <p:txBody>
          <a:bodyPr wrap="square" lIns="0" tIns="0" rIns="0" bIns="0" rtlCol="0">
            <a:spAutoFit/>
          </a:bodyPr>
          <a:lstStyle/>
          <a:p>
            <a:r>
              <a:rPr lang="en-US" sz="1100" b="0" i="0" dirty="0" smtClean="0">
                <a:solidFill>
                  <a:schemeClr val="tx1">
                    <a:lumMod val="65000"/>
                    <a:lumOff val="35000"/>
                  </a:schemeClr>
                </a:solidFill>
                <a:latin typeface="Arial" pitchFamily="34" charset="0"/>
                <a:cs typeface="Arial" pitchFamily="34" charset="0"/>
              </a:rPr>
              <a:t>© 2015 Autodesk</a:t>
            </a:r>
            <a:endParaRPr lang="en-US" sz="1100" b="0" i="0" dirty="0">
              <a:solidFill>
                <a:schemeClr val="tx1">
                  <a:lumMod val="65000"/>
                  <a:lumOff val="35000"/>
                </a:schemeClr>
              </a:solidFill>
              <a:latin typeface="Arial" pitchFamily="34" charset="0"/>
              <a:cs typeface="Arial" pitchFamily="34" charset="0"/>
            </a:endParaRPr>
          </a:p>
        </p:txBody>
      </p:sp>
    </p:spTree>
    <p:extLst>
      <p:ext uri="{BB962C8B-B14F-4D97-AF65-F5344CB8AC3E}">
        <p14:creationId xmlns:p14="http://schemas.microsoft.com/office/powerpoint/2010/main" val="32770749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KeyNote">
    <p:spTree>
      <p:nvGrpSpPr>
        <p:cNvPr id="1" name=""/>
        <p:cNvGrpSpPr/>
        <p:nvPr/>
      </p:nvGrpSpPr>
      <p:grpSpPr>
        <a:xfrm>
          <a:off x="0" y="0"/>
          <a:ext cx="0" cy="0"/>
          <a:chOff x="0" y="0"/>
          <a:chExt cx="0" cy="0"/>
        </a:xfrm>
      </p:grpSpPr>
      <p:sp>
        <p:nvSpPr>
          <p:cNvPr id="2" name="Title 1"/>
          <p:cNvSpPr>
            <a:spLocks noGrp="1"/>
          </p:cNvSpPr>
          <p:nvPr>
            <p:ph type="title"/>
          </p:nvPr>
        </p:nvSpPr>
        <p:spPr>
          <a:xfrm>
            <a:off x="893763" y="519113"/>
            <a:ext cx="11223625" cy="7331074"/>
          </a:xfrm>
          <a:prstGeom prst="rect">
            <a:avLst/>
          </a:prstGeom>
        </p:spPr>
        <p:txBody>
          <a:bodyPr anchor="ctr"/>
          <a:lstStyle>
            <a:lvl1pPr algn="ctr">
              <a:defRPr sz="8800">
                <a:latin typeface="+mj-lt"/>
              </a:defRPr>
            </a:lvl1pPr>
          </a:lstStyle>
          <a:p>
            <a:r>
              <a:rPr lang="en-US" altLang="zh-CN" dirty="0" smtClean="0"/>
              <a:t>Click to edit Master title style</a:t>
            </a:r>
            <a:endParaRPr lang="zh-CN" altLang="en-US" dirty="0"/>
          </a:p>
        </p:txBody>
      </p:sp>
    </p:spTree>
    <p:extLst>
      <p:ext uri="{BB962C8B-B14F-4D97-AF65-F5344CB8AC3E}">
        <p14:creationId xmlns:p14="http://schemas.microsoft.com/office/powerpoint/2010/main" val="2946705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1 column)">
    <p:spTree>
      <p:nvGrpSpPr>
        <p:cNvPr id="1" name=""/>
        <p:cNvGrpSpPr/>
        <p:nvPr/>
      </p:nvGrpSpPr>
      <p:grpSpPr>
        <a:xfrm>
          <a:off x="0" y="0"/>
          <a:ext cx="0" cy="0"/>
          <a:chOff x="0" y="0"/>
          <a:chExt cx="0" cy="0"/>
        </a:xfrm>
      </p:grpSpPr>
      <p:sp>
        <p:nvSpPr>
          <p:cNvPr id="4" name="Content Placeholder 2"/>
          <p:cNvSpPr>
            <a:spLocks noGrp="1"/>
          </p:cNvSpPr>
          <p:nvPr>
            <p:ph idx="1"/>
          </p:nvPr>
        </p:nvSpPr>
        <p:spPr>
          <a:xfrm>
            <a:off x="650557" y="2016857"/>
            <a:ext cx="11710098" cy="6782341"/>
          </a:xfrm>
          <a:prstGeom prst="rect">
            <a:avLst/>
          </a:prstGeom>
        </p:spPr>
        <p:txBody>
          <a:bodyPr lIns="0" tIns="0" rIns="0" bIns="0">
            <a:noAutofit/>
          </a:bodyPr>
          <a:lstStyle>
            <a:lvl1pPr marL="602647" indent="-497242">
              <a:buClr>
                <a:schemeClr val="accent4"/>
              </a:buClr>
              <a:buSzPct val="100000"/>
              <a:buFont typeface="Wingdings" charset="2"/>
              <a:buChar char="§"/>
              <a:defRPr sz="4600" b="0"/>
            </a:lvl1pPr>
            <a:lvl2pPr marL="1305726" indent="-451975">
              <a:buClr>
                <a:schemeClr val="accent4"/>
              </a:buClr>
              <a:buSzPct val="100000"/>
              <a:buFont typeface="Wingdings" charset="2"/>
              <a:buChar char="§"/>
              <a:defRPr sz="3600" b="0">
                <a:solidFill>
                  <a:schemeClr val="tx1"/>
                </a:solidFill>
              </a:defRPr>
            </a:lvl2pPr>
            <a:lvl3pPr marL="2008860" indent="-406816">
              <a:buClr>
                <a:schemeClr val="accent4"/>
              </a:buClr>
              <a:buSzPct val="100000"/>
              <a:buFont typeface="Wingdings" charset="2"/>
              <a:buChar char="§"/>
              <a:defRPr sz="3100" b="0"/>
            </a:lvl3pPr>
            <a:lvl4pPr marL="2812463" indent="-361640">
              <a:buClr>
                <a:schemeClr val="accent4"/>
              </a:buClr>
              <a:buSzPct val="100000"/>
              <a:buFont typeface="Wingdings" charset="2"/>
              <a:buChar char="§"/>
              <a:defRPr sz="2700" b="0"/>
            </a:lvl4pPr>
            <a:lvl5pPr marL="3615976" indent="-316352">
              <a:buClr>
                <a:schemeClr val="accent4"/>
              </a:buClr>
              <a:buSzPct val="100000"/>
              <a:buFont typeface="Wingdings" charset="2"/>
              <a:buChar char="§"/>
              <a:defRPr sz="2400" b="0"/>
            </a:lvl5pPr>
          </a:lstStyle>
          <a:p>
            <a:pPr lvl="0"/>
            <a:r>
              <a:rPr lang="en-US" dirty="0" smtClean="0"/>
              <a:t>Click to edit Master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1"/>
          <p:cNvSpPr>
            <a:spLocks noGrp="1"/>
          </p:cNvSpPr>
          <p:nvPr>
            <p:ph type="title"/>
          </p:nvPr>
        </p:nvSpPr>
        <p:spPr>
          <a:xfrm>
            <a:off x="650663" y="390732"/>
            <a:ext cx="11710035" cy="1626129"/>
          </a:xfrm>
          <a:prstGeom prst="rect">
            <a:avLst/>
          </a:prstGeom>
        </p:spPr>
        <p:txBody>
          <a:bodyPr lIns="0" tIns="0" rIns="0" bIns="0" anchor="t" anchorCtr="0">
            <a:noAutofit/>
          </a:bodyPr>
          <a:lstStyle>
            <a:lvl1pPr algn="l">
              <a:defRPr sz="4600">
                <a:solidFill>
                  <a:srgbClr val="1B58A8"/>
                </a:solidFill>
              </a:defRPr>
            </a:lvl1pPr>
          </a:lstStyle>
          <a:p>
            <a:r>
              <a:rPr lang="en-US" dirty="0" smtClean="0"/>
              <a:t>Click to edit Master title style</a:t>
            </a:r>
            <a:endParaRPr lang="en-US" dirty="0"/>
          </a:p>
        </p:txBody>
      </p:sp>
      <p:sp>
        <p:nvSpPr>
          <p:cNvPr id="6" name="TextBox 5"/>
          <p:cNvSpPr txBox="1"/>
          <p:nvPr userDrawn="1"/>
        </p:nvSpPr>
        <p:spPr>
          <a:xfrm>
            <a:off x="156210" y="9397169"/>
            <a:ext cx="1977390" cy="169277"/>
          </a:xfrm>
          <a:prstGeom prst="rect">
            <a:avLst/>
          </a:prstGeom>
          <a:noFill/>
        </p:spPr>
        <p:txBody>
          <a:bodyPr wrap="square" lIns="0" tIns="0" rIns="0" bIns="0" rtlCol="0">
            <a:spAutoFit/>
          </a:bodyPr>
          <a:lstStyle/>
          <a:p>
            <a:r>
              <a:rPr lang="en-US" sz="1100" b="0" i="0" dirty="0" smtClean="0">
                <a:solidFill>
                  <a:schemeClr val="tx1">
                    <a:lumMod val="65000"/>
                    <a:lumOff val="35000"/>
                  </a:schemeClr>
                </a:solidFill>
                <a:latin typeface="Arial" pitchFamily="34" charset="0"/>
                <a:cs typeface="Arial" pitchFamily="34" charset="0"/>
              </a:rPr>
              <a:t>© 2015 Autodesk</a:t>
            </a:r>
            <a:endParaRPr lang="en-US" sz="1100" b="0" i="0" dirty="0">
              <a:solidFill>
                <a:schemeClr val="tx1">
                  <a:lumMod val="65000"/>
                  <a:lumOff val="35000"/>
                </a:schemeClr>
              </a:solidFill>
              <a:latin typeface="Arial" pitchFamily="34" charset="0"/>
              <a:cs typeface="Arial" pitchFamily="34" charset="0"/>
            </a:endParaRPr>
          </a:p>
        </p:txBody>
      </p:sp>
    </p:spTree>
    <p:extLst>
      <p:ext uri="{BB962C8B-B14F-4D97-AF65-F5344CB8AC3E}">
        <p14:creationId xmlns:p14="http://schemas.microsoft.com/office/powerpoint/2010/main" val="32996393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Final">
    <p:bg>
      <p:bgPr>
        <a:blipFill rotWithShape="1">
          <a:blip r:embed="rId2"/>
          <a:stretch>
            <a:fillRect/>
          </a:stretch>
        </a:blipFill>
        <a:effectLst/>
      </p:bgPr>
    </p:bg>
    <p:spTree>
      <p:nvGrpSpPr>
        <p:cNvPr id="1" name=""/>
        <p:cNvGrpSpPr/>
        <p:nvPr/>
      </p:nvGrpSpPr>
      <p:grpSpPr>
        <a:xfrm>
          <a:off x="0" y="0"/>
          <a:ext cx="0" cy="0"/>
          <a:chOff x="0" y="0"/>
          <a:chExt cx="0" cy="0"/>
        </a:xfrm>
      </p:grpSpPr>
      <p:sp>
        <p:nvSpPr>
          <p:cNvPr id="3" name="Text Placeholder 2"/>
          <p:cNvSpPr>
            <a:spLocks noGrp="1"/>
          </p:cNvSpPr>
          <p:nvPr>
            <p:ph type="body" sz="quarter" idx="12" hasCustomPrompt="1"/>
          </p:nvPr>
        </p:nvSpPr>
        <p:spPr>
          <a:xfrm>
            <a:off x="156209" y="8251213"/>
            <a:ext cx="12697462" cy="1000589"/>
          </a:xfrm>
          <a:prstGeom prst="rect">
            <a:avLst/>
          </a:prstGeom>
        </p:spPr>
        <p:txBody>
          <a:bodyPr vert="horz" lIns="0" tIns="0" rIns="0" bIns="0" anchor="b" anchorCtr="0"/>
          <a:lstStyle>
            <a:lvl1pPr marL="0" indent="0">
              <a:buNone/>
              <a:defRPr sz="1100" kern="0" spc="-10">
                <a:solidFill>
                  <a:srgbClr val="595959"/>
                </a:solidFill>
                <a:latin typeface="Arial" pitchFamily="34" charset="0"/>
                <a:cs typeface="Arial" pitchFamily="34" charset="0"/>
              </a:defRPr>
            </a:lvl1pPr>
          </a:lstStyle>
          <a:p>
            <a:r>
              <a:rPr lang="en-US" dirty="0" smtClean="0"/>
              <a:t>Autodesk is a registered trademark of Autodesk, Inc., and/or its subsidiaries and/or affiliates in the USA and/or other countries. All other brand names, product names, or trademarks belong to their respective holders. Autodesk reserves the right to alter product and services offerings, and specifications and pricing at any time without notice, and is not responsible for typographical or graphical errors that may appear in this document.</a:t>
            </a:r>
            <a:endParaRPr lang="en-US" dirty="0"/>
          </a:p>
        </p:txBody>
      </p:sp>
      <p:sp>
        <p:nvSpPr>
          <p:cNvPr id="8" name="TextBox 7"/>
          <p:cNvSpPr txBox="1"/>
          <p:nvPr userDrawn="1"/>
        </p:nvSpPr>
        <p:spPr>
          <a:xfrm>
            <a:off x="156312" y="9397169"/>
            <a:ext cx="4434841" cy="169277"/>
          </a:xfrm>
          <a:prstGeom prst="rect">
            <a:avLst/>
          </a:prstGeom>
          <a:noFill/>
        </p:spPr>
        <p:txBody>
          <a:bodyPr wrap="square" lIns="0" tIns="0" rIns="0" bIns="0" rtlCol="0">
            <a:spAutoFit/>
          </a:bodyPr>
          <a:lstStyle/>
          <a:p>
            <a:r>
              <a:rPr lang="en-US" sz="1100" b="0" i="0" dirty="0" smtClean="0">
                <a:solidFill>
                  <a:schemeClr val="tx1">
                    <a:lumMod val="65000"/>
                    <a:lumOff val="35000"/>
                  </a:schemeClr>
                </a:solidFill>
                <a:latin typeface="Arial" pitchFamily="34" charset="0"/>
                <a:cs typeface="Arial" pitchFamily="34" charset="0"/>
              </a:rPr>
              <a:t>© 2015 Autodesk, Inc. All rights reserved.</a:t>
            </a:r>
            <a:endParaRPr lang="en-US" sz="1100" b="0" i="0" dirty="0">
              <a:solidFill>
                <a:schemeClr val="tx1">
                  <a:lumMod val="65000"/>
                  <a:lumOff val="35000"/>
                </a:schemeClr>
              </a:solidFill>
              <a:latin typeface="Arial" pitchFamily="34" charset="0"/>
              <a:cs typeface="Arial" pitchFamily="34" charset="0"/>
            </a:endParaRPr>
          </a:p>
        </p:txBody>
      </p:sp>
      <p:pic>
        <p:nvPicPr>
          <p:cNvPr id="6" name="Picture 5" descr="PPT_Template_Autodesk_Logo.png"/>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2591915" y="4051602"/>
            <a:ext cx="7696201" cy="1257299"/>
          </a:xfrm>
          <a:prstGeom prst="rect">
            <a:avLst/>
          </a:prstGeom>
        </p:spPr>
      </p:pic>
    </p:spTree>
    <p:extLst>
      <p:ext uri="{BB962C8B-B14F-4D97-AF65-F5344CB8AC3E}">
        <p14:creationId xmlns:p14="http://schemas.microsoft.com/office/powerpoint/2010/main" val="8876478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5" name="Rectangle 4"/>
          <p:cNvSpPr/>
          <p:nvPr userDrawn="1"/>
        </p:nvSpPr>
        <p:spPr>
          <a:xfrm>
            <a:off x="0" y="9187634"/>
            <a:ext cx="13011150" cy="569145"/>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lIns="90435" tIns="45178" rIns="90435" bIns="45178" rtlCol="0" anchor="ctr"/>
          <a:lstStyle/>
          <a:p>
            <a:pPr algn="ctr"/>
            <a:endParaRPr lang="en-US" sz="2600" dirty="0">
              <a:latin typeface="Arial" pitchFamily="34" charset="0"/>
            </a:endParaRPr>
          </a:p>
        </p:txBody>
      </p:sp>
      <p:sp>
        <p:nvSpPr>
          <p:cNvPr id="6" name="TextBox 5"/>
          <p:cNvSpPr txBox="1"/>
          <p:nvPr userDrawn="1"/>
        </p:nvSpPr>
        <p:spPr>
          <a:xfrm>
            <a:off x="105802" y="9384779"/>
            <a:ext cx="1036591" cy="138499"/>
          </a:xfrm>
          <a:prstGeom prst="rect">
            <a:avLst/>
          </a:prstGeom>
          <a:noFill/>
        </p:spPr>
        <p:txBody>
          <a:bodyPr wrap="square" lIns="0" tIns="0" rIns="0" bIns="0" rtlCol="0">
            <a:spAutoFit/>
          </a:bodyPr>
          <a:lstStyle/>
          <a:p>
            <a:pPr algn="l" defTabSz="643763">
              <a:buNone/>
            </a:pPr>
            <a:r>
              <a:rPr lang="en-US" sz="900" b="0" i="0" baseline="0">
                <a:solidFill>
                  <a:srgbClr val="000000">
                    <a:lumMod val="65000"/>
                    <a:lumOff val="35000"/>
                  </a:srgbClr>
                </a:solidFill>
                <a:latin typeface="Arial"/>
                <a:ea typeface="+mn-ea"/>
                <a:cs typeface="Arial"/>
              </a:rPr>
              <a:t>© 201</a:t>
            </a:r>
            <a:r>
              <a:rPr lang="pl-PL" sz="900" b="0" i="0" baseline="0">
                <a:solidFill>
                  <a:srgbClr val="000000">
                    <a:lumMod val="65000"/>
                    <a:lumOff val="35000"/>
                  </a:srgbClr>
                </a:solidFill>
                <a:latin typeface="Arial"/>
                <a:ea typeface="+mn-ea"/>
                <a:cs typeface="Arial"/>
              </a:rPr>
              <a:t>5</a:t>
            </a:r>
            <a:r>
              <a:rPr lang="en-US" sz="900" b="0" i="0" baseline="0">
                <a:solidFill>
                  <a:srgbClr val="000000">
                    <a:lumMod val="65000"/>
                    <a:lumOff val="35000"/>
                  </a:srgbClr>
                </a:solidFill>
                <a:latin typeface="Arial"/>
                <a:ea typeface="+mn-ea"/>
                <a:cs typeface="Arial"/>
              </a:rPr>
              <a:t> Autodesk</a:t>
            </a:r>
            <a:endParaRPr sz="900">
              <a:solidFill>
                <a:schemeClr val="tx1">
                  <a:lumMod val="65000"/>
                </a:schemeClr>
              </a:solidFill>
            </a:endParaRPr>
          </a:p>
        </p:txBody>
      </p:sp>
      <p:pic>
        <p:nvPicPr>
          <p:cNvPr id="7" name="Picture 6" descr="autodesk-logo-rgb-color-logo-black-text-large.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393810" y="9309594"/>
            <a:ext cx="1494612" cy="334034"/>
          </a:xfrm>
          <a:prstGeom prst="rect">
            <a:avLst/>
          </a:prstGeom>
        </p:spPr>
      </p:pic>
      <p:sp>
        <p:nvSpPr>
          <p:cNvPr id="2" name="Title 1"/>
          <p:cNvSpPr>
            <a:spLocks noGrp="1"/>
          </p:cNvSpPr>
          <p:nvPr>
            <p:ph type="title"/>
          </p:nvPr>
        </p:nvSpPr>
        <p:spPr>
          <a:xfrm>
            <a:off x="594117" y="364265"/>
            <a:ext cx="11762081" cy="1417320"/>
          </a:xfrm>
          <a:prstGeom prst="rect">
            <a:avLst/>
          </a:prstGeom>
        </p:spPr>
        <p:txBody>
          <a:bodyPr lIns="90435" tIns="45178" rIns="90435" bIns="45178"/>
          <a:lstStyle>
            <a:lvl1pPr>
              <a:defRPr baseline="0">
                <a:solidFill>
                  <a:schemeClr val="accent4"/>
                </a:solidFill>
                <a:latin typeface="Arial" pitchFamily="34" charset="0"/>
                <a:cs typeface="Arial"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594117" y="2146491"/>
            <a:ext cx="11762081" cy="6699654"/>
          </a:xfrm>
          <a:prstGeom prst="rect">
            <a:avLst/>
          </a:prstGeom>
        </p:spPr>
        <p:txBody>
          <a:bodyPr lIns="90435" tIns="45178" rIns="90435" bIns="45178"/>
          <a:lstStyle>
            <a:lvl1pPr>
              <a:buClr>
                <a:schemeClr val="accent4"/>
              </a:buClr>
              <a:defRPr>
                <a:latin typeface="Arial" pitchFamily="34" charset="0"/>
                <a:cs typeface="Arial" pitchFamily="34" charset="0"/>
              </a:defRPr>
            </a:lvl1pPr>
            <a:lvl2pPr>
              <a:buClr>
                <a:schemeClr val="accent4"/>
              </a:buClr>
              <a:defRPr>
                <a:latin typeface="Arial" pitchFamily="34" charset="0"/>
                <a:cs typeface="Arial" pitchFamily="34" charset="0"/>
              </a:defRPr>
            </a:lvl2pPr>
            <a:lvl3pPr>
              <a:buClr>
                <a:schemeClr val="accent4"/>
              </a:buClr>
              <a:defRPr>
                <a:latin typeface="Arial" pitchFamily="34" charset="0"/>
                <a:cs typeface="Arial" pitchFamily="34" charset="0"/>
              </a:defRPr>
            </a:lvl3pPr>
            <a:lvl4pPr>
              <a:buClr>
                <a:schemeClr val="accent4"/>
              </a:buClr>
              <a:defRPr>
                <a:latin typeface="Arial" pitchFamily="34" charset="0"/>
                <a:cs typeface="Arial" pitchFamily="34" charset="0"/>
              </a:defRPr>
            </a:lvl4pPr>
            <a:lvl5pPr>
              <a:buClr>
                <a:schemeClr val="accent4"/>
              </a:buClr>
              <a:defRPr>
                <a:latin typeface="Arial" pitchFamily="34" charset="0"/>
                <a:cs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3"/>
          <p:cNvSpPr>
            <a:spLocks noGrp="1"/>
          </p:cNvSpPr>
          <p:nvPr>
            <p:ph type="sldNum" sz="quarter" idx="10"/>
          </p:nvPr>
        </p:nvSpPr>
        <p:spPr>
          <a:xfrm>
            <a:off x="6033435" y="9187634"/>
            <a:ext cx="911254" cy="569145"/>
          </a:xfrm>
          <a:prstGeom prst="rect">
            <a:avLst/>
          </a:prstGeom>
        </p:spPr>
        <p:txBody>
          <a:bodyPr lIns="90435" tIns="45178" rIns="90435" bIns="45178" anchor="ctr"/>
          <a:lstStyle>
            <a:lvl1pPr algn="ctr">
              <a:defRPr sz="2400">
                <a:latin typeface="Arial" pitchFamily="34" charset="0"/>
              </a:defRPr>
            </a:lvl1pPr>
          </a:lstStyle>
          <a:p>
            <a:fld id="{F734506C-EF52-4FF2-9904-C2A4DBD83A4B}" type="slidenum">
              <a:rPr lang="en-US" smtClean="0"/>
              <a:pPr/>
              <a:t>‹#›</a:t>
            </a:fld>
            <a:endParaRPr lang="en-US" dirty="0"/>
          </a:p>
        </p:txBody>
      </p:sp>
    </p:spTree>
    <p:extLst>
      <p:ext uri="{BB962C8B-B14F-4D97-AF65-F5344CB8AC3E}">
        <p14:creationId xmlns:p14="http://schemas.microsoft.com/office/powerpoint/2010/main" val="3400254199"/>
      </p:ext>
    </p:extLst>
  </p:cSld>
  <p:clrMapOvr>
    <a:masterClrMapping/>
  </p:clrMapOvr>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le and Vertical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32952351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2_Image Full Screen with Credit Line">
    <p:bg>
      <p:bgPr>
        <a:blipFill dpi="0" rotWithShape="1">
          <a:blip r:embed="rId2">
            <a:alphaModFix amt="21000"/>
            <a:grayscl/>
            <a:extLst>
              <a:ext uri="{BEBA8EAE-BF5A-486C-A8C5-ECC9F3942E4B}">
                <a14:imgProps xmlns:a14="http://schemas.microsoft.com/office/drawing/2010/main">
                  <a14:imgLayer r:embed="rId3">
                    <a14:imgEffect>
                      <a14:colorTemperature colorTemp="6000"/>
                    </a14:imgEffect>
                    <a14:imgEffect>
                      <a14:saturation sat="295000"/>
                    </a14:imgEffect>
                  </a14:imgLayer>
                </a14:imgProps>
              </a:ext>
            </a:extLst>
          </a:blip>
          <a:srcRect/>
          <a:stretch>
            <a:fillRect l="22000" t="14000" r="24000" b="21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50558" y="2016856"/>
            <a:ext cx="11710098" cy="6782341"/>
          </a:xfrm>
          <a:prstGeom prst="rect">
            <a:avLst/>
          </a:prstGeom>
        </p:spPr>
        <p:txBody>
          <a:bodyPr lIns="0" tIns="0" rIns="0" bIns="0">
            <a:noAutofit/>
          </a:bodyPr>
          <a:lstStyle>
            <a:lvl1pPr marL="609608" indent="-502920">
              <a:buClr>
                <a:schemeClr val="accent4"/>
              </a:buClr>
              <a:buSzPct val="100000"/>
              <a:buFont typeface="Wingdings" charset="2"/>
              <a:buChar char="§"/>
              <a:defRPr sz="4500" b="0">
                <a:solidFill>
                  <a:schemeClr val="tx1"/>
                </a:solidFill>
                <a:latin typeface="Frutiger Next LT W1G" pitchFamily="34" charset="0"/>
                <a:cs typeface="Arial" pitchFamily="34" charset="0"/>
              </a:defRPr>
            </a:lvl1pPr>
            <a:lvl2pPr marL="1320817" indent="-457200">
              <a:buClr>
                <a:schemeClr val="accent4"/>
              </a:buClr>
              <a:buSzPct val="100000"/>
              <a:buFont typeface="Wingdings" charset="2"/>
              <a:buChar char="§"/>
              <a:defRPr sz="3600" b="0">
                <a:solidFill>
                  <a:schemeClr val="tx1"/>
                </a:solidFill>
                <a:latin typeface="Frutiger Next LT W1G" pitchFamily="34" charset="0"/>
                <a:cs typeface="Arial" pitchFamily="34" charset="0"/>
              </a:defRPr>
            </a:lvl2pPr>
            <a:lvl3pPr marL="2032025" indent="-411480">
              <a:buClr>
                <a:schemeClr val="accent4"/>
              </a:buClr>
              <a:buSzPct val="100000"/>
              <a:buFont typeface="Wingdings" charset="2"/>
              <a:buChar char="§"/>
              <a:defRPr sz="3200" b="0">
                <a:solidFill>
                  <a:schemeClr val="tx1"/>
                </a:solidFill>
                <a:latin typeface="Frutiger Next LT W1G" pitchFamily="34" charset="0"/>
                <a:cs typeface="Arial" pitchFamily="34" charset="0"/>
              </a:defRPr>
            </a:lvl3pPr>
            <a:lvl4pPr marL="2844836" indent="-365760">
              <a:buClr>
                <a:schemeClr val="accent4"/>
              </a:buClr>
              <a:buSzPct val="100000"/>
              <a:buFont typeface="Wingdings" charset="2"/>
              <a:buChar char="§"/>
              <a:defRPr sz="2700" b="0">
                <a:solidFill>
                  <a:schemeClr val="tx1"/>
                </a:solidFill>
                <a:latin typeface="Frutiger Next LT W1G" pitchFamily="34" charset="0"/>
                <a:cs typeface="Arial" pitchFamily="34" charset="0"/>
              </a:defRPr>
            </a:lvl4pPr>
            <a:lvl5pPr marL="3657646" indent="-320040">
              <a:buClr>
                <a:schemeClr val="accent4"/>
              </a:buClr>
              <a:buSzPct val="100000"/>
              <a:buFont typeface="Wingdings" charset="2"/>
              <a:buChar char="§"/>
              <a:defRPr sz="2400" b="0">
                <a:solidFill>
                  <a:schemeClr val="tx1"/>
                </a:solidFill>
                <a:latin typeface="Frutiger Next LT W1G" pitchFamily="34" charset="0"/>
                <a:cs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itle 1"/>
          <p:cNvSpPr>
            <a:spLocks noGrp="1"/>
          </p:cNvSpPr>
          <p:nvPr>
            <p:ph type="title"/>
          </p:nvPr>
        </p:nvSpPr>
        <p:spPr>
          <a:xfrm>
            <a:off x="650559" y="390726"/>
            <a:ext cx="11710035" cy="1626129"/>
          </a:xfrm>
          <a:prstGeom prst="rect">
            <a:avLst/>
          </a:prstGeom>
        </p:spPr>
        <p:txBody>
          <a:bodyPr lIns="0" tIns="0" rIns="0" bIns="0" anchor="t" anchorCtr="0">
            <a:noAutofit/>
          </a:bodyPr>
          <a:lstStyle>
            <a:lvl1pPr algn="l">
              <a:defRPr sz="4500" baseline="0">
                <a:solidFill>
                  <a:schemeClr val="accent4"/>
                </a:solidFill>
                <a:latin typeface="Frutiger Next LT W1G" pitchFamily="34" charset="0"/>
                <a:cs typeface="Arial"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36930847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9"/>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64022723"/>
      </p:ext>
    </p:extLst>
  </p:cSld>
  <p:clrMap bg1="lt1" tx1="dk1" bg2="lt2" tx2="dk2" accent1="accent1" accent2="accent2" accent3="accent3" accent4="accent4" accent5="accent5" accent6="accent6" hlink="hlink" folHlink="folHlink"/>
  <p:sldLayoutIdLst>
    <p:sldLayoutId id="2147483716" r:id="rId1"/>
    <p:sldLayoutId id="2147483722" r:id="rId2"/>
    <p:sldLayoutId id="2147483717" r:id="rId3"/>
    <p:sldLayoutId id="2147483718" r:id="rId4"/>
    <p:sldLayoutId id="2147483719" r:id="rId5"/>
    <p:sldLayoutId id="2147483720" r:id="rId6"/>
    <p:sldLayoutId id="2147483721" r:id="rId7"/>
  </p:sldLayoutIdLst>
  <p:timing>
    <p:tnLst>
      <p:par>
        <p:cTn id="1" dur="indefinite" restart="never" nodeType="tmRoot"/>
      </p:par>
    </p:tnLst>
  </p:timing>
  <p:hf sldNum="0" hdr="0" dt="0"/>
  <p:txStyles>
    <p:titleStyle>
      <a:lvl1pPr algn="l" defTabSz="803533" rtl="0" eaLnBrk="1" latinLnBrk="0" hangingPunct="1">
        <a:spcBef>
          <a:spcPct val="0"/>
        </a:spcBef>
        <a:buNone/>
        <a:defRPr sz="4600" b="1" i="0" kern="1200" baseline="0">
          <a:solidFill>
            <a:srgbClr val="1B58A8"/>
          </a:solidFill>
          <a:latin typeface="Frutiger Next LT W1G"/>
          <a:ea typeface="+mj-ea"/>
          <a:cs typeface="Frutiger Next LT W1G"/>
        </a:defRPr>
      </a:lvl1pPr>
    </p:titleStyle>
    <p:bodyStyle>
      <a:lvl1pPr marL="677986" indent="-677986" algn="l" defTabSz="803533" rtl="0" eaLnBrk="1" latinLnBrk="0" hangingPunct="1">
        <a:spcBef>
          <a:spcPts val="0"/>
        </a:spcBef>
        <a:buFont typeface="Wingdings" charset="2"/>
        <a:buChar char="§"/>
        <a:defRPr sz="4600" b="0" i="0" kern="1200" baseline="0">
          <a:solidFill>
            <a:schemeClr val="tx1"/>
          </a:solidFill>
          <a:latin typeface="Frutiger Next LT W1G"/>
          <a:ea typeface="+mn-ea"/>
          <a:cs typeface="Frutiger Next LT W1G"/>
        </a:defRPr>
      </a:lvl1pPr>
      <a:lvl2pPr marL="1305726" indent="-502201" algn="l" defTabSz="803533" rtl="0" eaLnBrk="1" latinLnBrk="0" hangingPunct="1">
        <a:spcBef>
          <a:spcPct val="20000"/>
        </a:spcBef>
        <a:buFont typeface="Wingdings" charset="2"/>
        <a:buChar char="§"/>
        <a:defRPr sz="3600" b="0" i="0" kern="1200">
          <a:solidFill>
            <a:schemeClr val="tx1"/>
          </a:solidFill>
          <a:latin typeface="Frutiger Next LT W1G"/>
          <a:ea typeface="+mn-ea"/>
          <a:cs typeface="Frutiger Next LT W1G"/>
        </a:defRPr>
      </a:lvl2pPr>
      <a:lvl3pPr marL="2008860" indent="-401760" algn="l" defTabSz="803533" rtl="0" eaLnBrk="1" latinLnBrk="0" hangingPunct="1">
        <a:spcBef>
          <a:spcPct val="20000"/>
        </a:spcBef>
        <a:buFont typeface="Wingdings" charset="2"/>
        <a:buChar char="§"/>
        <a:defRPr sz="3100" b="0" i="0" kern="1200">
          <a:solidFill>
            <a:schemeClr val="tx1"/>
          </a:solidFill>
          <a:latin typeface="Frutiger Next LT W1G"/>
          <a:ea typeface="+mn-ea"/>
          <a:cs typeface="Frutiger Next LT W1G"/>
        </a:defRPr>
      </a:lvl3pPr>
      <a:lvl4pPr marL="2812463" indent="-401760" algn="l" defTabSz="803533" rtl="0" eaLnBrk="1" latinLnBrk="0" hangingPunct="1">
        <a:spcBef>
          <a:spcPct val="20000"/>
        </a:spcBef>
        <a:buFont typeface="Wingdings" charset="2"/>
        <a:buChar char="§"/>
        <a:defRPr sz="2700" b="0" i="0" kern="1200">
          <a:solidFill>
            <a:schemeClr val="tx1"/>
          </a:solidFill>
          <a:latin typeface="Frutiger Next LT W1G"/>
          <a:ea typeface="+mn-ea"/>
          <a:cs typeface="Frutiger Next LT W1G"/>
        </a:defRPr>
      </a:lvl4pPr>
      <a:lvl5pPr marL="3615976" indent="-401760" algn="l" defTabSz="803533" rtl="0" eaLnBrk="1" latinLnBrk="0" hangingPunct="1">
        <a:spcBef>
          <a:spcPct val="20000"/>
        </a:spcBef>
        <a:buFont typeface="Wingdings" charset="2"/>
        <a:buChar char="§"/>
        <a:defRPr sz="2400" b="0" i="0" kern="1200">
          <a:solidFill>
            <a:schemeClr val="tx1"/>
          </a:solidFill>
          <a:latin typeface="Frutiger Next LT W1G"/>
          <a:ea typeface="+mn-ea"/>
          <a:cs typeface="Frutiger Next LT W1G"/>
        </a:defRPr>
      </a:lvl5pPr>
      <a:lvl6pPr marL="4419548" indent="-401760" algn="l" defTabSz="803533" rtl="0" eaLnBrk="1" latinLnBrk="0" hangingPunct="1">
        <a:spcBef>
          <a:spcPct val="20000"/>
        </a:spcBef>
        <a:buFont typeface="Arial"/>
        <a:buChar char="•"/>
        <a:defRPr sz="3600" kern="1200">
          <a:solidFill>
            <a:schemeClr val="tx1"/>
          </a:solidFill>
          <a:latin typeface="+mn-lt"/>
          <a:ea typeface="+mn-ea"/>
          <a:cs typeface="+mn-cs"/>
        </a:defRPr>
      </a:lvl6pPr>
      <a:lvl7pPr marL="5223089" indent="-401760" algn="l" defTabSz="803533" rtl="0" eaLnBrk="1" latinLnBrk="0" hangingPunct="1">
        <a:spcBef>
          <a:spcPct val="20000"/>
        </a:spcBef>
        <a:buFont typeface="Arial"/>
        <a:buChar char="•"/>
        <a:defRPr sz="3600" kern="1200">
          <a:solidFill>
            <a:schemeClr val="tx1"/>
          </a:solidFill>
          <a:latin typeface="+mn-lt"/>
          <a:ea typeface="+mn-ea"/>
          <a:cs typeface="+mn-cs"/>
        </a:defRPr>
      </a:lvl7pPr>
      <a:lvl8pPr marL="6026629" indent="-401760" algn="l" defTabSz="803533" rtl="0" eaLnBrk="1" latinLnBrk="0" hangingPunct="1">
        <a:spcBef>
          <a:spcPct val="20000"/>
        </a:spcBef>
        <a:buFont typeface="Arial"/>
        <a:buChar char="•"/>
        <a:defRPr sz="3600" kern="1200">
          <a:solidFill>
            <a:schemeClr val="tx1"/>
          </a:solidFill>
          <a:latin typeface="+mn-lt"/>
          <a:ea typeface="+mn-ea"/>
          <a:cs typeface="+mn-cs"/>
        </a:defRPr>
      </a:lvl8pPr>
      <a:lvl9pPr marL="6830183" indent="-401760" algn="l" defTabSz="803533" rtl="0" eaLnBrk="1" latinLnBrk="0" hangingPunct="1">
        <a:spcBef>
          <a:spcPct val="20000"/>
        </a:spcBef>
        <a:buFont typeface="Arial"/>
        <a:buChar char="•"/>
        <a:defRPr sz="3600" kern="1200">
          <a:solidFill>
            <a:schemeClr val="tx1"/>
          </a:solidFill>
          <a:latin typeface="+mn-lt"/>
          <a:ea typeface="+mn-ea"/>
          <a:cs typeface="+mn-cs"/>
        </a:defRPr>
      </a:lvl9pPr>
    </p:bodyStyle>
    <p:otherStyle>
      <a:defPPr>
        <a:defRPr lang="en-US"/>
      </a:defPPr>
      <a:lvl1pPr marL="0" algn="l" defTabSz="803533" rtl="0" eaLnBrk="1" latinLnBrk="0" hangingPunct="1">
        <a:defRPr sz="3100" kern="1200">
          <a:solidFill>
            <a:schemeClr val="tx1"/>
          </a:solidFill>
          <a:latin typeface="+mn-lt"/>
          <a:ea typeface="+mn-ea"/>
          <a:cs typeface="+mn-cs"/>
        </a:defRPr>
      </a:lvl1pPr>
      <a:lvl2pPr marL="803533" algn="l" defTabSz="803533" rtl="0" eaLnBrk="1" latinLnBrk="0" hangingPunct="1">
        <a:defRPr sz="3100" kern="1200">
          <a:solidFill>
            <a:schemeClr val="tx1"/>
          </a:solidFill>
          <a:latin typeface="+mn-lt"/>
          <a:ea typeface="+mn-ea"/>
          <a:cs typeface="+mn-cs"/>
        </a:defRPr>
      </a:lvl2pPr>
      <a:lvl3pPr marL="1607068" algn="l" defTabSz="803533" rtl="0" eaLnBrk="1" latinLnBrk="0" hangingPunct="1">
        <a:defRPr sz="3100" kern="1200">
          <a:solidFill>
            <a:schemeClr val="tx1"/>
          </a:solidFill>
          <a:latin typeface="+mn-lt"/>
          <a:ea typeface="+mn-ea"/>
          <a:cs typeface="+mn-cs"/>
        </a:defRPr>
      </a:lvl3pPr>
      <a:lvl4pPr marL="2410666" algn="l" defTabSz="803533" rtl="0" eaLnBrk="1" latinLnBrk="0" hangingPunct="1">
        <a:defRPr sz="3100" kern="1200">
          <a:solidFill>
            <a:schemeClr val="tx1"/>
          </a:solidFill>
          <a:latin typeface="+mn-lt"/>
          <a:ea typeface="+mn-ea"/>
          <a:cs typeface="+mn-cs"/>
        </a:defRPr>
      </a:lvl4pPr>
      <a:lvl5pPr marL="3214195" algn="l" defTabSz="803533" rtl="0" eaLnBrk="1" latinLnBrk="0" hangingPunct="1">
        <a:defRPr sz="3100" kern="1200">
          <a:solidFill>
            <a:schemeClr val="tx1"/>
          </a:solidFill>
          <a:latin typeface="+mn-lt"/>
          <a:ea typeface="+mn-ea"/>
          <a:cs typeface="+mn-cs"/>
        </a:defRPr>
      </a:lvl5pPr>
      <a:lvl6pPr marL="4017764" algn="l" defTabSz="803533" rtl="0" eaLnBrk="1" latinLnBrk="0" hangingPunct="1">
        <a:defRPr sz="3100" kern="1200">
          <a:solidFill>
            <a:schemeClr val="tx1"/>
          </a:solidFill>
          <a:latin typeface="+mn-lt"/>
          <a:ea typeface="+mn-ea"/>
          <a:cs typeface="+mn-cs"/>
        </a:defRPr>
      </a:lvl6pPr>
      <a:lvl7pPr marL="4821307" algn="l" defTabSz="803533" rtl="0" eaLnBrk="1" latinLnBrk="0" hangingPunct="1">
        <a:defRPr sz="3100" kern="1200">
          <a:solidFill>
            <a:schemeClr val="tx1"/>
          </a:solidFill>
          <a:latin typeface="+mn-lt"/>
          <a:ea typeface="+mn-ea"/>
          <a:cs typeface="+mn-cs"/>
        </a:defRPr>
      </a:lvl7pPr>
      <a:lvl8pPr marL="5624859" algn="l" defTabSz="803533" rtl="0" eaLnBrk="1" latinLnBrk="0" hangingPunct="1">
        <a:defRPr sz="3100" kern="1200">
          <a:solidFill>
            <a:schemeClr val="tx1"/>
          </a:solidFill>
          <a:latin typeface="+mn-lt"/>
          <a:ea typeface="+mn-ea"/>
          <a:cs typeface="+mn-cs"/>
        </a:defRPr>
      </a:lvl8pPr>
      <a:lvl9pPr marL="6428404" algn="l" defTabSz="803533" rtl="0" eaLnBrk="1" latinLnBrk="0" hangingPunct="1">
        <a:defRPr sz="3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5.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hyperlink" Target="https://apps.exchange.autodesk.com/NAVIS/en/Home/Index" TargetMode="External"/><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2.xml"/><Relationship Id="rId1" Type="http://schemas.openxmlformats.org/officeDocument/2006/relationships/slideLayout" Target="../slideLayouts/slideLayout5.xml"/><Relationship Id="rId4" Type="http://schemas.openxmlformats.org/officeDocument/2006/relationships/image" Target="../media/image13.png"/></Relationships>
</file>

<file path=ppt/slides/_rels/slide2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650562" y="3646138"/>
            <a:ext cx="9131511" cy="1714459"/>
          </a:xfrm>
        </p:spPr>
        <p:txBody>
          <a:bodyPr/>
          <a:lstStyle/>
          <a:p>
            <a:r>
              <a:rPr lang="en-US" altLang="zh-CN" dirty="0" smtClean="0"/>
              <a:t>Lab 2 – Plugins Basic</a:t>
            </a:r>
            <a:endParaRPr lang="zh-CN" altLang="en-US" dirty="0"/>
          </a:p>
        </p:txBody>
      </p:sp>
      <p:sp>
        <p:nvSpPr>
          <p:cNvPr id="3" name="Text Placeholder 2"/>
          <p:cNvSpPr>
            <a:spLocks noGrp="1"/>
          </p:cNvSpPr>
          <p:nvPr>
            <p:ph type="body" sz="quarter" idx="12"/>
          </p:nvPr>
        </p:nvSpPr>
        <p:spPr/>
        <p:txBody>
          <a:bodyPr/>
          <a:lstStyle/>
          <a:p>
            <a:endParaRPr lang="zh-CN" altLang="en-US" dirty="0"/>
          </a:p>
        </p:txBody>
      </p:sp>
      <p:sp>
        <p:nvSpPr>
          <p:cNvPr id="4" name="Text Placeholder 3"/>
          <p:cNvSpPr>
            <a:spLocks noGrp="1"/>
          </p:cNvSpPr>
          <p:nvPr>
            <p:ph type="body" sz="quarter" idx="13"/>
          </p:nvPr>
        </p:nvSpPr>
        <p:spPr/>
        <p:txBody>
          <a:bodyPr/>
          <a:lstStyle/>
          <a:p>
            <a:endParaRPr lang="zh-CN" altLang="en-US"/>
          </a:p>
        </p:txBody>
      </p:sp>
      <p:sp>
        <p:nvSpPr>
          <p:cNvPr id="5" name="Text Placeholder 4"/>
          <p:cNvSpPr>
            <a:spLocks noGrp="1"/>
          </p:cNvSpPr>
          <p:nvPr>
            <p:ph type="body" sz="quarter" idx="14"/>
          </p:nvPr>
        </p:nvSpPr>
        <p:spPr/>
        <p:txBody>
          <a:bodyPr/>
          <a:lstStyle/>
          <a:p>
            <a:r>
              <a:rPr lang="en-US" altLang="zh-CN" sz="3200" dirty="0" err="1" smtClean="0"/>
              <a:t>Navisworks</a:t>
            </a:r>
            <a:r>
              <a:rPr lang="en-US" altLang="zh-CN" sz="3200" dirty="0" smtClean="0"/>
              <a:t> API Training </a:t>
            </a:r>
            <a:endParaRPr lang="zh-CN" altLang="en-US" sz="3200" dirty="0"/>
          </a:p>
        </p:txBody>
      </p:sp>
    </p:spTree>
    <p:extLst>
      <p:ext uri="{BB962C8B-B14F-4D97-AF65-F5344CB8AC3E}">
        <p14:creationId xmlns:p14="http://schemas.microsoft.com/office/powerpoint/2010/main" val="343625722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4116" y="144826"/>
            <a:ext cx="11762081" cy="780322"/>
          </a:xfrm>
        </p:spPr>
        <p:txBody>
          <a:bodyPr/>
          <a:lstStyle/>
          <a:p>
            <a:r>
              <a:rPr lang="en-US" altLang="zh-CN" dirty="0" smtClean="0"/>
              <a:t>Deploy Plugin Binary – location 1 </a:t>
            </a:r>
            <a:endParaRPr lang="zh-CN" altLang="en-US" sz="3200" b="0" i="1" dirty="0"/>
          </a:p>
        </p:txBody>
      </p:sp>
      <p:sp>
        <p:nvSpPr>
          <p:cNvPr id="3" name="Content Placeholder 2"/>
          <p:cNvSpPr>
            <a:spLocks noGrp="1"/>
          </p:cNvSpPr>
          <p:nvPr>
            <p:ph idx="1"/>
          </p:nvPr>
        </p:nvSpPr>
        <p:spPr>
          <a:xfrm>
            <a:off x="257175" y="1144587"/>
            <a:ext cx="12420600" cy="8001000"/>
          </a:xfrm>
        </p:spPr>
        <p:txBody>
          <a:bodyPr/>
          <a:lstStyle/>
          <a:p>
            <a:r>
              <a:rPr lang="en-US" altLang="zh-CN" sz="3200" dirty="0" smtClean="0">
                <a:latin typeface="Frutiger Next LT W1G" pitchFamily="34" charset="0"/>
              </a:rPr>
              <a:t>Copy </a:t>
            </a:r>
            <a:r>
              <a:rPr lang="en-US" altLang="zh-CN" sz="3200" dirty="0">
                <a:latin typeface="Frutiger Next LT W1G" pitchFamily="34" charset="0"/>
              </a:rPr>
              <a:t>the binary file to a </a:t>
            </a:r>
            <a:r>
              <a:rPr lang="en-US" altLang="zh-CN" sz="3200" dirty="0" smtClean="0">
                <a:latin typeface="Frutiger Next LT W1G" pitchFamily="34" charset="0"/>
              </a:rPr>
              <a:t>sub-directory in</a:t>
            </a:r>
            <a:br>
              <a:rPr lang="en-US" altLang="zh-CN" sz="3200" dirty="0" smtClean="0">
                <a:latin typeface="Frutiger Next LT W1G" pitchFamily="34" charset="0"/>
              </a:rPr>
            </a:br>
            <a:r>
              <a:rPr lang="en-US" altLang="zh-CN" sz="3200" dirty="0" smtClean="0">
                <a:latin typeface="Frutiger Next LT W1G" pitchFamily="34" charset="0"/>
              </a:rPr>
              <a:t>    </a:t>
            </a:r>
            <a:r>
              <a:rPr lang="en-US" altLang="zh-CN" sz="3200" dirty="0">
                <a:latin typeface="Frutiger Next LT W1G" pitchFamily="34" charset="0"/>
              </a:rPr>
              <a:t>&lt;</a:t>
            </a:r>
            <a:r>
              <a:rPr lang="en-US" altLang="zh-CN" sz="3200" dirty="0" err="1">
                <a:latin typeface="Frutiger Next LT W1G" pitchFamily="34" charset="0"/>
              </a:rPr>
              <a:t>Navisworks</a:t>
            </a:r>
            <a:r>
              <a:rPr lang="en-US" altLang="zh-CN" sz="3200" dirty="0">
                <a:latin typeface="Frutiger Next LT W1G" pitchFamily="34" charset="0"/>
              </a:rPr>
              <a:t> Installation Path&gt;\</a:t>
            </a:r>
            <a:r>
              <a:rPr lang="en-US" altLang="zh-CN" sz="3200" b="1" dirty="0">
                <a:solidFill>
                  <a:srgbClr val="FF0000"/>
                </a:solidFill>
                <a:latin typeface="Frutiger Next LT W1G" pitchFamily="34" charset="0"/>
              </a:rPr>
              <a:t>Plugins</a:t>
            </a:r>
            <a:r>
              <a:rPr lang="en-US" altLang="zh-CN" sz="3200" dirty="0" smtClean="0">
                <a:latin typeface="Frutiger Next LT W1G" pitchFamily="34" charset="0"/>
              </a:rPr>
              <a:t>\</a:t>
            </a:r>
            <a:r>
              <a:rPr lang="en-US" altLang="zh-CN" sz="2800" dirty="0" smtClean="0">
                <a:latin typeface="Frutiger Next LT W1G" pitchFamily="34" charset="0"/>
              </a:rPr>
              <a:t> </a:t>
            </a:r>
          </a:p>
          <a:p>
            <a:pPr lvl="1"/>
            <a:r>
              <a:rPr lang="en-US" altLang="zh-CN" sz="3200" dirty="0">
                <a:latin typeface="Frutiger Next LT W1G" pitchFamily="34" charset="0"/>
              </a:rPr>
              <a:t>sub-directory </a:t>
            </a:r>
            <a:r>
              <a:rPr lang="en-US" altLang="zh-CN" sz="3200" dirty="0" smtClean="0">
                <a:latin typeface="Frutiger Next LT W1G" pitchFamily="34" charset="0"/>
              </a:rPr>
              <a:t>name must be same to that of binary name</a:t>
            </a:r>
          </a:p>
          <a:p>
            <a:pPr lvl="1"/>
            <a:endParaRPr lang="en-US" altLang="zh-CN" sz="3200" dirty="0" smtClean="0">
              <a:latin typeface="Frutiger Next LT W1G" pitchFamily="34" charset="0"/>
            </a:endParaRPr>
          </a:p>
          <a:p>
            <a:pPr lvl="1"/>
            <a:endParaRPr lang="en-US" altLang="zh-CN" sz="3200" dirty="0">
              <a:latin typeface="Frutiger Next LT W1G" pitchFamily="34" charset="0"/>
            </a:endParaRPr>
          </a:p>
          <a:p>
            <a:pPr marL="803525" lvl="1" indent="0">
              <a:buNone/>
            </a:pPr>
            <a:r>
              <a:rPr lang="en-US" altLang="zh-CN" sz="3200" dirty="0" smtClean="0">
                <a:latin typeface="Frutiger Next LT W1G" pitchFamily="34" charset="0"/>
              </a:rPr>
              <a:t> </a:t>
            </a:r>
            <a:r>
              <a:rPr lang="en-US" altLang="zh-CN" sz="2800" dirty="0" smtClean="0">
                <a:latin typeface="Frutiger Next LT W1G" pitchFamily="34" charset="0"/>
              </a:rPr>
              <a:t> </a:t>
            </a:r>
            <a:endParaRPr lang="en-US" altLang="zh-CN" sz="2700" dirty="0">
              <a:latin typeface="Frutiger Next LT W1G" pitchFamily="34" charset="0"/>
            </a:endParaRPr>
          </a:p>
          <a:p>
            <a:pPr lvl="1"/>
            <a:r>
              <a:rPr lang="en-US" altLang="zh-CN" sz="3200" dirty="0" smtClean="0">
                <a:latin typeface="Frutiger Next LT W1G" pitchFamily="34" charset="0"/>
              </a:rPr>
              <a:t>This </a:t>
            </a:r>
            <a:r>
              <a:rPr lang="en-US" altLang="zh-CN" sz="3200" dirty="0">
                <a:latin typeface="Frutiger Next LT W1G" pitchFamily="34" charset="0"/>
              </a:rPr>
              <a:t>can </a:t>
            </a:r>
            <a:r>
              <a:rPr lang="en-US" altLang="zh-CN" sz="3200" dirty="0" smtClean="0">
                <a:latin typeface="Frutiger Next LT W1G" pitchFamily="34" charset="0"/>
              </a:rPr>
              <a:t>be </a:t>
            </a:r>
            <a:r>
              <a:rPr lang="en-US" altLang="zh-CN" sz="3200" dirty="0">
                <a:latin typeface="Frutiger Next LT W1G" pitchFamily="34" charset="0"/>
              </a:rPr>
              <a:t>done using a post-build </a:t>
            </a:r>
            <a:r>
              <a:rPr lang="en-US" altLang="zh-CN" sz="3200" dirty="0" smtClean="0">
                <a:latin typeface="Frutiger Next LT W1G" pitchFamily="34" charset="0"/>
              </a:rPr>
              <a:t>step</a:t>
            </a:r>
          </a:p>
          <a:p>
            <a:pPr lvl="1"/>
            <a:endParaRPr lang="en-US" altLang="zh-CN" sz="3200" dirty="0">
              <a:latin typeface="Frutiger Next LT W1G" pitchFamily="34" charset="0"/>
            </a:endParaRPr>
          </a:p>
          <a:p>
            <a:pPr lvl="1"/>
            <a:endParaRPr lang="en-US" altLang="zh-CN" sz="3200" dirty="0" smtClean="0">
              <a:latin typeface="Frutiger Next LT W1G" pitchFamily="34" charset="0"/>
            </a:endParaRPr>
          </a:p>
          <a:p>
            <a:pPr lvl="1"/>
            <a:endParaRPr lang="en-US" altLang="zh-CN" sz="3200" dirty="0">
              <a:latin typeface="Frutiger Next LT W1G" pitchFamily="34" charset="0"/>
            </a:endParaRPr>
          </a:p>
          <a:p>
            <a:pPr lvl="1"/>
            <a:endParaRPr lang="en-US" altLang="zh-CN" sz="3200" dirty="0" smtClean="0">
              <a:latin typeface="Frutiger Next LT W1G" pitchFamily="34" charset="0"/>
            </a:endParaRPr>
          </a:p>
          <a:p>
            <a:pPr lvl="1"/>
            <a:endParaRPr lang="en-US" altLang="zh-CN" sz="3200" dirty="0">
              <a:latin typeface="Frutiger Next LT W1G" pitchFamily="34" charset="0"/>
            </a:endParaRPr>
          </a:p>
          <a:p>
            <a:pPr lvl="1"/>
            <a:r>
              <a:rPr lang="en-US" altLang="zh-CN" sz="2800" dirty="0">
                <a:latin typeface="Frutiger Next LT W1G" pitchFamily="34" charset="0"/>
              </a:rPr>
              <a:t>Dependencies must </a:t>
            </a:r>
            <a:r>
              <a:rPr lang="en-US" altLang="zh-CN" sz="2800" dirty="0" smtClean="0">
                <a:latin typeface="Frutiger Next LT W1G" pitchFamily="34" charset="0"/>
              </a:rPr>
              <a:t>be put </a:t>
            </a:r>
            <a:r>
              <a:rPr lang="en-US" altLang="zh-CN" sz="2800" dirty="0">
                <a:latin typeface="Frutiger Next LT W1G" pitchFamily="34" charset="0"/>
              </a:rPr>
              <a:t>into </a:t>
            </a:r>
            <a:endParaRPr lang="en-US" altLang="zh-CN" sz="2800" dirty="0" smtClean="0">
              <a:latin typeface="Frutiger Next LT W1G" pitchFamily="34" charset="0"/>
            </a:endParaRPr>
          </a:p>
          <a:p>
            <a:pPr marL="803525" lvl="1" indent="0">
              <a:buNone/>
            </a:pPr>
            <a:r>
              <a:rPr lang="en-US" altLang="zh-CN" sz="2800" dirty="0">
                <a:latin typeface="Frutiger Next LT W1G" pitchFamily="34" charset="0"/>
              </a:rPr>
              <a:t> </a:t>
            </a:r>
            <a:r>
              <a:rPr lang="en-US" altLang="zh-CN" sz="2800" dirty="0" smtClean="0">
                <a:latin typeface="Frutiger Next LT W1G" pitchFamily="34" charset="0"/>
              </a:rPr>
              <a:t>    &lt;</a:t>
            </a:r>
            <a:r>
              <a:rPr lang="en-US" altLang="zh-CN" sz="2800" dirty="0" err="1">
                <a:latin typeface="Frutiger Next LT W1G" pitchFamily="34" charset="0"/>
              </a:rPr>
              <a:t>Navisworks</a:t>
            </a:r>
            <a:r>
              <a:rPr lang="en-US" altLang="zh-CN" sz="2800" dirty="0">
                <a:latin typeface="Frutiger Next LT W1G" pitchFamily="34" charset="0"/>
              </a:rPr>
              <a:t> Installation Path&gt;\</a:t>
            </a:r>
            <a:r>
              <a:rPr lang="en-US" altLang="zh-CN" sz="2800" b="1" dirty="0">
                <a:solidFill>
                  <a:srgbClr val="FF0000"/>
                </a:solidFill>
                <a:latin typeface="Frutiger Next LT W1G" pitchFamily="34" charset="0"/>
              </a:rPr>
              <a:t>Dependencies </a:t>
            </a:r>
            <a:endParaRPr lang="en-US" altLang="zh-CN" sz="2400" b="1" dirty="0">
              <a:solidFill>
                <a:srgbClr val="FF0000"/>
              </a:solidFill>
              <a:latin typeface="Frutiger Next LT W1G" pitchFamily="34" charset="0"/>
            </a:endParaRPr>
          </a:p>
          <a:p>
            <a:pPr lvl="1"/>
            <a:endParaRPr lang="en-US" altLang="zh-CN" sz="2800" dirty="0" smtClean="0">
              <a:latin typeface="Frutiger Next LT W1G" pitchFamily="34" charset="0"/>
            </a:endParaRPr>
          </a:p>
          <a:p>
            <a:pPr lvl="1"/>
            <a:endParaRPr lang="en-US" altLang="zh-CN" sz="2800" dirty="0">
              <a:latin typeface="Frutiger Next LT W1G" pitchFamily="34" charset="0"/>
            </a:endParaRPr>
          </a:p>
          <a:p>
            <a:endParaRPr lang="en-US" altLang="zh-CN" sz="3800" dirty="0">
              <a:latin typeface="Frutiger Next LT W1G" pitchFamily="34" charset="0"/>
            </a:endParaRPr>
          </a:p>
          <a:p>
            <a:endParaRPr lang="zh-CN" altLang="en-US" dirty="0">
              <a:latin typeface="Frutiger Next LT W1G" pitchFamily="34" charset="0"/>
            </a:endParaRPr>
          </a:p>
        </p:txBody>
      </p:sp>
      <p:pic>
        <p:nvPicPr>
          <p:cNvPr id="7" name="Picture 6"/>
          <p:cNvPicPr>
            <a:picLocks noChangeAspect="1"/>
          </p:cNvPicPr>
          <p:nvPr/>
        </p:nvPicPr>
        <p:blipFill>
          <a:blip r:embed="rId3"/>
          <a:stretch>
            <a:fillRect/>
          </a:stretch>
        </p:blipFill>
        <p:spPr>
          <a:xfrm>
            <a:off x="3228975" y="5337877"/>
            <a:ext cx="4867275" cy="2819845"/>
          </a:xfrm>
          <a:prstGeom prst="rect">
            <a:avLst/>
          </a:prstGeom>
        </p:spPr>
      </p:pic>
      <p:pic>
        <p:nvPicPr>
          <p:cNvPr id="8" name="Picture 7"/>
          <p:cNvPicPr>
            <a:picLocks noChangeAspect="1"/>
          </p:cNvPicPr>
          <p:nvPr/>
        </p:nvPicPr>
        <p:blipFill>
          <a:blip r:embed="rId4"/>
          <a:stretch>
            <a:fillRect/>
          </a:stretch>
        </p:blipFill>
        <p:spPr>
          <a:xfrm>
            <a:off x="3228975" y="2827858"/>
            <a:ext cx="4867275" cy="1600200"/>
          </a:xfrm>
          <a:prstGeom prst="rect">
            <a:avLst/>
          </a:prstGeom>
        </p:spPr>
      </p:pic>
    </p:spTree>
    <p:extLst>
      <p:ext uri="{BB962C8B-B14F-4D97-AF65-F5344CB8AC3E}">
        <p14:creationId xmlns:p14="http://schemas.microsoft.com/office/powerpoint/2010/main" val="393713183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11" end="1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a:t>Deploy Plugin Binary – location 2</a:t>
            </a:r>
            <a:endParaRPr lang="zh-CN" altLang="en-US" sz="3200" b="0" i="1" dirty="0"/>
          </a:p>
        </p:txBody>
      </p:sp>
      <p:sp>
        <p:nvSpPr>
          <p:cNvPr id="3" name="Content Placeholder 2"/>
          <p:cNvSpPr>
            <a:spLocks noGrp="1"/>
          </p:cNvSpPr>
          <p:nvPr>
            <p:ph idx="1"/>
          </p:nvPr>
        </p:nvSpPr>
        <p:spPr/>
        <p:txBody>
          <a:bodyPr/>
          <a:lstStyle/>
          <a:p>
            <a:r>
              <a:rPr lang="en-US" altLang="zh-CN" sz="3600" dirty="0" smtClean="0">
                <a:latin typeface="Frutiger Next LT W1G" pitchFamily="34" charset="0"/>
              </a:rPr>
              <a:t>Copy </a:t>
            </a:r>
            <a:r>
              <a:rPr lang="en-US" altLang="zh-CN" sz="3600" dirty="0">
                <a:latin typeface="Frutiger Next LT W1G" pitchFamily="34" charset="0"/>
              </a:rPr>
              <a:t>the binary file to a </a:t>
            </a:r>
            <a:r>
              <a:rPr lang="en-US" altLang="zh-CN" sz="3600" dirty="0" smtClean="0">
                <a:latin typeface="Frutiger Next LT W1G" pitchFamily="34" charset="0"/>
              </a:rPr>
              <a:t>sub-directory </a:t>
            </a:r>
            <a:r>
              <a:rPr lang="en-US" altLang="zh-CN" sz="3600" dirty="0">
                <a:latin typeface="Frutiger Next LT W1G" pitchFamily="34" charset="0"/>
              </a:rPr>
              <a:t>in </a:t>
            </a:r>
            <a:r>
              <a:rPr lang="yo-NG" altLang="zh-CN" sz="3200" dirty="0">
                <a:latin typeface="Frutiger Next LT W1G" pitchFamily="34" charset="0"/>
              </a:rPr>
              <a:t>%APPDATA%\Autodesk Navisworks Manage </a:t>
            </a:r>
            <a:r>
              <a:rPr lang="en-US" altLang="zh-CN" sz="3200" dirty="0" smtClean="0">
                <a:latin typeface="Frutiger Next LT W1G" pitchFamily="34" charset="0"/>
              </a:rPr>
              <a:t>&lt;release version&gt;</a:t>
            </a:r>
            <a:r>
              <a:rPr lang="yo-NG" altLang="zh-CN" sz="3200" dirty="0" smtClean="0">
                <a:latin typeface="Frutiger Next LT W1G" pitchFamily="34" charset="0"/>
              </a:rPr>
              <a:t>\Plugins</a:t>
            </a:r>
            <a:endParaRPr lang="en-US" altLang="zh-CN" sz="3200" dirty="0">
              <a:latin typeface="Frutiger Next LT W1G" pitchFamily="34" charset="0"/>
            </a:endParaRPr>
          </a:p>
          <a:p>
            <a:pPr lvl="1"/>
            <a:endParaRPr lang="en-US" altLang="zh-CN" sz="2800" b="1" dirty="0" smtClean="0">
              <a:solidFill>
                <a:srgbClr val="FF0000"/>
              </a:solidFill>
              <a:latin typeface="Frutiger Next LT W1G" pitchFamily="34" charset="0"/>
            </a:endParaRPr>
          </a:p>
          <a:p>
            <a:r>
              <a:rPr lang="en-US" altLang="zh-CN" sz="3800" dirty="0" smtClean="0">
                <a:latin typeface="Frutiger Next LT W1G" pitchFamily="34" charset="0"/>
              </a:rPr>
              <a:t>Support relative path to load dependencies</a:t>
            </a:r>
          </a:p>
          <a:p>
            <a:endParaRPr lang="en-US" altLang="zh-CN" sz="3800" dirty="0" smtClean="0">
              <a:latin typeface="Frutiger Next LT W1G" pitchFamily="34" charset="0"/>
            </a:endParaRPr>
          </a:p>
          <a:p>
            <a:r>
              <a:rPr lang="en-US" altLang="zh-CN" sz="3800" dirty="0" smtClean="0">
                <a:latin typeface="Frutiger Next LT W1G" pitchFamily="34" charset="0"/>
              </a:rPr>
              <a:t>This </a:t>
            </a:r>
            <a:r>
              <a:rPr lang="en-US" altLang="zh-CN" sz="3800" dirty="0">
                <a:latin typeface="Frutiger Next LT W1G" pitchFamily="34" charset="0"/>
              </a:rPr>
              <a:t>can be done using a post-build step</a:t>
            </a:r>
          </a:p>
          <a:p>
            <a:pPr lvl="1"/>
            <a:endParaRPr lang="en-US" altLang="zh-CN" sz="2800" dirty="0" smtClean="0">
              <a:latin typeface="Frutiger Next LT W1G" pitchFamily="34" charset="0"/>
            </a:endParaRPr>
          </a:p>
          <a:p>
            <a:pPr lvl="1"/>
            <a:endParaRPr lang="en-US" altLang="zh-CN" sz="2800" dirty="0">
              <a:latin typeface="Frutiger Next LT W1G" pitchFamily="34" charset="0"/>
            </a:endParaRPr>
          </a:p>
          <a:p>
            <a:endParaRPr lang="en-US" altLang="zh-CN" sz="3800" dirty="0">
              <a:latin typeface="Frutiger Next LT W1G" pitchFamily="34" charset="0"/>
            </a:endParaRPr>
          </a:p>
          <a:p>
            <a:endParaRPr lang="zh-CN" altLang="en-US" dirty="0">
              <a:latin typeface="Frutiger Next LT W1G" pitchFamily="34" charset="0"/>
            </a:endParaRPr>
          </a:p>
        </p:txBody>
      </p:sp>
    </p:spTree>
    <p:extLst>
      <p:ext uri="{BB962C8B-B14F-4D97-AF65-F5344CB8AC3E}">
        <p14:creationId xmlns:p14="http://schemas.microsoft.com/office/powerpoint/2010/main" val="2570862297"/>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z="4800" b="0" dirty="0"/>
              <a:t>Deploy plugin binary – </a:t>
            </a:r>
            <a:r>
              <a:rPr lang="en-US" altLang="zh-CN" sz="4800" dirty="0"/>
              <a:t>location 3</a:t>
            </a:r>
            <a:endParaRPr lang="zh-CN" altLang="en-US" sz="2800" b="0" dirty="0">
              <a:solidFill>
                <a:schemeClr val="accent4"/>
              </a:solidFill>
            </a:endParaRPr>
          </a:p>
        </p:txBody>
      </p:sp>
      <p:sp>
        <p:nvSpPr>
          <p:cNvPr id="4" name="Content Placeholder 3"/>
          <p:cNvSpPr>
            <a:spLocks noGrp="1"/>
          </p:cNvSpPr>
          <p:nvPr>
            <p:ph idx="1"/>
          </p:nvPr>
        </p:nvSpPr>
        <p:spPr>
          <a:xfrm>
            <a:off x="594117" y="1525587"/>
            <a:ext cx="11762081" cy="6699654"/>
          </a:xfrm>
        </p:spPr>
        <p:txBody>
          <a:bodyPr/>
          <a:lstStyle/>
          <a:p>
            <a:r>
              <a:rPr lang="en-US" altLang="zh-CN" sz="3600" dirty="0" smtClean="0">
                <a:latin typeface="Frutiger Next LT W1G" pitchFamily="34" charset="0"/>
              </a:rPr>
              <a:t>‘</a:t>
            </a:r>
            <a:r>
              <a:rPr lang="yo-NG" altLang="zh-CN" sz="3600" dirty="0" smtClean="0">
                <a:latin typeface="Frutiger Next LT W1G" pitchFamily="34" charset="0"/>
              </a:rPr>
              <a:t>Bundle</a:t>
            </a:r>
            <a:r>
              <a:rPr lang="en-US" altLang="zh-CN" sz="3600" dirty="0" smtClean="0">
                <a:latin typeface="Frutiger Next LT W1G" pitchFamily="34" charset="0"/>
              </a:rPr>
              <a:t>’</a:t>
            </a:r>
          </a:p>
          <a:p>
            <a:endParaRPr lang="en-US" altLang="zh-CN" sz="3600" dirty="0" smtClean="0">
              <a:latin typeface="Frutiger Next LT W1G" pitchFamily="34" charset="0"/>
            </a:endParaRPr>
          </a:p>
          <a:p>
            <a:r>
              <a:rPr lang="en-US" altLang="zh-CN" sz="3600" dirty="0" smtClean="0">
                <a:latin typeface="Frutiger Next LT W1G" pitchFamily="34" charset="0"/>
              </a:rPr>
              <a:t>Unified format of Autodesk products</a:t>
            </a:r>
          </a:p>
          <a:p>
            <a:endParaRPr lang="en-US" altLang="zh-CN" sz="3600" dirty="0" smtClean="0">
              <a:latin typeface="Frutiger Next LT W1G" pitchFamily="34" charset="0"/>
            </a:endParaRPr>
          </a:p>
          <a:p>
            <a:r>
              <a:rPr lang="en-US" altLang="zh-CN" sz="3600" dirty="0" smtClean="0">
                <a:latin typeface="Frutiger Next LT W1G" pitchFamily="34" charset="0"/>
              </a:rPr>
              <a:t>Particularly for </a:t>
            </a:r>
            <a:r>
              <a:rPr lang="en-US" altLang="zh-CN" sz="3600" dirty="0" smtClean="0">
                <a:latin typeface="Frutiger Next LT W1G" pitchFamily="34" charset="0"/>
                <a:hlinkClick r:id="rId3"/>
              </a:rPr>
              <a:t>Exchange Store</a:t>
            </a:r>
            <a:endParaRPr lang="en-US" altLang="zh-CN" sz="3600" dirty="0" smtClean="0">
              <a:latin typeface="Frutiger Next LT W1G" pitchFamily="34" charset="0"/>
            </a:endParaRPr>
          </a:p>
          <a:p>
            <a:endParaRPr lang="en-US" altLang="zh-CN" sz="3600" dirty="0" smtClean="0">
              <a:latin typeface="Frutiger Next LT W1G" pitchFamily="34" charset="0"/>
            </a:endParaRPr>
          </a:p>
          <a:p>
            <a:r>
              <a:rPr lang="en-US" altLang="zh-CN" sz="3600" dirty="0" smtClean="0">
                <a:latin typeface="Frutiger Next LT W1G" pitchFamily="34" charset="0"/>
              </a:rPr>
              <a:t>Specific paths to deploy </a:t>
            </a:r>
          </a:p>
          <a:p>
            <a:pPr lvl="1"/>
            <a:r>
              <a:rPr lang="yo-NG" altLang="zh-CN" sz="2800" dirty="0">
                <a:latin typeface="Frutiger Next LT W1G" pitchFamily="34" charset="0"/>
              </a:rPr>
              <a:t>%APPDATA%\</a:t>
            </a:r>
            <a:r>
              <a:rPr lang="yo-NG" altLang="zh-CN" sz="2800" dirty="0" smtClean="0">
                <a:latin typeface="Frutiger Next LT W1G" pitchFamily="34" charset="0"/>
              </a:rPr>
              <a:t>Autodesk\ApplicationPlugins</a:t>
            </a:r>
            <a:endParaRPr lang="en-US" altLang="zh-CN" sz="2800" dirty="0" smtClean="0">
              <a:latin typeface="Frutiger Next LT W1G" pitchFamily="34" charset="0"/>
            </a:endParaRPr>
          </a:p>
          <a:p>
            <a:pPr lvl="1"/>
            <a:r>
              <a:rPr lang="yo-NG" altLang="zh-CN" sz="2800" dirty="0">
                <a:latin typeface="Frutiger Next LT W1G" pitchFamily="34" charset="0"/>
              </a:rPr>
              <a:t>%PROGRAMDATA%\Autodesk\ApplicationPlugins</a:t>
            </a:r>
          </a:p>
          <a:p>
            <a:endParaRPr lang="en-US" altLang="zh-CN" sz="3600" dirty="0" smtClean="0">
              <a:latin typeface="Frutiger Next LT W1G" pitchFamily="34" charset="0"/>
            </a:endParaRPr>
          </a:p>
          <a:p>
            <a:r>
              <a:rPr lang="en-US" altLang="zh-CN" sz="3600" dirty="0" smtClean="0">
                <a:latin typeface="Frutiger Next LT W1G" pitchFamily="34" charset="0"/>
              </a:rPr>
              <a:t>An XML file specifies info of the plugin, where the binary is. </a:t>
            </a:r>
          </a:p>
          <a:p>
            <a:endParaRPr lang="en-US" altLang="zh-CN" sz="3600" dirty="0" smtClean="0">
              <a:latin typeface="Frutiger Next LT W1G" pitchFamily="34" charset="0"/>
            </a:endParaRPr>
          </a:p>
          <a:p>
            <a:r>
              <a:rPr lang="en-US" altLang="zh-CN" sz="3600" dirty="0" smtClean="0">
                <a:latin typeface="Frutiger Next LT W1G" pitchFamily="34" charset="0"/>
              </a:rPr>
              <a:t>See detail in Lab [</a:t>
            </a:r>
            <a:r>
              <a:rPr lang="en-GB" altLang="zh-CN" sz="3600" dirty="0"/>
              <a:t>Exchange App plugin</a:t>
            </a:r>
            <a:r>
              <a:rPr lang="en-US" altLang="zh-CN" sz="3600" dirty="0" smtClean="0">
                <a:latin typeface="Frutiger Next LT W1G" pitchFamily="34" charset="0"/>
              </a:rPr>
              <a:t>] </a:t>
            </a:r>
          </a:p>
          <a:p>
            <a:endParaRPr lang="zh-CN" altLang="en-US" sz="3600" dirty="0">
              <a:latin typeface="Frutiger Next LT W1G" pitchFamily="34" charset="0"/>
            </a:endParaRPr>
          </a:p>
        </p:txBody>
      </p:sp>
    </p:spTree>
    <p:extLst>
      <p:ext uri="{BB962C8B-B14F-4D97-AF65-F5344CB8AC3E}">
        <p14:creationId xmlns:p14="http://schemas.microsoft.com/office/powerpoint/2010/main" val="171741159"/>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smtClean="0"/>
              <a:t>Exercise</a:t>
            </a:r>
            <a:endParaRPr lang="en-US" dirty="0"/>
          </a:p>
        </p:txBody>
      </p:sp>
      <p:sp>
        <p:nvSpPr>
          <p:cNvPr id="3" name="Content Placeholder 2"/>
          <p:cNvSpPr>
            <a:spLocks noGrp="1"/>
          </p:cNvSpPr>
          <p:nvPr>
            <p:ph idx="1"/>
          </p:nvPr>
        </p:nvSpPr>
        <p:spPr>
          <a:xfrm>
            <a:off x="594116" y="1601787"/>
            <a:ext cx="11762081" cy="6699654"/>
          </a:xfrm>
        </p:spPr>
        <p:txBody>
          <a:bodyPr/>
          <a:lstStyle/>
          <a:p>
            <a:pPr>
              <a:buFont typeface="Arial" pitchFamily="34" charset="0"/>
              <a:buChar char="•"/>
            </a:pPr>
            <a:r>
              <a:rPr lang="en-US" sz="4400" dirty="0" smtClean="0"/>
              <a:t>Create a plugin that the button locates on Help menu</a:t>
            </a:r>
            <a:endParaRPr lang="en-US" sz="4400" dirty="0"/>
          </a:p>
        </p:txBody>
      </p:sp>
      <p:pic>
        <p:nvPicPr>
          <p:cNvPr id="4" name="Picture 3"/>
          <p:cNvPicPr>
            <a:picLocks noChangeAspect="1"/>
          </p:cNvPicPr>
          <p:nvPr/>
        </p:nvPicPr>
        <p:blipFill>
          <a:blip r:embed="rId3"/>
          <a:stretch>
            <a:fillRect/>
          </a:stretch>
        </p:blipFill>
        <p:spPr>
          <a:xfrm>
            <a:off x="1323975" y="3659187"/>
            <a:ext cx="9220200" cy="5386712"/>
          </a:xfrm>
          <a:prstGeom prst="rect">
            <a:avLst/>
          </a:prstGeom>
        </p:spPr>
      </p:pic>
    </p:spTree>
    <p:extLst>
      <p:ext uri="{BB962C8B-B14F-4D97-AF65-F5344CB8AC3E}">
        <p14:creationId xmlns:p14="http://schemas.microsoft.com/office/powerpoint/2010/main" val="3871941232"/>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smtClean="0"/>
              <a:t>Plugins System</a:t>
            </a:r>
            <a:endParaRPr lang="zh-CN" altLang="en-US" dirty="0"/>
          </a:p>
        </p:txBody>
      </p:sp>
      <p:sp>
        <p:nvSpPr>
          <p:cNvPr id="3" name="Content Placeholder 2"/>
          <p:cNvSpPr>
            <a:spLocks noGrp="1"/>
          </p:cNvSpPr>
          <p:nvPr>
            <p:ph idx="1"/>
          </p:nvPr>
        </p:nvSpPr>
        <p:spPr>
          <a:xfrm>
            <a:off x="432591" y="1577220"/>
            <a:ext cx="12321384" cy="7283704"/>
          </a:xfrm>
        </p:spPr>
        <p:txBody>
          <a:bodyPr/>
          <a:lstStyle/>
          <a:p>
            <a:pPr>
              <a:buFont typeface="Arial" pitchFamily="34" charset="0"/>
              <a:buChar char="•"/>
            </a:pPr>
            <a:r>
              <a:rPr lang="en-US" altLang="zh-CN" sz="4400" dirty="0" err="1" smtClean="0"/>
              <a:t>Autodesk.Navisworks.Api.Application.</a:t>
            </a:r>
            <a:r>
              <a:rPr lang="en-US" altLang="zh-CN" sz="4400" dirty="0" err="1" smtClean="0">
                <a:solidFill>
                  <a:srgbClr val="0070C0"/>
                </a:solidFill>
              </a:rPr>
              <a:t>Plugins</a:t>
            </a:r>
            <a:endParaRPr lang="en-US" altLang="zh-CN" sz="4400" dirty="0" smtClean="0">
              <a:solidFill>
                <a:srgbClr val="0070C0"/>
              </a:solidFill>
            </a:endParaRPr>
          </a:p>
          <a:p>
            <a:pPr lvl="1">
              <a:buFont typeface="Arial" pitchFamily="34" charset="0"/>
              <a:buChar char="•"/>
            </a:pPr>
            <a:r>
              <a:rPr lang="en-US" altLang="zh-CN" dirty="0"/>
              <a:t>plugins </a:t>
            </a:r>
            <a:r>
              <a:rPr lang="en-US" altLang="zh-CN" dirty="0" smtClean="0"/>
              <a:t>manager</a:t>
            </a:r>
            <a:endParaRPr lang="en-US" altLang="zh-CN" sz="3000" dirty="0" smtClean="0"/>
          </a:p>
          <a:p>
            <a:pPr>
              <a:buFont typeface="Arial" pitchFamily="34" charset="0"/>
              <a:buChar char="•"/>
            </a:pPr>
            <a:r>
              <a:rPr lang="en-US" altLang="zh-CN" sz="4400" dirty="0"/>
              <a:t>Search plugin  </a:t>
            </a:r>
          </a:p>
          <a:p>
            <a:pPr lvl="1">
              <a:buFont typeface="Arial" pitchFamily="34" charset="0"/>
              <a:buChar char="•"/>
            </a:pPr>
            <a:r>
              <a:rPr lang="en-US" altLang="zh-CN" sz="4000" dirty="0" err="1" smtClean="0"/>
              <a:t>Plugins.</a:t>
            </a:r>
            <a:r>
              <a:rPr lang="en-US" altLang="zh-CN" sz="4000" dirty="0" err="1" smtClean="0">
                <a:solidFill>
                  <a:srgbClr val="0070C0"/>
                </a:solidFill>
              </a:rPr>
              <a:t>FindPlugin</a:t>
            </a:r>
            <a:r>
              <a:rPr lang="en-US" altLang="zh-CN" sz="4000" dirty="0" smtClean="0"/>
              <a:t>(unique identifier)</a:t>
            </a:r>
          </a:p>
          <a:p>
            <a:pPr lvl="1">
              <a:buFont typeface="Arial" pitchFamily="34" charset="0"/>
              <a:buChar char="•"/>
            </a:pPr>
            <a:r>
              <a:rPr lang="en-US" altLang="zh-CN" sz="4000" dirty="0" smtClean="0"/>
              <a:t>unique identifier </a:t>
            </a:r>
            <a:r>
              <a:rPr lang="en-US" altLang="zh-CN" sz="4000" dirty="0"/>
              <a:t>= </a:t>
            </a:r>
            <a:r>
              <a:rPr lang="en-US" altLang="zh-CN" sz="4000" dirty="0" smtClean="0"/>
              <a:t>plugin </a:t>
            </a:r>
            <a:r>
              <a:rPr lang="en-US" altLang="zh-CN" sz="4000" dirty="0" err="1" smtClean="0"/>
              <a:t>name</a:t>
            </a:r>
            <a:r>
              <a:rPr lang="en-US" altLang="zh-CN" sz="5400" b="1" dirty="0" err="1" smtClean="0">
                <a:solidFill>
                  <a:srgbClr val="FF0000"/>
                </a:solidFill>
              </a:rPr>
              <a:t>.</a:t>
            </a:r>
            <a:r>
              <a:rPr lang="en-US" altLang="zh-CN" sz="4000" dirty="0" err="1" smtClean="0"/>
              <a:t>Developer</a:t>
            </a:r>
            <a:r>
              <a:rPr lang="en-US" altLang="zh-CN" sz="4000" dirty="0" smtClean="0"/>
              <a:t> ID </a:t>
            </a:r>
          </a:p>
          <a:p>
            <a:pPr lvl="1"/>
            <a:r>
              <a:rPr lang="en-US" altLang="zh-CN" dirty="0" smtClean="0"/>
              <a:t>e.g. </a:t>
            </a:r>
            <a:r>
              <a:rPr lang="en-US" altLang="zh-CN" dirty="0" err="1" smtClean="0">
                <a:solidFill>
                  <a:srgbClr val="7030A0"/>
                </a:solidFill>
              </a:rPr>
              <a:t>HelloWorld.ADSK</a:t>
            </a:r>
            <a:endParaRPr lang="en-US" altLang="zh-CN" dirty="0" smtClean="0">
              <a:solidFill>
                <a:srgbClr val="7030A0"/>
              </a:solidFill>
            </a:endParaRPr>
          </a:p>
          <a:p>
            <a:endParaRPr lang="zh-CN" altLang="en-US" dirty="0"/>
          </a:p>
        </p:txBody>
      </p:sp>
      <p:sp>
        <p:nvSpPr>
          <p:cNvPr id="4" name="Rectangle 3"/>
          <p:cNvSpPr/>
          <p:nvPr/>
        </p:nvSpPr>
        <p:spPr>
          <a:xfrm>
            <a:off x="866775" y="6249987"/>
            <a:ext cx="10644187" cy="2246769"/>
          </a:xfrm>
          <a:prstGeom prst="rect">
            <a:avLst/>
          </a:prstGeom>
          <a:solidFill>
            <a:schemeClr val="bg1">
              <a:lumMod val="85000"/>
            </a:schemeClr>
          </a:solidFill>
        </p:spPr>
        <p:txBody>
          <a:bodyPr wrap="square">
            <a:spAutoFit/>
          </a:bodyPr>
          <a:lstStyle/>
          <a:p>
            <a:pPr lvl="0" defTabSz="914400"/>
            <a:r>
              <a:rPr lang="en-US" altLang="zh-CN" sz="2000" dirty="0">
                <a:latin typeface="Courier New" pitchFamily="49" charset="0"/>
                <a:ea typeface="宋体" pitchFamily="2" charset="-122"/>
                <a:cs typeface="Courier New" pitchFamily="49" charset="0"/>
              </a:rPr>
              <a:t>[</a:t>
            </a:r>
            <a:r>
              <a:rPr lang="en-US" altLang="zh-CN" sz="2000" dirty="0" err="1">
                <a:solidFill>
                  <a:srgbClr val="2B91AF"/>
                </a:solidFill>
                <a:latin typeface="Courier New" pitchFamily="49" charset="0"/>
                <a:ea typeface="宋体" pitchFamily="2" charset="-122"/>
                <a:cs typeface="Courier New" pitchFamily="49" charset="0"/>
              </a:rPr>
              <a:t>PluginAttribute</a:t>
            </a:r>
            <a:r>
              <a:rPr lang="en-US" altLang="zh-CN" sz="2000" dirty="0">
                <a:latin typeface="Courier New" pitchFamily="49" charset="0"/>
                <a:ea typeface="宋体" pitchFamily="2" charset="-122"/>
                <a:cs typeface="Courier New" pitchFamily="49" charset="0"/>
              </a:rPr>
              <a:t>(</a:t>
            </a:r>
            <a:r>
              <a:rPr lang="en-US" altLang="zh-CN" sz="2000" dirty="0">
                <a:solidFill>
                  <a:srgbClr val="A31515"/>
                </a:solidFill>
                <a:latin typeface="Courier New" pitchFamily="49" charset="0"/>
                <a:ea typeface="宋体" pitchFamily="2" charset="-122"/>
                <a:cs typeface="Courier New" pitchFamily="49" charset="0"/>
              </a:rPr>
              <a:t>“HelloWorld"</a:t>
            </a:r>
            <a:r>
              <a:rPr lang="en-US" altLang="zh-CN" sz="2000" dirty="0">
                <a:latin typeface="Courier New" pitchFamily="49" charset="0"/>
                <a:ea typeface="宋体" pitchFamily="2" charset="-122"/>
                <a:cs typeface="Courier New" pitchFamily="49" charset="0"/>
              </a:rPr>
              <a:t>,                   </a:t>
            </a:r>
          </a:p>
          <a:p>
            <a:pPr lvl="0" defTabSz="914400" eaLnBrk="0" hangingPunct="0"/>
            <a:r>
              <a:rPr lang="en-US" altLang="zh-CN" sz="2000" dirty="0">
                <a:solidFill>
                  <a:srgbClr val="008000"/>
                </a:solidFill>
                <a:latin typeface="Courier New" pitchFamily="49" charset="0"/>
                <a:ea typeface="宋体" pitchFamily="2" charset="-122"/>
                <a:cs typeface="Courier New" pitchFamily="49" charset="0"/>
              </a:rPr>
              <a:t>			//Plugin name</a:t>
            </a:r>
            <a:endParaRPr lang="en-US" altLang="zh-CN" sz="2000" dirty="0">
              <a:latin typeface="Courier New" pitchFamily="49" charset="0"/>
              <a:ea typeface="宋体" pitchFamily="2" charset="-122"/>
              <a:cs typeface="Courier New" pitchFamily="49" charset="0"/>
            </a:endParaRPr>
          </a:p>
          <a:p>
            <a:pPr lvl="0" defTabSz="914400" eaLnBrk="0" hangingPunct="0"/>
            <a:r>
              <a:rPr lang="en-US" altLang="zh-CN" sz="2000" dirty="0">
                <a:latin typeface="Courier New" pitchFamily="49" charset="0"/>
                <a:ea typeface="宋体" pitchFamily="2" charset="-122"/>
                <a:cs typeface="Courier New" pitchFamily="49" charset="0"/>
              </a:rPr>
              <a:t>                   </a:t>
            </a:r>
            <a:r>
              <a:rPr lang="en-US" altLang="zh-CN" sz="2000" dirty="0">
                <a:solidFill>
                  <a:srgbClr val="A31515"/>
                </a:solidFill>
                <a:latin typeface="Courier New" pitchFamily="49" charset="0"/>
                <a:ea typeface="宋体" pitchFamily="2" charset="-122"/>
                <a:cs typeface="Courier New" pitchFamily="49" charset="0"/>
              </a:rPr>
              <a:t>"ADSK"</a:t>
            </a:r>
            <a:r>
              <a:rPr lang="en-US" altLang="zh-CN" sz="2000" dirty="0">
                <a:latin typeface="Courier New" pitchFamily="49" charset="0"/>
                <a:ea typeface="宋体" pitchFamily="2" charset="-122"/>
                <a:cs typeface="Courier New" pitchFamily="49" charset="0"/>
              </a:rPr>
              <a:t>,                                       </a:t>
            </a:r>
          </a:p>
          <a:p>
            <a:pPr lvl="0" defTabSz="914400" eaLnBrk="0" hangingPunct="0"/>
            <a:r>
              <a:rPr lang="en-US" altLang="zh-CN" sz="2000" dirty="0">
                <a:latin typeface="Courier New" pitchFamily="49" charset="0"/>
                <a:ea typeface="宋体" pitchFamily="2" charset="-122"/>
                <a:cs typeface="Courier New" pitchFamily="49" charset="0"/>
              </a:rPr>
              <a:t>                  </a:t>
            </a:r>
            <a:r>
              <a:rPr lang="en-US" altLang="zh-CN" sz="2000" dirty="0">
                <a:solidFill>
                  <a:srgbClr val="008000"/>
                </a:solidFill>
                <a:latin typeface="Courier New" pitchFamily="49" charset="0"/>
                <a:ea typeface="宋体" pitchFamily="2" charset="-122"/>
                <a:cs typeface="Courier New" pitchFamily="49" charset="0"/>
              </a:rPr>
              <a:t>//Developer ID or GUID</a:t>
            </a:r>
            <a:endParaRPr lang="en-US" altLang="zh-CN" sz="2000" dirty="0">
              <a:latin typeface="Courier New" pitchFamily="49" charset="0"/>
              <a:ea typeface="宋体" pitchFamily="2" charset="-122"/>
              <a:cs typeface="Courier New" pitchFamily="49" charset="0"/>
            </a:endParaRPr>
          </a:p>
          <a:p>
            <a:pPr lvl="0" defTabSz="914400" eaLnBrk="0" hangingPunct="0"/>
            <a:r>
              <a:rPr lang="en-US" altLang="zh-CN" sz="2000" dirty="0">
                <a:latin typeface="Courier New" pitchFamily="49" charset="0"/>
                <a:ea typeface="宋体" pitchFamily="2" charset="-122"/>
                <a:cs typeface="Courier New" pitchFamily="49" charset="0"/>
              </a:rPr>
              <a:t>                  ToolTip = </a:t>
            </a:r>
            <a:r>
              <a:rPr lang="en-US" altLang="zh-CN" sz="2000" dirty="0">
                <a:solidFill>
                  <a:srgbClr val="A31515"/>
                </a:solidFill>
                <a:latin typeface="Courier New" pitchFamily="49" charset="0"/>
                <a:ea typeface="宋体" pitchFamily="2" charset="-122"/>
                <a:cs typeface="Courier New" pitchFamily="49" charset="0"/>
              </a:rPr>
              <a:t>“Hello World"</a:t>
            </a:r>
            <a:r>
              <a:rPr lang="en-US" altLang="zh-CN" sz="2000" dirty="0">
                <a:latin typeface="Courier New" pitchFamily="49" charset="0"/>
                <a:ea typeface="宋体" pitchFamily="2" charset="-122"/>
                <a:cs typeface="Courier New" pitchFamily="49" charset="0"/>
              </a:rPr>
              <a:t>,</a:t>
            </a:r>
          </a:p>
          <a:p>
            <a:pPr lvl="0" defTabSz="914400" eaLnBrk="0" hangingPunct="0"/>
            <a:r>
              <a:rPr lang="en-US" altLang="zh-CN" sz="2000" dirty="0">
                <a:latin typeface="Courier New" pitchFamily="49" charset="0"/>
                <a:ea typeface="宋体" pitchFamily="2" charset="-122"/>
                <a:cs typeface="Courier New" pitchFamily="49" charset="0"/>
              </a:rPr>
              <a:t>                  </a:t>
            </a:r>
            <a:r>
              <a:rPr lang="en-US" altLang="zh-CN" sz="2000" dirty="0">
                <a:solidFill>
                  <a:srgbClr val="008000"/>
                </a:solidFill>
                <a:latin typeface="Courier New" pitchFamily="49" charset="0"/>
                <a:ea typeface="宋体" pitchFamily="2" charset="-122"/>
                <a:cs typeface="Courier New" pitchFamily="49" charset="0"/>
              </a:rPr>
              <a:t>//The tooltip for the item in the ribbon</a:t>
            </a:r>
            <a:endParaRPr lang="en-US" altLang="zh-CN" sz="2000" dirty="0">
              <a:latin typeface="Courier New" pitchFamily="49" charset="0"/>
              <a:ea typeface="宋体" pitchFamily="2" charset="-122"/>
              <a:cs typeface="Courier New" pitchFamily="49" charset="0"/>
            </a:endParaRPr>
          </a:p>
          <a:p>
            <a:pPr lvl="0" defTabSz="914400" eaLnBrk="0" hangingPunct="0"/>
            <a:r>
              <a:rPr lang="en-US" altLang="zh-CN" sz="2000" dirty="0">
                <a:latin typeface="Courier New" pitchFamily="49" charset="0"/>
                <a:ea typeface="宋体" pitchFamily="2" charset="-122"/>
                <a:cs typeface="Courier New" pitchFamily="49" charset="0"/>
              </a:rPr>
              <a:t>                   </a:t>
            </a:r>
            <a:r>
              <a:rPr lang="en-US" altLang="zh-CN" sz="2000" dirty="0" err="1">
                <a:latin typeface="Courier New" pitchFamily="49" charset="0"/>
                <a:ea typeface="宋体" pitchFamily="2" charset="-122"/>
                <a:cs typeface="Courier New" pitchFamily="49" charset="0"/>
              </a:rPr>
              <a:t>DisplayName</a:t>
            </a:r>
            <a:r>
              <a:rPr lang="en-US" altLang="zh-CN" sz="2000" dirty="0">
                <a:latin typeface="Courier New" pitchFamily="49" charset="0"/>
                <a:ea typeface="宋体" pitchFamily="2" charset="-122"/>
                <a:cs typeface="Courier New" pitchFamily="49" charset="0"/>
              </a:rPr>
              <a:t> = </a:t>
            </a:r>
            <a:r>
              <a:rPr lang="en-US" altLang="zh-CN" sz="2000" dirty="0">
                <a:solidFill>
                  <a:srgbClr val="A31515"/>
                </a:solidFill>
                <a:latin typeface="Courier New" pitchFamily="49" charset="0"/>
                <a:ea typeface="宋体" pitchFamily="2" charset="-122"/>
                <a:cs typeface="Courier New" pitchFamily="49" charset="0"/>
              </a:rPr>
              <a:t>"HelloWorld"</a:t>
            </a:r>
            <a:r>
              <a:rPr lang="en-US" altLang="zh-CN" sz="2000" dirty="0">
                <a:latin typeface="Courier New" pitchFamily="49" charset="0"/>
                <a:ea typeface="宋体" pitchFamily="2" charset="-122"/>
                <a:cs typeface="Courier New" pitchFamily="49" charset="0"/>
              </a:rPr>
              <a:t>)]  </a:t>
            </a:r>
          </a:p>
        </p:txBody>
      </p:sp>
    </p:spTree>
    <p:extLst>
      <p:ext uri="{BB962C8B-B14F-4D97-AF65-F5344CB8AC3E}">
        <p14:creationId xmlns:p14="http://schemas.microsoft.com/office/powerpoint/2010/main" val="2611083244"/>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err="1"/>
              <a:t>PluginRecord</a:t>
            </a:r>
            <a:endParaRPr lang="zh-CN" altLang="en-US" dirty="0"/>
          </a:p>
        </p:txBody>
      </p:sp>
      <p:sp>
        <p:nvSpPr>
          <p:cNvPr id="3" name="Content Placeholder 2"/>
          <p:cNvSpPr>
            <a:spLocks noGrp="1"/>
          </p:cNvSpPr>
          <p:nvPr>
            <p:ph idx="1"/>
          </p:nvPr>
        </p:nvSpPr>
        <p:spPr>
          <a:xfrm>
            <a:off x="594117" y="1781585"/>
            <a:ext cx="12769458" cy="6699654"/>
          </a:xfrm>
        </p:spPr>
        <p:txBody>
          <a:bodyPr/>
          <a:lstStyle/>
          <a:p>
            <a:r>
              <a:rPr lang="en-US" altLang="zh-CN" dirty="0" err="1" smtClean="0"/>
              <a:t>Plugins.</a:t>
            </a:r>
            <a:r>
              <a:rPr lang="en-US" altLang="zh-CN" dirty="0" err="1" smtClean="0">
                <a:solidFill>
                  <a:srgbClr val="0070C0"/>
                </a:solidFill>
              </a:rPr>
              <a:t>PluginRecords</a:t>
            </a:r>
            <a:endParaRPr lang="en-US" altLang="zh-CN" dirty="0" smtClean="0">
              <a:solidFill>
                <a:srgbClr val="0070C0"/>
              </a:solidFill>
            </a:endParaRPr>
          </a:p>
          <a:p>
            <a:pPr lvl="1"/>
            <a:r>
              <a:rPr lang="en-US" altLang="zh-CN" sz="4400" dirty="0" smtClean="0"/>
              <a:t>Plugins collection</a:t>
            </a:r>
          </a:p>
          <a:p>
            <a:pPr>
              <a:buFont typeface="Arial" pitchFamily="34" charset="0"/>
              <a:buChar char="•"/>
            </a:pPr>
            <a:r>
              <a:rPr lang="en-US" altLang="zh-CN" dirty="0"/>
              <a:t>Each plugin corresponds to a </a:t>
            </a:r>
            <a:r>
              <a:rPr lang="en-US" altLang="zh-CN" dirty="0" err="1" smtClean="0"/>
              <a:t>PluginRecord</a:t>
            </a:r>
            <a:endParaRPr lang="en-US" altLang="zh-CN" dirty="0"/>
          </a:p>
          <a:p>
            <a:pPr>
              <a:buFont typeface="Arial" pitchFamily="34" charset="0"/>
              <a:buChar char="•"/>
            </a:pPr>
            <a:r>
              <a:rPr lang="en-US" altLang="zh-CN" dirty="0"/>
              <a:t>Can load/unload </a:t>
            </a:r>
            <a:r>
              <a:rPr lang="en-US" altLang="zh-CN" dirty="0" smtClean="0"/>
              <a:t>plugin dynamically</a:t>
            </a:r>
          </a:p>
          <a:p>
            <a:pPr lvl="1"/>
            <a:r>
              <a:rPr lang="en-US" altLang="zh-CN" dirty="0" err="1"/>
              <a:t>Plugins.</a:t>
            </a:r>
            <a:r>
              <a:rPr lang="en-US" altLang="zh-CN" dirty="0" err="1">
                <a:solidFill>
                  <a:srgbClr val="0070C0"/>
                </a:solidFill>
              </a:rPr>
              <a:t>AddPluginAssembly</a:t>
            </a:r>
            <a:r>
              <a:rPr lang="en-US" altLang="zh-CN" dirty="0"/>
              <a:t>(path)</a:t>
            </a:r>
          </a:p>
          <a:p>
            <a:pPr lvl="2"/>
            <a:r>
              <a:rPr lang="en-US" altLang="zh-CN" dirty="0" smtClean="0"/>
              <a:t>Load plugin binary</a:t>
            </a:r>
          </a:p>
          <a:p>
            <a:pPr lvl="2"/>
            <a:r>
              <a:rPr lang="en-US" altLang="zh-CN" dirty="0" smtClean="0"/>
              <a:t>path</a:t>
            </a:r>
            <a:r>
              <a:rPr lang="en-US" altLang="zh-CN" dirty="0"/>
              <a:t>: absolute path name of the </a:t>
            </a:r>
            <a:r>
              <a:rPr lang="en-US" altLang="zh-CN" dirty="0" smtClean="0"/>
              <a:t>plugin binary </a:t>
            </a:r>
          </a:p>
          <a:p>
            <a:pPr lvl="1"/>
            <a:r>
              <a:rPr lang="en-US" altLang="zh-CN" dirty="0" err="1" smtClean="0"/>
              <a:t>PluginRecord.</a:t>
            </a:r>
            <a:r>
              <a:rPr lang="en-US" altLang="zh-CN" dirty="0" err="1" smtClean="0">
                <a:solidFill>
                  <a:srgbClr val="0070C0"/>
                </a:solidFill>
              </a:rPr>
              <a:t>LoadPlugin</a:t>
            </a:r>
            <a:r>
              <a:rPr lang="en-US" altLang="zh-CN" dirty="0" smtClean="0"/>
              <a:t>()</a:t>
            </a:r>
          </a:p>
          <a:p>
            <a:pPr lvl="2"/>
            <a:r>
              <a:rPr lang="en-US" altLang="zh-CN" dirty="0" smtClean="0"/>
              <a:t>Load plugin class</a:t>
            </a:r>
            <a:endParaRPr lang="en-US" altLang="zh-CN" dirty="0"/>
          </a:p>
          <a:p>
            <a:pPr>
              <a:buFont typeface="Arial" pitchFamily="34" charset="0"/>
              <a:buChar char="•"/>
            </a:pPr>
            <a:r>
              <a:rPr lang="en-US" altLang="zh-CN" dirty="0" smtClean="0"/>
              <a:t>Can execute method of the plugin </a:t>
            </a:r>
          </a:p>
          <a:p>
            <a:pPr lvl="1">
              <a:buFont typeface="Arial" pitchFamily="34" charset="0"/>
              <a:buChar char="•"/>
            </a:pPr>
            <a:r>
              <a:rPr lang="en-US" altLang="zh-CN" dirty="0" smtClean="0"/>
              <a:t>Use reflection </a:t>
            </a:r>
            <a:endParaRPr lang="en-US" altLang="zh-CN" dirty="0"/>
          </a:p>
          <a:p>
            <a:endParaRPr lang="en-US" altLang="zh-CN" dirty="0" smtClean="0"/>
          </a:p>
          <a:p>
            <a:endParaRPr lang="zh-CN" altLang="en-US" dirty="0"/>
          </a:p>
        </p:txBody>
      </p:sp>
    </p:spTree>
    <p:extLst>
      <p:ext uri="{BB962C8B-B14F-4D97-AF65-F5344CB8AC3E}">
        <p14:creationId xmlns:p14="http://schemas.microsoft.com/office/powerpoint/2010/main" val="177360547"/>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smtClean="0"/>
              <a:t>Demo: Load a Plugin – part 1</a:t>
            </a:r>
            <a:endParaRPr lang="zh-CN" altLang="en-US" dirty="0"/>
          </a:p>
        </p:txBody>
      </p:sp>
      <p:sp>
        <p:nvSpPr>
          <p:cNvPr id="6" name="Rectangle 5"/>
          <p:cNvSpPr/>
          <p:nvPr/>
        </p:nvSpPr>
        <p:spPr>
          <a:xfrm>
            <a:off x="266640" y="2058987"/>
            <a:ext cx="12417033" cy="5755422"/>
          </a:xfrm>
          <a:prstGeom prst="rect">
            <a:avLst/>
          </a:prstGeom>
          <a:solidFill>
            <a:schemeClr val="bg1">
              <a:lumMod val="95000"/>
            </a:schemeClr>
          </a:solidFill>
        </p:spPr>
        <p:txBody>
          <a:bodyPr wrap="square">
            <a:spAutoFit/>
          </a:bodyPr>
          <a:lstStyle/>
          <a:p>
            <a:pPr>
              <a:spcAft>
                <a:spcPts val="0"/>
              </a:spcAft>
            </a:pPr>
            <a:r>
              <a:rPr lang="en-US" altLang="zh-CN" sz="2400" kern="0" dirty="0">
                <a:solidFill>
                  <a:srgbClr val="000000"/>
                </a:solidFill>
                <a:latin typeface="Calibri" panose="020F0502020204030204" pitchFamily="34" charset="0"/>
                <a:ea typeface="宋体" panose="02010600030101010101" pitchFamily="2" charset="-122"/>
                <a:cs typeface="Consolas" panose="020B0609020204030204" pitchFamily="49" charset="0"/>
              </a:rPr>
              <a:t> </a:t>
            </a:r>
            <a:r>
              <a:rPr lang="en-US" altLang="zh-CN" sz="2400" kern="0" dirty="0">
                <a:solidFill>
                  <a:srgbClr val="008000"/>
                </a:solidFill>
                <a:latin typeface="Calibri" panose="020F0502020204030204" pitchFamily="34" charset="0"/>
                <a:ea typeface="宋体" panose="02010600030101010101" pitchFamily="2" charset="-122"/>
                <a:cs typeface="Consolas" panose="020B0609020204030204" pitchFamily="49" charset="0"/>
              </a:rPr>
              <a:t>//the name of the plugin which is to be loaded dynamically</a:t>
            </a:r>
            <a:endParaRPr lang="zh-CN" altLang="zh-CN" sz="3600" kern="100" dirty="0">
              <a:latin typeface="Calibri" panose="020F0502020204030204" pitchFamily="34" charset="0"/>
              <a:ea typeface="宋体" panose="02010600030101010101" pitchFamily="2" charset="-122"/>
              <a:cs typeface="Times New Roman" panose="02020603050405020304" pitchFamily="18" charset="0"/>
            </a:endParaRPr>
          </a:p>
          <a:p>
            <a:pPr>
              <a:spcAft>
                <a:spcPts val="0"/>
              </a:spcAft>
            </a:pPr>
            <a:r>
              <a:rPr lang="en-US" altLang="zh-CN" sz="2400" kern="0" dirty="0">
                <a:solidFill>
                  <a:srgbClr val="000000"/>
                </a:solidFill>
                <a:latin typeface="Calibri" panose="020F0502020204030204" pitchFamily="34" charset="0"/>
                <a:ea typeface="宋体" panose="02010600030101010101" pitchFamily="2" charset="-122"/>
                <a:cs typeface="Consolas" panose="020B0609020204030204" pitchFamily="49" charset="0"/>
              </a:rPr>
              <a:t>    </a:t>
            </a:r>
            <a:r>
              <a:rPr lang="en-US" altLang="zh-CN" sz="2400" kern="0" dirty="0">
                <a:solidFill>
                  <a:srgbClr val="0000FF"/>
                </a:solidFill>
                <a:latin typeface="Calibri" panose="020F0502020204030204" pitchFamily="34" charset="0"/>
                <a:ea typeface="宋体" panose="02010600030101010101" pitchFamily="2" charset="-122"/>
                <a:cs typeface="Consolas" panose="020B0609020204030204" pitchFamily="49" charset="0"/>
              </a:rPr>
              <a:t>string</a:t>
            </a:r>
            <a:r>
              <a:rPr lang="en-US" altLang="zh-CN" sz="2400" kern="0" dirty="0">
                <a:solidFill>
                  <a:srgbClr val="000000"/>
                </a:solidFill>
                <a:latin typeface="Calibri" panose="020F0502020204030204" pitchFamily="34" charset="0"/>
                <a:ea typeface="宋体" panose="02010600030101010101" pitchFamily="2" charset="-122"/>
                <a:cs typeface="Consolas" panose="020B0609020204030204" pitchFamily="49" charset="0"/>
              </a:rPr>
              <a:t> </a:t>
            </a:r>
            <a:r>
              <a:rPr lang="en-US" altLang="zh-CN" sz="2400" kern="0" dirty="0" err="1">
                <a:solidFill>
                  <a:srgbClr val="000000"/>
                </a:solidFill>
                <a:latin typeface="Calibri" panose="020F0502020204030204" pitchFamily="34" charset="0"/>
                <a:ea typeface="宋体" panose="02010600030101010101" pitchFamily="2" charset="-122"/>
                <a:cs typeface="Consolas" panose="020B0609020204030204" pitchFamily="49" charset="0"/>
              </a:rPr>
              <a:t>plugin_name_to_load</a:t>
            </a:r>
            <a:r>
              <a:rPr lang="en-US" altLang="zh-CN" sz="2400" kern="0" dirty="0">
                <a:solidFill>
                  <a:srgbClr val="000000"/>
                </a:solidFill>
                <a:latin typeface="Calibri" panose="020F0502020204030204" pitchFamily="34" charset="0"/>
                <a:ea typeface="宋体" panose="02010600030101010101" pitchFamily="2" charset="-122"/>
                <a:cs typeface="Consolas" panose="020B0609020204030204" pitchFamily="49" charset="0"/>
              </a:rPr>
              <a:t> = </a:t>
            </a:r>
            <a:r>
              <a:rPr lang="en-US" altLang="zh-CN" sz="2400" kern="0" dirty="0">
                <a:solidFill>
                  <a:srgbClr val="A31515"/>
                </a:solidFill>
                <a:latin typeface="Calibri" panose="020F0502020204030204" pitchFamily="34" charset="0"/>
                <a:ea typeface="宋体" panose="02010600030101010101" pitchFamily="2" charset="-122"/>
                <a:cs typeface="Consolas" panose="020B0609020204030204" pitchFamily="49" charset="0"/>
              </a:rPr>
              <a:t>"</a:t>
            </a:r>
            <a:r>
              <a:rPr lang="en-US" altLang="zh-CN" sz="2400" kern="0" dirty="0" err="1">
                <a:solidFill>
                  <a:srgbClr val="A31515"/>
                </a:solidFill>
                <a:latin typeface="Calibri" panose="020F0502020204030204" pitchFamily="34" charset="0"/>
                <a:ea typeface="宋体" panose="02010600030101010101" pitchFamily="2" charset="-122"/>
                <a:cs typeface="Consolas" panose="020B0609020204030204" pitchFamily="49" charset="0"/>
              </a:rPr>
              <a:t>NWAPI_HelloWorld_AddInTab.ADSK</a:t>
            </a:r>
            <a:r>
              <a:rPr lang="en-US" altLang="zh-CN" sz="2400" kern="0" dirty="0">
                <a:solidFill>
                  <a:srgbClr val="A31515"/>
                </a:solidFill>
                <a:latin typeface="Calibri" panose="020F0502020204030204" pitchFamily="34" charset="0"/>
                <a:ea typeface="宋体" panose="02010600030101010101" pitchFamily="2" charset="-122"/>
                <a:cs typeface="Consolas" panose="020B0609020204030204" pitchFamily="49" charset="0"/>
              </a:rPr>
              <a:t>"</a:t>
            </a:r>
            <a:r>
              <a:rPr lang="en-US" altLang="zh-CN" sz="2400" kern="0" dirty="0">
                <a:solidFill>
                  <a:srgbClr val="000000"/>
                </a:solidFill>
                <a:latin typeface="Calibri" panose="020F0502020204030204" pitchFamily="34" charset="0"/>
                <a:ea typeface="宋体" panose="02010600030101010101" pitchFamily="2" charset="-122"/>
                <a:cs typeface="Consolas" panose="020B0609020204030204" pitchFamily="49" charset="0"/>
              </a:rPr>
              <a:t>;</a:t>
            </a:r>
            <a:endParaRPr lang="zh-CN" altLang="zh-CN" sz="3600" kern="100" dirty="0">
              <a:latin typeface="Calibri" panose="020F0502020204030204" pitchFamily="34" charset="0"/>
              <a:ea typeface="宋体" panose="02010600030101010101" pitchFamily="2" charset="-122"/>
              <a:cs typeface="Times New Roman" panose="02020603050405020304" pitchFamily="18" charset="0"/>
            </a:endParaRPr>
          </a:p>
          <a:p>
            <a:pPr>
              <a:spcAft>
                <a:spcPts val="0"/>
              </a:spcAft>
            </a:pPr>
            <a:r>
              <a:rPr lang="en-US" altLang="zh-CN" sz="2400" kern="0" dirty="0">
                <a:solidFill>
                  <a:srgbClr val="000000"/>
                </a:solidFill>
                <a:latin typeface="Calibri" panose="020F0502020204030204" pitchFamily="34" charset="0"/>
                <a:ea typeface="宋体" panose="02010600030101010101" pitchFamily="2" charset="-122"/>
                <a:cs typeface="Consolas" panose="020B0609020204030204" pitchFamily="49" charset="0"/>
              </a:rPr>
              <a:t>    </a:t>
            </a:r>
            <a:r>
              <a:rPr lang="en-US" altLang="zh-CN" sz="2400" kern="0" dirty="0">
                <a:solidFill>
                  <a:srgbClr val="008000"/>
                </a:solidFill>
                <a:latin typeface="Calibri" panose="020F0502020204030204" pitchFamily="34" charset="0"/>
                <a:ea typeface="宋体" panose="02010600030101010101" pitchFamily="2" charset="-122"/>
                <a:cs typeface="Consolas" panose="020B0609020204030204" pitchFamily="49" charset="0"/>
              </a:rPr>
              <a:t>// plugin record</a:t>
            </a:r>
            <a:endParaRPr lang="zh-CN" altLang="zh-CN" sz="3600" kern="100" dirty="0">
              <a:latin typeface="Calibri" panose="020F0502020204030204" pitchFamily="34" charset="0"/>
              <a:ea typeface="宋体" panose="02010600030101010101" pitchFamily="2" charset="-122"/>
              <a:cs typeface="Times New Roman" panose="02020603050405020304" pitchFamily="18" charset="0"/>
            </a:endParaRPr>
          </a:p>
          <a:p>
            <a:pPr>
              <a:spcAft>
                <a:spcPts val="0"/>
              </a:spcAft>
            </a:pPr>
            <a:r>
              <a:rPr lang="en-US" altLang="zh-CN" sz="2400" kern="0" dirty="0">
                <a:solidFill>
                  <a:srgbClr val="000000"/>
                </a:solidFill>
                <a:latin typeface="Calibri" panose="020F0502020204030204" pitchFamily="34" charset="0"/>
                <a:ea typeface="宋体" panose="02010600030101010101" pitchFamily="2" charset="-122"/>
                <a:cs typeface="Consolas" panose="020B0609020204030204" pitchFamily="49" charset="0"/>
              </a:rPr>
              <a:t>    </a:t>
            </a:r>
            <a:r>
              <a:rPr lang="en-US" altLang="zh-CN" sz="2400" kern="0" dirty="0" err="1">
                <a:solidFill>
                  <a:srgbClr val="2B91AF"/>
                </a:solidFill>
                <a:latin typeface="Calibri" panose="020F0502020204030204" pitchFamily="34" charset="0"/>
                <a:ea typeface="宋体" panose="02010600030101010101" pitchFamily="2" charset="-122"/>
                <a:cs typeface="Consolas" panose="020B0609020204030204" pitchFamily="49" charset="0"/>
              </a:rPr>
              <a:t>PluginRecord</a:t>
            </a:r>
            <a:r>
              <a:rPr lang="en-US" altLang="zh-CN" sz="2400" kern="0" dirty="0">
                <a:solidFill>
                  <a:srgbClr val="000000"/>
                </a:solidFill>
                <a:latin typeface="Calibri" panose="020F0502020204030204" pitchFamily="34" charset="0"/>
                <a:ea typeface="宋体" panose="02010600030101010101" pitchFamily="2" charset="-122"/>
                <a:cs typeface="Consolas" panose="020B0609020204030204" pitchFamily="49" charset="0"/>
              </a:rPr>
              <a:t> </a:t>
            </a:r>
            <a:r>
              <a:rPr lang="en-US" altLang="zh-CN" sz="2400" kern="0" dirty="0" err="1">
                <a:solidFill>
                  <a:srgbClr val="000000"/>
                </a:solidFill>
                <a:latin typeface="Calibri" panose="020F0502020204030204" pitchFamily="34" charset="0"/>
                <a:ea typeface="宋体" panose="02010600030101010101" pitchFamily="2" charset="-122"/>
                <a:cs typeface="Consolas" panose="020B0609020204030204" pitchFamily="49" charset="0"/>
              </a:rPr>
              <a:t>dotest</a:t>
            </a:r>
            <a:r>
              <a:rPr lang="en-US" altLang="zh-CN" sz="2400" kern="0" dirty="0">
                <a:solidFill>
                  <a:srgbClr val="000000"/>
                </a:solidFill>
                <a:latin typeface="Calibri" panose="020F0502020204030204" pitchFamily="34" charset="0"/>
                <a:ea typeface="宋体" panose="02010600030101010101" pitchFamily="2" charset="-122"/>
                <a:cs typeface="Consolas" panose="020B0609020204030204" pitchFamily="49" charset="0"/>
              </a:rPr>
              <a:t> = </a:t>
            </a:r>
            <a:r>
              <a:rPr lang="en-US" altLang="zh-CN" sz="2400" kern="0" dirty="0">
                <a:solidFill>
                  <a:srgbClr val="0000FF"/>
                </a:solidFill>
                <a:latin typeface="Calibri" panose="020F0502020204030204" pitchFamily="34" charset="0"/>
                <a:ea typeface="宋体" panose="02010600030101010101" pitchFamily="2" charset="-122"/>
                <a:cs typeface="Consolas" panose="020B0609020204030204" pitchFamily="49" charset="0"/>
              </a:rPr>
              <a:t>null</a:t>
            </a:r>
            <a:r>
              <a:rPr lang="en-US" altLang="zh-CN" sz="2400" kern="0" dirty="0">
                <a:solidFill>
                  <a:srgbClr val="000000"/>
                </a:solidFill>
                <a:latin typeface="Calibri" panose="020F0502020204030204" pitchFamily="34" charset="0"/>
                <a:ea typeface="宋体" panose="02010600030101010101" pitchFamily="2" charset="-122"/>
                <a:cs typeface="Consolas" panose="020B0609020204030204" pitchFamily="49" charset="0"/>
              </a:rPr>
              <a:t>;</a:t>
            </a:r>
            <a:endParaRPr lang="zh-CN" altLang="zh-CN" sz="3600" kern="100" dirty="0">
              <a:latin typeface="Calibri" panose="020F0502020204030204" pitchFamily="34" charset="0"/>
              <a:ea typeface="宋体" panose="02010600030101010101" pitchFamily="2" charset="-122"/>
              <a:cs typeface="Times New Roman" panose="02020603050405020304" pitchFamily="18" charset="0"/>
            </a:endParaRPr>
          </a:p>
          <a:p>
            <a:pPr>
              <a:spcAft>
                <a:spcPts val="0"/>
              </a:spcAft>
            </a:pPr>
            <a:r>
              <a:rPr lang="en-US" altLang="zh-CN" sz="2400" kern="0" dirty="0">
                <a:solidFill>
                  <a:srgbClr val="000000"/>
                </a:solidFill>
                <a:latin typeface="Calibri" panose="020F0502020204030204" pitchFamily="34" charset="0"/>
                <a:ea typeface="宋体" panose="02010600030101010101" pitchFamily="2" charset="-122"/>
                <a:cs typeface="Consolas" panose="020B0609020204030204" pitchFamily="49" charset="0"/>
              </a:rPr>
              <a:t>    </a:t>
            </a:r>
            <a:r>
              <a:rPr lang="en-US" altLang="zh-CN" sz="2400" kern="0" dirty="0" err="1">
                <a:solidFill>
                  <a:srgbClr val="000000"/>
                </a:solidFill>
                <a:latin typeface="Calibri" panose="020F0502020204030204" pitchFamily="34" charset="0"/>
                <a:ea typeface="宋体" panose="02010600030101010101" pitchFamily="2" charset="-122"/>
                <a:cs typeface="Consolas" panose="020B0609020204030204" pitchFamily="49" charset="0"/>
              </a:rPr>
              <a:t>dotest</a:t>
            </a:r>
            <a:r>
              <a:rPr lang="en-US" altLang="zh-CN" sz="2400" kern="0" dirty="0">
                <a:solidFill>
                  <a:srgbClr val="000000"/>
                </a:solidFill>
                <a:latin typeface="Calibri" panose="020F0502020204030204" pitchFamily="34" charset="0"/>
                <a:ea typeface="宋体" panose="02010600030101010101" pitchFamily="2" charset="-122"/>
                <a:cs typeface="Consolas" panose="020B0609020204030204" pitchFamily="49" charset="0"/>
              </a:rPr>
              <a:t> = </a:t>
            </a:r>
            <a:r>
              <a:rPr lang="en-US" altLang="zh-CN" sz="2400" kern="0" dirty="0" err="1">
                <a:solidFill>
                  <a:srgbClr val="000000"/>
                </a:solidFill>
                <a:latin typeface="Calibri" panose="020F0502020204030204" pitchFamily="34" charset="0"/>
                <a:ea typeface="宋体" panose="02010600030101010101" pitchFamily="2" charset="-122"/>
                <a:cs typeface="Consolas" panose="020B0609020204030204" pitchFamily="49" charset="0"/>
              </a:rPr>
              <a:t>Autodesk.Navisworks.Api.</a:t>
            </a:r>
            <a:r>
              <a:rPr lang="en-US" altLang="zh-CN" sz="2400" kern="0" dirty="0" err="1">
                <a:solidFill>
                  <a:srgbClr val="2B91AF"/>
                </a:solidFill>
                <a:latin typeface="Calibri" panose="020F0502020204030204" pitchFamily="34" charset="0"/>
                <a:ea typeface="宋体" panose="02010600030101010101" pitchFamily="2" charset="-122"/>
                <a:cs typeface="Consolas" panose="020B0609020204030204" pitchFamily="49" charset="0"/>
              </a:rPr>
              <a:t>Application</a:t>
            </a:r>
            <a:r>
              <a:rPr lang="en-US" altLang="zh-CN" sz="2400" kern="0" dirty="0" err="1">
                <a:solidFill>
                  <a:srgbClr val="000000"/>
                </a:solidFill>
                <a:latin typeface="Calibri" panose="020F0502020204030204" pitchFamily="34" charset="0"/>
                <a:ea typeface="宋体" panose="02010600030101010101" pitchFamily="2" charset="-122"/>
                <a:cs typeface="Consolas" panose="020B0609020204030204" pitchFamily="49" charset="0"/>
              </a:rPr>
              <a:t>.Plugins</a:t>
            </a:r>
            <a:r>
              <a:rPr lang="en-US" altLang="zh-CN" sz="2400" kern="0" dirty="0">
                <a:solidFill>
                  <a:srgbClr val="000000"/>
                </a:solidFill>
                <a:latin typeface="Calibri" panose="020F0502020204030204" pitchFamily="34" charset="0"/>
                <a:ea typeface="宋体" panose="02010600030101010101" pitchFamily="2" charset="-122"/>
                <a:cs typeface="Consolas" panose="020B0609020204030204" pitchFamily="49" charset="0"/>
              </a:rPr>
              <a:t>.</a:t>
            </a:r>
            <a:endParaRPr lang="zh-CN" altLang="zh-CN" sz="3600" kern="100" dirty="0">
              <a:latin typeface="Calibri" panose="020F0502020204030204" pitchFamily="34" charset="0"/>
              <a:ea typeface="宋体" panose="02010600030101010101" pitchFamily="2" charset="-122"/>
              <a:cs typeface="Times New Roman" panose="02020603050405020304" pitchFamily="18" charset="0"/>
            </a:endParaRPr>
          </a:p>
          <a:p>
            <a:pPr>
              <a:spcAft>
                <a:spcPts val="0"/>
              </a:spcAft>
            </a:pPr>
            <a:r>
              <a:rPr lang="en-US" altLang="zh-CN" sz="2400" kern="0" dirty="0">
                <a:solidFill>
                  <a:srgbClr val="000000"/>
                </a:solidFill>
                <a:latin typeface="Calibri" panose="020F0502020204030204" pitchFamily="34" charset="0"/>
                <a:ea typeface="宋体" panose="02010600030101010101" pitchFamily="2" charset="-122"/>
                <a:cs typeface="Consolas" panose="020B0609020204030204" pitchFamily="49" charset="0"/>
              </a:rPr>
              <a:t>                                    </a:t>
            </a:r>
            <a:r>
              <a:rPr lang="en-US" altLang="zh-CN" sz="2400" kern="0" dirty="0" err="1">
                <a:solidFill>
                  <a:srgbClr val="000000"/>
                </a:solidFill>
                <a:latin typeface="Calibri" panose="020F0502020204030204" pitchFamily="34" charset="0"/>
                <a:ea typeface="宋体" panose="02010600030101010101" pitchFamily="2" charset="-122"/>
                <a:cs typeface="Consolas" panose="020B0609020204030204" pitchFamily="49" charset="0"/>
              </a:rPr>
              <a:t>FindPlugin</a:t>
            </a:r>
            <a:r>
              <a:rPr lang="en-US" altLang="zh-CN" sz="2400" kern="0" dirty="0">
                <a:solidFill>
                  <a:srgbClr val="000000"/>
                </a:solidFill>
                <a:latin typeface="Calibri" panose="020F0502020204030204" pitchFamily="34" charset="0"/>
                <a:ea typeface="宋体" panose="02010600030101010101" pitchFamily="2" charset="-122"/>
                <a:cs typeface="Consolas" panose="020B0609020204030204" pitchFamily="49" charset="0"/>
              </a:rPr>
              <a:t>(</a:t>
            </a:r>
            <a:r>
              <a:rPr lang="en-US" altLang="zh-CN" sz="2400" kern="0" dirty="0" err="1">
                <a:solidFill>
                  <a:srgbClr val="000000"/>
                </a:solidFill>
                <a:latin typeface="Calibri" panose="020F0502020204030204" pitchFamily="34" charset="0"/>
                <a:ea typeface="宋体" panose="02010600030101010101" pitchFamily="2" charset="-122"/>
                <a:cs typeface="Consolas" panose="020B0609020204030204" pitchFamily="49" charset="0"/>
              </a:rPr>
              <a:t>plugin_name_to_load</a:t>
            </a:r>
            <a:r>
              <a:rPr lang="en-US" altLang="zh-CN" sz="2400" kern="0" dirty="0">
                <a:solidFill>
                  <a:srgbClr val="000000"/>
                </a:solidFill>
                <a:latin typeface="Calibri" panose="020F0502020204030204" pitchFamily="34" charset="0"/>
                <a:ea typeface="宋体" panose="02010600030101010101" pitchFamily="2" charset="-122"/>
                <a:cs typeface="Consolas" panose="020B0609020204030204" pitchFamily="49" charset="0"/>
              </a:rPr>
              <a:t>);</a:t>
            </a:r>
            <a:endParaRPr lang="zh-CN" altLang="zh-CN" sz="3600" kern="100" dirty="0">
              <a:latin typeface="Calibri" panose="020F0502020204030204" pitchFamily="34" charset="0"/>
              <a:ea typeface="宋体" panose="02010600030101010101" pitchFamily="2" charset="-122"/>
              <a:cs typeface="Times New Roman" panose="02020603050405020304" pitchFamily="18" charset="0"/>
            </a:endParaRPr>
          </a:p>
          <a:p>
            <a:pPr>
              <a:spcAft>
                <a:spcPts val="0"/>
              </a:spcAft>
            </a:pPr>
            <a:r>
              <a:rPr lang="en-US" altLang="zh-CN" sz="2400" kern="0" dirty="0">
                <a:solidFill>
                  <a:srgbClr val="000000"/>
                </a:solidFill>
                <a:latin typeface="Calibri" panose="020F0502020204030204" pitchFamily="34" charset="0"/>
                <a:ea typeface="宋体" panose="02010600030101010101" pitchFamily="2" charset="-122"/>
                <a:cs typeface="Consolas" panose="020B0609020204030204" pitchFamily="49" charset="0"/>
              </a:rPr>
              <a:t>    </a:t>
            </a:r>
            <a:r>
              <a:rPr lang="en-US" altLang="zh-CN" sz="2400" kern="0" dirty="0">
                <a:solidFill>
                  <a:srgbClr val="0000FF"/>
                </a:solidFill>
                <a:latin typeface="Calibri" panose="020F0502020204030204" pitchFamily="34" charset="0"/>
                <a:ea typeface="宋体" panose="02010600030101010101" pitchFamily="2" charset="-122"/>
                <a:cs typeface="Consolas" panose="020B0609020204030204" pitchFamily="49" charset="0"/>
              </a:rPr>
              <a:t>if</a:t>
            </a:r>
            <a:r>
              <a:rPr lang="en-US" altLang="zh-CN" sz="2400" kern="0" dirty="0">
                <a:solidFill>
                  <a:srgbClr val="000000"/>
                </a:solidFill>
                <a:latin typeface="Calibri" panose="020F0502020204030204" pitchFamily="34" charset="0"/>
                <a:ea typeface="宋体" panose="02010600030101010101" pitchFamily="2" charset="-122"/>
                <a:cs typeface="Consolas" panose="020B0609020204030204" pitchFamily="49" charset="0"/>
              </a:rPr>
              <a:t> (</a:t>
            </a:r>
            <a:r>
              <a:rPr lang="en-US" altLang="zh-CN" sz="2400" kern="0" dirty="0" err="1">
                <a:solidFill>
                  <a:srgbClr val="000000"/>
                </a:solidFill>
                <a:latin typeface="Calibri" panose="020F0502020204030204" pitchFamily="34" charset="0"/>
                <a:ea typeface="宋体" panose="02010600030101010101" pitchFamily="2" charset="-122"/>
                <a:cs typeface="Consolas" panose="020B0609020204030204" pitchFamily="49" charset="0"/>
              </a:rPr>
              <a:t>dotest</a:t>
            </a:r>
            <a:r>
              <a:rPr lang="en-US" altLang="zh-CN" sz="2400" kern="0" dirty="0">
                <a:solidFill>
                  <a:srgbClr val="000000"/>
                </a:solidFill>
                <a:latin typeface="Calibri" panose="020F0502020204030204" pitchFamily="34" charset="0"/>
                <a:ea typeface="宋体" panose="02010600030101010101" pitchFamily="2" charset="-122"/>
                <a:cs typeface="Consolas" panose="020B0609020204030204" pitchFamily="49" charset="0"/>
              </a:rPr>
              <a:t> != </a:t>
            </a:r>
            <a:r>
              <a:rPr lang="en-US" altLang="zh-CN" sz="2400" kern="0" dirty="0">
                <a:solidFill>
                  <a:srgbClr val="0000FF"/>
                </a:solidFill>
                <a:latin typeface="Calibri" panose="020F0502020204030204" pitchFamily="34" charset="0"/>
                <a:ea typeface="宋体" panose="02010600030101010101" pitchFamily="2" charset="-122"/>
                <a:cs typeface="Consolas" panose="020B0609020204030204" pitchFamily="49" charset="0"/>
              </a:rPr>
              <a:t>null</a:t>
            </a:r>
            <a:r>
              <a:rPr lang="en-US" altLang="zh-CN" sz="2400" kern="0" dirty="0">
                <a:solidFill>
                  <a:srgbClr val="000000"/>
                </a:solidFill>
                <a:latin typeface="Calibri" panose="020F0502020204030204" pitchFamily="34" charset="0"/>
                <a:ea typeface="宋体" panose="02010600030101010101" pitchFamily="2" charset="-122"/>
                <a:cs typeface="Consolas" panose="020B0609020204030204" pitchFamily="49" charset="0"/>
              </a:rPr>
              <a:t>) </a:t>
            </a:r>
            <a:endParaRPr lang="zh-CN" altLang="zh-CN" sz="3600" kern="100" dirty="0">
              <a:latin typeface="Calibri" panose="020F0502020204030204" pitchFamily="34" charset="0"/>
              <a:ea typeface="宋体" panose="02010600030101010101" pitchFamily="2" charset="-122"/>
              <a:cs typeface="Times New Roman" panose="02020603050405020304" pitchFamily="18" charset="0"/>
            </a:endParaRPr>
          </a:p>
          <a:p>
            <a:pPr>
              <a:spcAft>
                <a:spcPts val="0"/>
              </a:spcAft>
            </a:pPr>
            <a:r>
              <a:rPr lang="en-US" altLang="zh-CN" sz="2400" kern="0" dirty="0">
                <a:solidFill>
                  <a:srgbClr val="000000"/>
                </a:solidFill>
                <a:latin typeface="Calibri" panose="020F0502020204030204" pitchFamily="34" charset="0"/>
                <a:ea typeface="宋体" panose="02010600030101010101" pitchFamily="2" charset="-122"/>
                <a:cs typeface="Consolas" panose="020B0609020204030204" pitchFamily="49" charset="0"/>
              </a:rPr>
              <a:t>        </a:t>
            </a:r>
            <a:r>
              <a:rPr lang="en-US" altLang="zh-CN" sz="2400" kern="0" dirty="0">
                <a:solidFill>
                  <a:srgbClr val="008000"/>
                </a:solidFill>
                <a:latin typeface="Calibri" panose="020F0502020204030204" pitchFamily="34" charset="0"/>
                <a:ea typeface="宋体" panose="02010600030101010101" pitchFamily="2" charset="-122"/>
                <a:cs typeface="Consolas" panose="020B0609020204030204" pitchFamily="49" charset="0"/>
              </a:rPr>
              <a:t>// the plugin binary has been loaded. exit.</a:t>
            </a:r>
            <a:endParaRPr lang="zh-CN" altLang="zh-CN" sz="3600" kern="100" dirty="0">
              <a:latin typeface="Calibri" panose="020F0502020204030204" pitchFamily="34" charset="0"/>
              <a:ea typeface="宋体" panose="02010600030101010101" pitchFamily="2" charset="-122"/>
              <a:cs typeface="Times New Roman" panose="02020603050405020304" pitchFamily="18" charset="0"/>
            </a:endParaRPr>
          </a:p>
          <a:p>
            <a:pPr>
              <a:spcAft>
                <a:spcPts val="0"/>
              </a:spcAft>
            </a:pPr>
            <a:r>
              <a:rPr lang="en-US" altLang="zh-CN" sz="2400" kern="0" dirty="0">
                <a:solidFill>
                  <a:srgbClr val="000000"/>
                </a:solidFill>
                <a:latin typeface="Calibri" panose="020F0502020204030204" pitchFamily="34" charset="0"/>
                <a:ea typeface="宋体" panose="02010600030101010101" pitchFamily="2" charset="-122"/>
                <a:cs typeface="Consolas" panose="020B0609020204030204" pitchFamily="49" charset="0"/>
              </a:rPr>
              <a:t>        </a:t>
            </a:r>
            <a:r>
              <a:rPr lang="en-US" altLang="zh-CN" sz="2400" kern="0" dirty="0" err="1">
                <a:solidFill>
                  <a:srgbClr val="2B91AF"/>
                </a:solidFill>
                <a:latin typeface="Calibri" panose="020F0502020204030204" pitchFamily="34" charset="0"/>
                <a:ea typeface="宋体" panose="02010600030101010101" pitchFamily="2" charset="-122"/>
                <a:cs typeface="Consolas" panose="020B0609020204030204" pitchFamily="49" charset="0"/>
              </a:rPr>
              <a:t>MessageBox</a:t>
            </a:r>
            <a:r>
              <a:rPr lang="en-US" altLang="zh-CN" sz="2400" kern="0" dirty="0" err="1">
                <a:solidFill>
                  <a:srgbClr val="000000"/>
                </a:solidFill>
                <a:latin typeface="Calibri" panose="020F0502020204030204" pitchFamily="34" charset="0"/>
                <a:ea typeface="宋体" panose="02010600030101010101" pitchFamily="2" charset="-122"/>
                <a:cs typeface="Consolas" panose="020B0609020204030204" pitchFamily="49" charset="0"/>
              </a:rPr>
              <a:t>.Show</a:t>
            </a:r>
            <a:r>
              <a:rPr lang="en-US" altLang="zh-CN" sz="2400" kern="0" dirty="0">
                <a:solidFill>
                  <a:srgbClr val="000000"/>
                </a:solidFill>
                <a:latin typeface="Calibri" panose="020F0502020204030204" pitchFamily="34" charset="0"/>
                <a:ea typeface="宋体" panose="02010600030101010101" pitchFamily="2" charset="-122"/>
                <a:cs typeface="Consolas" panose="020B0609020204030204" pitchFamily="49" charset="0"/>
              </a:rPr>
              <a:t>(</a:t>
            </a:r>
            <a:r>
              <a:rPr lang="en-US" altLang="zh-CN" sz="2400" kern="0" dirty="0">
                <a:solidFill>
                  <a:srgbClr val="A31515"/>
                </a:solidFill>
                <a:latin typeface="Calibri" panose="020F0502020204030204" pitchFamily="34" charset="0"/>
                <a:ea typeface="宋体" panose="02010600030101010101" pitchFamily="2" charset="-122"/>
                <a:cs typeface="Consolas" panose="020B0609020204030204" pitchFamily="49" charset="0"/>
              </a:rPr>
              <a:t>"the plugin "</a:t>
            </a:r>
            <a:r>
              <a:rPr lang="en-US" altLang="zh-CN" sz="2400" kern="0" dirty="0">
                <a:solidFill>
                  <a:srgbClr val="000000"/>
                </a:solidFill>
                <a:latin typeface="Calibri" panose="020F0502020204030204" pitchFamily="34" charset="0"/>
                <a:ea typeface="宋体" panose="02010600030101010101" pitchFamily="2" charset="-122"/>
                <a:cs typeface="Consolas" panose="020B0609020204030204" pitchFamily="49" charset="0"/>
              </a:rPr>
              <a:t> + </a:t>
            </a:r>
            <a:r>
              <a:rPr lang="en-US" altLang="zh-CN" sz="2400" kern="0" dirty="0" err="1">
                <a:solidFill>
                  <a:srgbClr val="000000"/>
                </a:solidFill>
                <a:latin typeface="Calibri" panose="020F0502020204030204" pitchFamily="34" charset="0"/>
                <a:ea typeface="宋体" panose="02010600030101010101" pitchFamily="2" charset="-122"/>
                <a:cs typeface="Consolas" panose="020B0609020204030204" pitchFamily="49" charset="0"/>
              </a:rPr>
              <a:t>plugin_name_to_load</a:t>
            </a:r>
            <a:r>
              <a:rPr lang="en-US" altLang="zh-CN" sz="2400" kern="0" dirty="0">
                <a:solidFill>
                  <a:srgbClr val="000000"/>
                </a:solidFill>
                <a:latin typeface="Calibri" panose="020F0502020204030204" pitchFamily="34" charset="0"/>
                <a:ea typeface="宋体" panose="02010600030101010101" pitchFamily="2" charset="-122"/>
                <a:cs typeface="Consolas" panose="020B0609020204030204" pitchFamily="49" charset="0"/>
              </a:rPr>
              <a:t> + </a:t>
            </a:r>
            <a:r>
              <a:rPr lang="en-US" altLang="zh-CN" sz="2400" kern="0" dirty="0">
                <a:solidFill>
                  <a:srgbClr val="A31515"/>
                </a:solidFill>
                <a:latin typeface="Calibri" panose="020F0502020204030204" pitchFamily="34" charset="0"/>
                <a:ea typeface="宋体" panose="02010600030101010101" pitchFamily="2" charset="-122"/>
                <a:cs typeface="Consolas" panose="020B0609020204030204" pitchFamily="49" charset="0"/>
              </a:rPr>
              <a:t>" has been loaded!"</a:t>
            </a:r>
            <a:r>
              <a:rPr lang="en-US" altLang="zh-CN" sz="2400" kern="0" dirty="0">
                <a:solidFill>
                  <a:srgbClr val="000000"/>
                </a:solidFill>
                <a:latin typeface="Calibri" panose="020F0502020204030204" pitchFamily="34" charset="0"/>
                <a:ea typeface="宋体" panose="02010600030101010101" pitchFamily="2" charset="-122"/>
                <a:cs typeface="Consolas" panose="020B0609020204030204" pitchFamily="49" charset="0"/>
              </a:rPr>
              <a:t>); </a:t>
            </a:r>
            <a:endParaRPr lang="zh-CN" altLang="zh-CN" sz="3600" kern="100" dirty="0">
              <a:latin typeface="Calibri" panose="020F0502020204030204" pitchFamily="34" charset="0"/>
              <a:ea typeface="宋体" panose="02010600030101010101" pitchFamily="2" charset="-122"/>
              <a:cs typeface="Times New Roman" panose="02020603050405020304" pitchFamily="18" charset="0"/>
            </a:endParaRPr>
          </a:p>
          <a:p>
            <a:pPr>
              <a:spcAft>
                <a:spcPts val="0"/>
              </a:spcAft>
            </a:pPr>
            <a:r>
              <a:rPr lang="en-US" altLang="zh-CN" sz="2400" kern="0" dirty="0">
                <a:solidFill>
                  <a:srgbClr val="000000"/>
                </a:solidFill>
                <a:latin typeface="Calibri" panose="020F0502020204030204" pitchFamily="34" charset="0"/>
                <a:ea typeface="宋体" panose="02010600030101010101" pitchFamily="2" charset="-122"/>
                <a:cs typeface="Consolas" panose="020B0609020204030204" pitchFamily="49" charset="0"/>
              </a:rPr>
              <a:t>    </a:t>
            </a:r>
            <a:r>
              <a:rPr lang="en-US" altLang="zh-CN" sz="2400" kern="0" dirty="0">
                <a:solidFill>
                  <a:srgbClr val="0000FF"/>
                </a:solidFill>
                <a:latin typeface="Calibri" panose="020F0502020204030204" pitchFamily="34" charset="0"/>
                <a:ea typeface="宋体" panose="02010600030101010101" pitchFamily="2" charset="-122"/>
                <a:cs typeface="Consolas" panose="020B0609020204030204" pitchFamily="49" charset="0"/>
              </a:rPr>
              <a:t>else</a:t>
            </a:r>
            <a:endParaRPr lang="zh-CN" altLang="zh-CN" sz="3600" kern="100" dirty="0">
              <a:latin typeface="Calibri" panose="020F0502020204030204" pitchFamily="34" charset="0"/>
              <a:ea typeface="宋体" panose="02010600030101010101" pitchFamily="2" charset="-122"/>
              <a:cs typeface="Times New Roman" panose="02020603050405020304" pitchFamily="18" charset="0"/>
            </a:endParaRPr>
          </a:p>
          <a:p>
            <a:pPr>
              <a:spcAft>
                <a:spcPts val="0"/>
              </a:spcAft>
            </a:pPr>
            <a:r>
              <a:rPr lang="en-US" altLang="zh-CN" sz="2400" kern="0" dirty="0">
                <a:solidFill>
                  <a:srgbClr val="000000"/>
                </a:solidFill>
                <a:latin typeface="Calibri" panose="020F0502020204030204" pitchFamily="34" charset="0"/>
                <a:ea typeface="宋体" panose="02010600030101010101" pitchFamily="2" charset="-122"/>
                <a:cs typeface="Consolas" panose="020B0609020204030204" pitchFamily="49" charset="0"/>
              </a:rPr>
              <a:t>        </a:t>
            </a:r>
            <a:r>
              <a:rPr lang="en-US" altLang="zh-CN" sz="2400" kern="0" dirty="0">
                <a:solidFill>
                  <a:srgbClr val="008000"/>
                </a:solidFill>
                <a:latin typeface="Calibri" panose="020F0502020204030204" pitchFamily="34" charset="0"/>
                <a:ea typeface="宋体" panose="02010600030101010101" pitchFamily="2" charset="-122"/>
                <a:cs typeface="Consolas" panose="020B0609020204030204" pitchFamily="49" charset="0"/>
              </a:rPr>
              <a:t>// load the plugin binary from full file path name</a:t>
            </a:r>
            <a:endParaRPr lang="zh-CN" altLang="zh-CN" sz="3600" kern="100" dirty="0">
              <a:latin typeface="Calibri" panose="020F0502020204030204" pitchFamily="34" charset="0"/>
              <a:ea typeface="宋体" panose="02010600030101010101" pitchFamily="2" charset="-122"/>
              <a:cs typeface="Times New Roman" panose="02020603050405020304" pitchFamily="18" charset="0"/>
            </a:endParaRPr>
          </a:p>
          <a:p>
            <a:pPr>
              <a:spcAft>
                <a:spcPts val="0"/>
              </a:spcAft>
            </a:pPr>
            <a:r>
              <a:rPr lang="en-US" altLang="zh-CN" sz="2400" kern="0" dirty="0">
                <a:solidFill>
                  <a:srgbClr val="000000"/>
                </a:solidFill>
                <a:latin typeface="Calibri" panose="020F0502020204030204" pitchFamily="34" charset="0"/>
                <a:ea typeface="宋体" panose="02010600030101010101" pitchFamily="2" charset="-122"/>
                <a:cs typeface="Consolas" panose="020B0609020204030204" pitchFamily="49" charset="0"/>
              </a:rPr>
              <a:t>       </a:t>
            </a:r>
            <a:r>
              <a:rPr lang="en-US" altLang="zh-CN" sz="2400" kern="0" dirty="0" err="1">
                <a:solidFill>
                  <a:srgbClr val="000000"/>
                </a:solidFill>
                <a:latin typeface="Calibri" panose="020F0502020204030204" pitchFamily="34" charset="0"/>
                <a:ea typeface="宋体" panose="02010600030101010101" pitchFamily="2" charset="-122"/>
                <a:cs typeface="Consolas" panose="020B0609020204030204" pitchFamily="49" charset="0"/>
              </a:rPr>
              <a:t>Autodesk.Navisworks.Api.</a:t>
            </a:r>
            <a:r>
              <a:rPr lang="en-US" altLang="zh-CN" sz="2400" kern="0" dirty="0" err="1">
                <a:solidFill>
                  <a:srgbClr val="2B91AF"/>
                </a:solidFill>
                <a:latin typeface="Calibri" panose="020F0502020204030204" pitchFamily="34" charset="0"/>
                <a:ea typeface="宋体" panose="02010600030101010101" pitchFamily="2" charset="-122"/>
                <a:cs typeface="Consolas" panose="020B0609020204030204" pitchFamily="49" charset="0"/>
              </a:rPr>
              <a:t>Application</a:t>
            </a:r>
            <a:r>
              <a:rPr lang="en-US" altLang="zh-CN" sz="2400" kern="0" dirty="0" err="1">
                <a:solidFill>
                  <a:srgbClr val="000000"/>
                </a:solidFill>
                <a:latin typeface="Calibri" panose="020F0502020204030204" pitchFamily="34" charset="0"/>
                <a:ea typeface="宋体" panose="02010600030101010101" pitchFamily="2" charset="-122"/>
                <a:cs typeface="Consolas" panose="020B0609020204030204" pitchFamily="49" charset="0"/>
              </a:rPr>
              <a:t>.Plugins.AddPluginAssembly</a:t>
            </a:r>
            <a:r>
              <a:rPr lang="en-US" altLang="zh-CN" sz="2400" kern="0" dirty="0">
                <a:solidFill>
                  <a:srgbClr val="000000"/>
                </a:solidFill>
                <a:latin typeface="Calibri" panose="020F0502020204030204" pitchFamily="34" charset="0"/>
                <a:ea typeface="宋体" panose="02010600030101010101" pitchFamily="2" charset="-122"/>
                <a:cs typeface="Consolas" panose="020B0609020204030204" pitchFamily="49" charset="0"/>
              </a:rPr>
              <a:t>(</a:t>
            </a:r>
            <a:endParaRPr lang="zh-CN" altLang="zh-CN" sz="3600" kern="100" dirty="0">
              <a:latin typeface="Calibri" panose="020F0502020204030204" pitchFamily="34" charset="0"/>
              <a:ea typeface="宋体" panose="02010600030101010101" pitchFamily="2" charset="-122"/>
              <a:cs typeface="Times New Roman" panose="02020603050405020304" pitchFamily="18" charset="0"/>
            </a:endParaRPr>
          </a:p>
          <a:p>
            <a:pPr>
              <a:spcAft>
                <a:spcPts val="0"/>
              </a:spcAft>
            </a:pPr>
            <a:r>
              <a:rPr lang="en-US" altLang="zh-CN" sz="2400" kern="0" dirty="0">
                <a:solidFill>
                  <a:srgbClr val="000000"/>
                </a:solidFill>
                <a:latin typeface="Calibri" panose="020F0502020204030204" pitchFamily="34" charset="0"/>
                <a:ea typeface="宋体" panose="02010600030101010101" pitchFamily="2" charset="-122"/>
                <a:cs typeface="Consolas" panose="020B0609020204030204" pitchFamily="49" charset="0"/>
              </a:rPr>
              <a:t>                    </a:t>
            </a:r>
            <a:r>
              <a:rPr lang="en-US" altLang="zh-CN" sz="2400" kern="0" dirty="0" smtClean="0">
                <a:solidFill>
                  <a:srgbClr val="A31515"/>
                </a:solidFill>
                <a:latin typeface="Calibri" panose="020F0502020204030204" pitchFamily="34" charset="0"/>
                <a:ea typeface="宋体" panose="02010600030101010101" pitchFamily="2" charset="-122"/>
                <a:cs typeface="Consolas" panose="020B0609020204030204" pitchFamily="49" charset="0"/>
              </a:rPr>
              <a:t>@"&lt;Plugin Binary Path&gt;\</a:t>
            </a:r>
            <a:r>
              <a:rPr lang="en-US" altLang="zh-CN" sz="2400" kern="0" dirty="0">
                <a:solidFill>
                  <a:srgbClr val="A31515"/>
                </a:solidFill>
                <a:latin typeface="Calibri" panose="020F0502020204030204" pitchFamily="34" charset="0"/>
                <a:ea typeface="宋体" panose="02010600030101010101" pitchFamily="2" charset="-122"/>
                <a:cs typeface="Consolas" panose="020B0609020204030204" pitchFamily="49" charset="0"/>
              </a:rPr>
              <a:t>Lab-02.dll"</a:t>
            </a:r>
            <a:r>
              <a:rPr lang="en-US" altLang="zh-CN" sz="2400" kern="0" dirty="0">
                <a:solidFill>
                  <a:srgbClr val="000000"/>
                </a:solidFill>
                <a:latin typeface="Calibri" panose="020F0502020204030204" pitchFamily="34" charset="0"/>
                <a:ea typeface="宋体" panose="02010600030101010101" pitchFamily="2" charset="-122"/>
                <a:cs typeface="Consolas" panose="020B0609020204030204" pitchFamily="49" charset="0"/>
              </a:rPr>
              <a:t>); </a:t>
            </a:r>
            <a:endParaRPr lang="zh-CN" altLang="zh-CN" sz="3600" kern="100" dirty="0">
              <a:latin typeface="Calibri" panose="020F0502020204030204" pitchFamily="34" charset="0"/>
              <a:ea typeface="宋体" panose="02010600030101010101" pitchFamily="2" charset="-122"/>
              <a:cs typeface="Times New Roman" panose="02020603050405020304" pitchFamily="18" charset="0"/>
            </a:endParaRPr>
          </a:p>
          <a:p>
            <a:pPr>
              <a:spcAft>
                <a:spcPts val="0"/>
              </a:spcAft>
            </a:pPr>
            <a:r>
              <a:rPr lang="en-US" altLang="zh-CN" sz="2400" kern="0" dirty="0">
                <a:solidFill>
                  <a:srgbClr val="000000"/>
                </a:solidFill>
                <a:latin typeface="Calibri" panose="020F0502020204030204" pitchFamily="34" charset="0"/>
                <a:ea typeface="宋体" panose="02010600030101010101" pitchFamily="2" charset="-122"/>
                <a:cs typeface="Consolas" panose="020B0609020204030204" pitchFamily="49" charset="0"/>
              </a:rPr>
              <a:t> </a:t>
            </a:r>
            <a:endParaRPr lang="zh-CN" altLang="zh-CN" sz="3600" kern="100" dirty="0">
              <a:latin typeface="Calibri" panose="020F0502020204030204" pitchFamily="34" charset="0"/>
              <a:ea typeface="宋体" panose="02010600030101010101" pitchFamily="2" charset="-122"/>
              <a:cs typeface="Times New Roman" panose="02020603050405020304" pitchFamily="18" charset="0"/>
            </a:endParaRPr>
          </a:p>
          <a:p>
            <a:pPr>
              <a:spcAft>
                <a:spcPts val="0"/>
              </a:spcAft>
            </a:pPr>
            <a:r>
              <a:rPr lang="en-US" altLang="zh-CN" sz="2400" kern="0" dirty="0">
                <a:solidFill>
                  <a:srgbClr val="000000"/>
                </a:solidFill>
                <a:latin typeface="Calibri" panose="020F0502020204030204" pitchFamily="34" charset="0"/>
                <a:ea typeface="宋体" panose="02010600030101010101" pitchFamily="2" charset="-122"/>
                <a:cs typeface="Consolas" panose="020B0609020204030204" pitchFamily="49" charset="0"/>
              </a:rPr>
              <a:t>    </a:t>
            </a:r>
            <a:endParaRPr lang="zh-CN" altLang="en-US" sz="2400" dirty="0"/>
          </a:p>
        </p:txBody>
      </p:sp>
    </p:spTree>
    <p:extLst>
      <p:ext uri="{BB962C8B-B14F-4D97-AF65-F5344CB8AC3E}">
        <p14:creationId xmlns:p14="http://schemas.microsoft.com/office/powerpoint/2010/main" val="4042524748"/>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a:t>Demo: Load a Plugin – part 2</a:t>
            </a:r>
            <a:endParaRPr lang="zh-CN" altLang="en-US" dirty="0"/>
          </a:p>
        </p:txBody>
      </p:sp>
      <p:sp>
        <p:nvSpPr>
          <p:cNvPr id="6" name="Rectangle 5"/>
          <p:cNvSpPr/>
          <p:nvPr/>
        </p:nvSpPr>
        <p:spPr>
          <a:xfrm>
            <a:off x="438150" y="1601787"/>
            <a:ext cx="11734800" cy="7571303"/>
          </a:xfrm>
          <a:prstGeom prst="rect">
            <a:avLst/>
          </a:prstGeom>
          <a:solidFill>
            <a:schemeClr val="bg1">
              <a:lumMod val="95000"/>
            </a:schemeClr>
          </a:solidFill>
        </p:spPr>
        <p:txBody>
          <a:bodyPr wrap="square">
            <a:spAutoFit/>
          </a:bodyPr>
          <a:lstStyle/>
          <a:p>
            <a:pPr indent="266700">
              <a:spcAft>
                <a:spcPts val="0"/>
              </a:spcAft>
            </a:pPr>
            <a:r>
              <a:rPr lang="en-US" altLang="zh-CN" sz="1800" dirty="0">
                <a:solidFill>
                  <a:srgbClr val="008000"/>
                </a:solidFill>
                <a:latin typeface="Calibri"/>
                <a:cs typeface="宋体"/>
              </a:rPr>
              <a:t>// get the plugin record.</a:t>
            </a:r>
            <a:endParaRPr lang="zh-CN" altLang="zh-CN" sz="1800" dirty="0">
              <a:latin typeface="宋体"/>
              <a:cs typeface="宋体"/>
            </a:endParaRPr>
          </a:p>
          <a:p>
            <a:pPr>
              <a:spcAft>
                <a:spcPts val="0"/>
              </a:spcAft>
            </a:pPr>
            <a:r>
              <a:rPr lang="en-US" altLang="zh-CN" sz="1800" dirty="0">
                <a:solidFill>
                  <a:srgbClr val="000000"/>
                </a:solidFill>
                <a:latin typeface="Calibri"/>
                <a:cs typeface="宋体"/>
              </a:rPr>
              <a:t>    </a:t>
            </a:r>
            <a:r>
              <a:rPr lang="en-US" altLang="zh-CN" sz="1800" dirty="0" err="1">
                <a:solidFill>
                  <a:srgbClr val="2B91AF"/>
                </a:solidFill>
                <a:latin typeface="Calibri"/>
                <a:cs typeface="宋体"/>
              </a:rPr>
              <a:t>PluginRecord</a:t>
            </a:r>
            <a:r>
              <a:rPr lang="en-US" altLang="zh-CN" sz="1800" dirty="0">
                <a:solidFill>
                  <a:srgbClr val="000000"/>
                </a:solidFill>
                <a:latin typeface="Calibri"/>
                <a:cs typeface="宋体"/>
              </a:rPr>
              <a:t> </a:t>
            </a:r>
            <a:r>
              <a:rPr lang="en-US" altLang="zh-CN" sz="1800" dirty="0" err="1">
                <a:solidFill>
                  <a:srgbClr val="000000"/>
                </a:solidFill>
                <a:latin typeface="Calibri"/>
                <a:cs typeface="宋体"/>
              </a:rPr>
              <a:t>otherpluginrecord</a:t>
            </a:r>
            <a:r>
              <a:rPr lang="en-US" altLang="zh-CN" sz="1800" dirty="0">
                <a:solidFill>
                  <a:srgbClr val="000000"/>
                </a:solidFill>
                <a:latin typeface="Calibri"/>
                <a:cs typeface="宋体"/>
              </a:rPr>
              <a:t> =</a:t>
            </a:r>
            <a:endParaRPr lang="zh-CN" altLang="zh-CN" sz="1800" dirty="0">
              <a:latin typeface="宋体"/>
              <a:cs typeface="宋体"/>
            </a:endParaRPr>
          </a:p>
          <a:p>
            <a:pPr>
              <a:spcAft>
                <a:spcPts val="0"/>
              </a:spcAft>
            </a:pPr>
            <a:r>
              <a:rPr lang="en-US" altLang="zh-CN" sz="1800" dirty="0">
                <a:solidFill>
                  <a:srgbClr val="000000"/>
                </a:solidFill>
                <a:latin typeface="Calibri"/>
                <a:cs typeface="宋体"/>
              </a:rPr>
              <a:t>        </a:t>
            </a:r>
            <a:r>
              <a:rPr lang="en-US" altLang="zh-CN" sz="1800" dirty="0" err="1">
                <a:solidFill>
                  <a:srgbClr val="000000"/>
                </a:solidFill>
                <a:latin typeface="Calibri"/>
                <a:cs typeface="宋体"/>
              </a:rPr>
              <a:t>Autodesk.Navisworks.Api.</a:t>
            </a:r>
            <a:r>
              <a:rPr lang="en-US" altLang="zh-CN" sz="1800" dirty="0" err="1">
                <a:solidFill>
                  <a:srgbClr val="2B91AF"/>
                </a:solidFill>
                <a:latin typeface="Calibri"/>
                <a:cs typeface="宋体"/>
              </a:rPr>
              <a:t>Application</a:t>
            </a:r>
            <a:r>
              <a:rPr lang="en-US" altLang="zh-CN" sz="1800" dirty="0" err="1">
                <a:solidFill>
                  <a:srgbClr val="000000"/>
                </a:solidFill>
                <a:latin typeface="Calibri"/>
                <a:cs typeface="宋体"/>
              </a:rPr>
              <a:t>.Plugins</a:t>
            </a:r>
            <a:r>
              <a:rPr lang="en-US" altLang="zh-CN" sz="1800" dirty="0">
                <a:solidFill>
                  <a:srgbClr val="000000"/>
                </a:solidFill>
                <a:latin typeface="Calibri"/>
                <a:cs typeface="宋体"/>
              </a:rPr>
              <a:t>.</a:t>
            </a:r>
            <a:endParaRPr lang="zh-CN" altLang="zh-CN" sz="1800" dirty="0">
              <a:latin typeface="宋体"/>
              <a:cs typeface="宋体"/>
            </a:endParaRPr>
          </a:p>
          <a:p>
            <a:pPr>
              <a:spcAft>
                <a:spcPts val="0"/>
              </a:spcAft>
            </a:pPr>
            <a:r>
              <a:rPr lang="en-US" altLang="zh-CN" sz="1800" dirty="0">
                <a:solidFill>
                  <a:srgbClr val="000000"/>
                </a:solidFill>
                <a:latin typeface="Calibri"/>
                <a:cs typeface="宋体"/>
              </a:rPr>
              <a:t>                            </a:t>
            </a:r>
            <a:r>
              <a:rPr lang="en-US" altLang="zh-CN" sz="1800" dirty="0" err="1">
                <a:solidFill>
                  <a:srgbClr val="000000"/>
                </a:solidFill>
                <a:latin typeface="Calibri"/>
                <a:cs typeface="宋体"/>
              </a:rPr>
              <a:t>FindPlugin</a:t>
            </a:r>
            <a:r>
              <a:rPr lang="en-US" altLang="zh-CN" sz="1800" dirty="0">
                <a:solidFill>
                  <a:srgbClr val="000000"/>
                </a:solidFill>
                <a:latin typeface="Calibri"/>
                <a:cs typeface="宋体"/>
              </a:rPr>
              <a:t>(</a:t>
            </a:r>
            <a:r>
              <a:rPr lang="en-US" altLang="zh-CN" sz="1800" dirty="0" err="1">
                <a:solidFill>
                  <a:srgbClr val="000000"/>
                </a:solidFill>
                <a:latin typeface="Calibri"/>
                <a:cs typeface="宋体"/>
              </a:rPr>
              <a:t>plugin_name_to_load</a:t>
            </a:r>
            <a:r>
              <a:rPr lang="en-US" altLang="zh-CN" sz="1800" dirty="0">
                <a:solidFill>
                  <a:srgbClr val="000000"/>
                </a:solidFill>
                <a:latin typeface="Calibri"/>
                <a:cs typeface="宋体"/>
              </a:rPr>
              <a:t>);</a:t>
            </a:r>
            <a:endParaRPr lang="zh-CN" altLang="zh-CN" sz="1800" dirty="0">
              <a:latin typeface="宋体"/>
              <a:cs typeface="宋体"/>
            </a:endParaRPr>
          </a:p>
          <a:p>
            <a:pPr>
              <a:spcAft>
                <a:spcPts val="0"/>
              </a:spcAft>
            </a:pPr>
            <a:r>
              <a:rPr lang="en-US" altLang="zh-CN" sz="1800" dirty="0">
                <a:solidFill>
                  <a:srgbClr val="000000"/>
                </a:solidFill>
                <a:latin typeface="Calibri"/>
                <a:cs typeface="宋体"/>
              </a:rPr>
              <a:t>    </a:t>
            </a:r>
            <a:r>
              <a:rPr lang="en-US" altLang="zh-CN" sz="1800" dirty="0">
                <a:solidFill>
                  <a:srgbClr val="0000FF"/>
                </a:solidFill>
                <a:latin typeface="Calibri"/>
                <a:cs typeface="宋体"/>
              </a:rPr>
              <a:t>if</a:t>
            </a:r>
            <a:r>
              <a:rPr lang="en-US" altLang="zh-CN" sz="1800" dirty="0">
                <a:solidFill>
                  <a:srgbClr val="000000"/>
                </a:solidFill>
                <a:latin typeface="Calibri"/>
                <a:cs typeface="宋体"/>
              </a:rPr>
              <a:t> (</a:t>
            </a:r>
            <a:r>
              <a:rPr lang="en-US" altLang="zh-CN" sz="1800" dirty="0" err="1">
                <a:solidFill>
                  <a:srgbClr val="000000"/>
                </a:solidFill>
                <a:latin typeface="Calibri"/>
                <a:cs typeface="宋体"/>
              </a:rPr>
              <a:t>otherpluginrecord</a:t>
            </a:r>
            <a:r>
              <a:rPr lang="en-US" altLang="zh-CN" sz="1800" dirty="0">
                <a:solidFill>
                  <a:srgbClr val="000000"/>
                </a:solidFill>
                <a:latin typeface="Calibri"/>
                <a:cs typeface="宋体"/>
              </a:rPr>
              <a:t> != </a:t>
            </a:r>
            <a:r>
              <a:rPr lang="en-US" altLang="zh-CN" sz="1800" dirty="0">
                <a:solidFill>
                  <a:srgbClr val="0000FF"/>
                </a:solidFill>
                <a:latin typeface="Calibri"/>
                <a:cs typeface="宋体"/>
              </a:rPr>
              <a:t>null</a:t>
            </a:r>
            <a:r>
              <a:rPr lang="en-US" altLang="zh-CN" sz="1800" dirty="0">
                <a:solidFill>
                  <a:srgbClr val="000000"/>
                </a:solidFill>
                <a:latin typeface="Calibri"/>
                <a:cs typeface="宋体"/>
              </a:rPr>
              <a:t>)</a:t>
            </a:r>
            <a:endParaRPr lang="zh-CN" altLang="zh-CN" sz="1800" dirty="0">
              <a:latin typeface="宋体"/>
              <a:cs typeface="宋体"/>
            </a:endParaRPr>
          </a:p>
          <a:p>
            <a:pPr>
              <a:spcAft>
                <a:spcPts val="0"/>
              </a:spcAft>
            </a:pPr>
            <a:r>
              <a:rPr lang="en-US" altLang="zh-CN" sz="1800" dirty="0">
                <a:solidFill>
                  <a:srgbClr val="000000"/>
                </a:solidFill>
                <a:latin typeface="Calibri"/>
                <a:cs typeface="宋体"/>
              </a:rPr>
              <a:t>    {         </a:t>
            </a:r>
            <a:endParaRPr lang="zh-CN" altLang="zh-CN" sz="1800" dirty="0">
              <a:latin typeface="宋体"/>
              <a:cs typeface="宋体"/>
            </a:endParaRPr>
          </a:p>
          <a:p>
            <a:pPr>
              <a:spcAft>
                <a:spcPts val="0"/>
              </a:spcAft>
            </a:pPr>
            <a:r>
              <a:rPr lang="en-US" altLang="zh-CN" sz="1800" dirty="0">
                <a:solidFill>
                  <a:srgbClr val="000000"/>
                </a:solidFill>
                <a:latin typeface="Calibri"/>
                <a:cs typeface="宋体"/>
              </a:rPr>
              <a:t>        </a:t>
            </a:r>
            <a:r>
              <a:rPr lang="en-US" altLang="zh-CN" sz="1800" dirty="0">
                <a:solidFill>
                  <a:srgbClr val="0000FF"/>
                </a:solidFill>
                <a:latin typeface="Calibri"/>
                <a:cs typeface="宋体"/>
              </a:rPr>
              <a:t>if</a:t>
            </a:r>
            <a:r>
              <a:rPr lang="en-US" altLang="zh-CN" sz="1800" dirty="0">
                <a:solidFill>
                  <a:srgbClr val="000000"/>
                </a:solidFill>
                <a:latin typeface="Calibri"/>
                <a:cs typeface="宋体"/>
              </a:rPr>
              <a:t> (!</a:t>
            </a:r>
            <a:r>
              <a:rPr lang="en-US" altLang="zh-CN" sz="1800" dirty="0" err="1">
                <a:solidFill>
                  <a:srgbClr val="000000"/>
                </a:solidFill>
                <a:latin typeface="Calibri"/>
                <a:cs typeface="宋体"/>
              </a:rPr>
              <a:t>otherpluginrecord.IsLoaded</a:t>
            </a:r>
            <a:r>
              <a:rPr lang="en-US" altLang="zh-CN" sz="1800" dirty="0">
                <a:solidFill>
                  <a:srgbClr val="000000"/>
                </a:solidFill>
                <a:latin typeface="Calibri"/>
                <a:cs typeface="宋体"/>
              </a:rPr>
              <a:t>)</a:t>
            </a:r>
            <a:endParaRPr lang="zh-CN" altLang="zh-CN" sz="1800" dirty="0">
              <a:latin typeface="宋体"/>
              <a:cs typeface="宋体"/>
            </a:endParaRPr>
          </a:p>
          <a:p>
            <a:pPr>
              <a:spcAft>
                <a:spcPts val="0"/>
              </a:spcAft>
            </a:pPr>
            <a:r>
              <a:rPr lang="en-US" altLang="zh-CN" sz="1800" dirty="0">
                <a:solidFill>
                  <a:srgbClr val="000000"/>
                </a:solidFill>
                <a:latin typeface="Calibri"/>
                <a:cs typeface="宋体"/>
              </a:rPr>
              <a:t>        {</a:t>
            </a:r>
            <a:endParaRPr lang="zh-CN" altLang="zh-CN" sz="1800" dirty="0">
              <a:latin typeface="宋体"/>
              <a:cs typeface="宋体"/>
            </a:endParaRPr>
          </a:p>
          <a:p>
            <a:pPr>
              <a:spcAft>
                <a:spcPts val="0"/>
              </a:spcAft>
            </a:pPr>
            <a:r>
              <a:rPr lang="en-US" altLang="zh-CN" sz="1800" dirty="0">
                <a:solidFill>
                  <a:srgbClr val="000000"/>
                </a:solidFill>
                <a:latin typeface="Calibri"/>
                <a:cs typeface="宋体"/>
              </a:rPr>
              <a:t>            </a:t>
            </a:r>
            <a:r>
              <a:rPr lang="en-US" altLang="zh-CN" sz="1800" dirty="0">
                <a:solidFill>
                  <a:srgbClr val="008000"/>
                </a:solidFill>
                <a:latin typeface="Calibri"/>
                <a:cs typeface="宋体"/>
              </a:rPr>
              <a:t>//if not loaded, load the plugin</a:t>
            </a:r>
            <a:endParaRPr lang="zh-CN" altLang="zh-CN" sz="1800" dirty="0">
              <a:latin typeface="宋体"/>
              <a:cs typeface="宋体"/>
            </a:endParaRPr>
          </a:p>
          <a:p>
            <a:pPr>
              <a:spcAft>
                <a:spcPts val="0"/>
              </a:spcAft>
            </a:pPr>
            <a:r>
              <a:rPr lang="en-US" altLang="zh-CN" sz="1800" dirty="0">
                <a:solidFill>
                  <a:srgbClr val="000000"/>
                </a:solidFill>
                <a:latin typeface="Calibri"/>
                <a:cs typeface="宋体"/>
              </a:rPr>
              <a:t>            </a:t>
            </a:r>
            <a:r>
              <a:rPr lang="en-US" altLang="zh-CN" sz="1800" dirty="0" err="1">
                <a:solidFill>
                  <a:srgbClr val="000000"/>
                </a:solidFill>
                <a:latin typeface="Calibri"/>
                <a:cs typeface="宋体"/>
              </a:rPr>
              <a:t>otherpluginrecord.LoadPlugin</a:t>
            </a:r>
            <a:r>
              <a:rPr lang="en-US" altLang="zh-CN" sz="1800" dirty="0">
                <a:solidFill>
                  <a:srgbClr val="000000"/>
                </a:solidFill>
                <a:latin typeface="Calibri"/>
                <a:cs typeface="宋体"/>
              </a:rPr>
              <a:t>(); </a:t>
            </a:r>
            <a:endParaRPr lang="zh-CN" altLang="zh-CN" sz="1800" dirty="0">
              <a:latin typeface="宋体"/>
              <a:cs typeface="宋体"/>
            </a:endParaRPr>
          </a:p>
          <a:p>
            <a:pPr>
              <a:spcAft>
                <a:spcPts val="0"/>
              </a:spcAft>
            </a:pPr>
            <a:r>
              <a:rPr lang="en-US" altLang="zh-CN" sz="1800" dirty="0">
                <a:solidFill>
                  <a:srgbClr val="000000"/>
                </a:solidFill>
                <a:latin typeface="Calibri"/>
                <a:cs typeface="宋体"/>
              </a:rPr>
              <a:t> </a:t>
            </a:r>
            <a:endParaRPr lang="zh-CN" altLang="zh-CN" sz="1800" dirty="0">
              <a:latin typeface="宋体"/>
              <a:cs typeface="宋体"/>
            </a:endParaRPr>
          </a:p>
          <a:p>
            <a:pPr marL="666750">
              <a:spcAft>
                <a:spcPts val="0"/>
              </a:spcAft>
            </a:pPr>
            <a:r>
              <a:rPr lang="en-US" altLang="zh-CN" sz="1800" kern="0" dirty="0">
                <a:solidFill>
                  <a:srgbClr val="008000"/>
                </a:solidFill>
                <a:latin typeface="Calibri"/>
                <a:ea typeface="宋体"/>
                <a:cs typeface="Calibri"/>
              </a:rPr>
              <a:t>////call Execute method if it is an </a:t>
            </a:r>
            <a:r>
              <a:rPr lang="en-US" altLang="zh-CN" sz="1800" kern="0" dirty="0" err="1">
                <a:solidFill>
                  <a:srgbClr val="008000"/>
                </a:solidFill>
                <a:latin typeface="Calibri"/>
                <a:ea typeface="宋体"/>
                <a:cs typeface="Calibri"/>
              </a:rPr>
              <a:t>AddInPlugin</a:t>
            </a:r>
            <a:endParaRPr lang="zh-CN" altLang="zh-CN" sz="1800" kern="100" dirty="0">
              <a:latin typeface="Calibri"/>
              <a:ea typeface="宋体"/>
              <a:cs typeface="Times New Roman"/>
            </a:endParaRPr>
          </a:p>
          <a:p>
            <a:pPr marL="666750">
              <a:spcAft>
                <a:spcPts val="0"/>
              </a:spcAft>
            </a:pPr>
            <a:r>
              <a:rPr lang="en-US" altLang="zh-CN" sz="1800" kern="0" dirty="0">
                <a:solidFill>
                  <a:srgbClr val="0000FF"/>
                </a:solidFill>
                <a:latin typeface="Calibri"/>
                <a:ea typeface="宋体"/>
                <a:cs typeface="Calibri"/>
              </a:rPr>
              <a:t>string</a:t>
            </a:r>
            <a:r>
              <a:rPr lang="en-US" altLang="zh-CN" sz="1800" kern="0" dirty="0">
                <a:solidFill>
                  <a:srgbClr val="000000"/>
                </a:solidFill>
                <a:latin typeface="Calibri"/>
                <a:ea typeface="宋体"/>
                <a:cs typeface="Calibri"/>
              </a:rPr>
              <a:t>[] pa = { </a:t>
            </a:r>
            <a:r>
              <a:rPr lang="en-US" altLang="zh-CN" sz="1800" kern="0" dirty="0">
                <a:solidFill>
                  <a:srgbClr val="A31515"/>
                </a:solidFill>
                <a:latin typeface="Calibri"/>
                <a:ea typeface="宋体"/>
                <a:cs typeface="Calibri"/>
              </a:rPr>
              <a:t>"dummy"</a:t>
            </a:r>
            <a:r>
              <a:rPr lang="en-US" altLang="zh-CN" sz="1800" kern="0" dirty="0">
                <a:solidFill>
                  <a:srgbClr val="000000"/>
                </a:solidFill>
                <a:latin typeface="Calibri"/>
                <a:ea typeface="宋体"/>
                <a:cs typeface="Calibri"/>
              </a:rPr>
              <a:t> };</a:t>
            </a:r>
            <a:endParaRPr lang="zh-CN" altLang="zh-CN" sz="1800" kern="100" dirty="0">
              <a:latin typeface="Calibri"/>
              <a:ea typeface="宋体"/>
              <a:cs typeface="Times New Roman"/>
            </a:endParaRPr>
          </a:p>
          <a:p>
            <a:pPr marL="666750" algn="just">
              <a:spcAft>
                <a:spcPts val="0"/>
              </a:spcAft>
            </a:pPr>
            <a:r>
              <a:rPr lang="en-US" altLang="zh-CN" sz="1800" kern="0" dirty="0" err="1">
                <a:solidFill>
                  <a:srgbClr val="0000FF"/>
                </a:solidFill>
                <a:latin typeface="Calibri"/>
                <a:ea typeface="宋体"/>
                <a:cs typeface="Calibri"/>
              </a:rPr>
              <a:t>int</a:t>
            </a:r>
            <a:r>
              <a:rPr lang="en-US" altLang="zh-CN" sz="1800" kern="0" dirty="0">
                <a:solidFill>
                  <a:srgbClr val="000000"/>
                </a:solidFill>
                <a:latin typeface="Calibri"/>
                <a:ea typeface="宋体"/>
                <a:cs typeface="Calibri"/>
              </a:rPr>
              <a:t> </a:t>
            </a:r>
            <a:r>
              <a:rPr lang="en-US" altLang="zh-CN" sz="1800" kern="0" dirty="0" err="1">
                <a:solidFill>
                  <a:srgbClr val="000000"/>
                </a:solidFill>
                <a:latin typeface="Calibri"/>
                <a:ea typeface="宋体"/>
                <a:cs typeface="Calibri"/>
              </a:rPr>
              <a:t>returnV</a:t>
            </a:r>
            <a:r>
              <a:rPr lang="en-US" altLang="zh-CN" sz="1800" kern="0" dirty="0">
                <a:solidFill>
                  <a:srgbClr val="000000"/>
                </a:solidFill>
                <a:latin typeface="Calibri"/>
                <a:ea typeface="宋体"/>
                <a:cs typeface="Calibri"/>
              </a:rPr>
              <a:t> = </a:t>
            </a:r>
            <a:r>
              <a:rPr lang="en-US" altLang="zh-CN" sz="1800" kern="0" dirty="0" err="1">
                <a:solidFill>
                  <a:srgbClr val="000000"/>
                </a:solidFill>
                <a:latin typeface="Calibri"/>
                <a:ea typeface="宋体"/>
                <a:cs typeface="Calibri"/>
              </a:rPr>
              <a:t>Autodesk.Navisworks.Api.</a:t>
            </a:r>
            <a:r>
              <a:rPr lang="en-US" altLang="zh-CN" sz="1800" kern="0" dirty="0" err="1">
                <a:solidFill>
                  <a:srgbClr val="2B91AF"/>
                </a:solidFill>
                <a:latin typeface="Calibri"/>
                <a:ea typeface="宋体"/>
                <a:cs typeface="Calibri"/>
              </a:rPr>
              <a:t>Application</a:t>
            </a:r>
            <a:r>
              <a:rPr lang="en-US" altLang="zh-CN" sz="1800" kern="0" dirty="0" err="1">
                <a:solidFill>
                  <a:srgbClr val="000000"/>
                </a:solidFill>
                <a:latin typeface="Calibri"/>
                <a:ea typeface="宋体"/>
                <a:cs typeface="Calibri"/>
              </a:rPr>
              <a:t>.Plugins.ExecuteAddInPlugin</a:t>
            </a:r>
            <a:r>
              <a:rPr lang="en-US" altLang="zh-CN" sz="1800" kern="0" dirty="0">
                <a:solidFill>
                  <a:srgbClr val="000000"/>
                </a:solidFill>
                <a:latin typeface="Calibri"/>
                <a:ea typeface="宋体"/>
                <a:cs typeface="Calibri"/>
              </a:rPr>
              <a:t>(</a:t>
            </a:r>
            <a:r>
              <a:rPr lang="en-US" altLang="zh-CN" sz="1800" kern="0" dirty="0" err="1">
                <a:solidFill>
                  <a:srgbClr val="000000"/>
                </a:solidFill>
                <a:latin typeface="Calibri"/>
                <a:ea typeface="宋体"/>
                <a:cs typeface="Calibri"/>
              </a:rPr>
              <a:t>plugin_name_to_load</a:t>
            </a:r>
            <a:r>
              <a:rPr lang="en-US" altLang="zh-CN" sz="1800" kern="0" dirty="0">
                <a:solidFill>
                  <a:srgbClr val="000000"/>
                </a:solidFill>
                <a:latin typeface="Calibri"/>
                <a:ea typeface="宋体"/>
                <a:cs typeface="Calibri"/>
              </a:rPr>
              <a:t>, pa);</a:t>
            </a:r>
            <a:endParaRPr lang="zh-CN" altLang="zh-CN" sz="1800" kern="100" dirty="0">
              <a:latin typeface="Calibri"/>
              <a:ea typeface="宋体"/>
              <a:cs typeface="Times New Roman"/>
            </a:endParaRPr>
          </a:p>
          <a:p>
            <a:pPr>
              <a:spcAft>
                <a:spcPts val="0"/>
              </a:spcAft>
            </a:pPr>
            <a:r>
              <a:rPr lang="en-US" altLang="zh-CN" sz="1800" dirty="0">
                <a:latin typeface="Calibri"/>
                <a:cs typeface="宋体"/>
              </a:rPr>
              <a:t> </a:t>
            </a:r>
            <a:endParaRPr lang="zh-CN" altLang="zh-CN" sz="1800" dirty="0">
              <a:latin typeface="宋体"/>
              <a:cs typeface="宋体"/>
            </a:endParaRPr>
          </a:p>
          <a:p>
            <a:pPr marL="400050" indent="335280">
              <a:spcAft>
                <a:spcPts val="0"/>
              </a:spcAft>
            </a:pPr>
            <a:r>
              <a:rPr lang="en-US" altLang="zh-CN" sz="1800" dirty="0">
                <a:solidFill>
                  <a:srgbClr val="008000"/>
                </a:solidFill>
                <a:latin typeface="Calibri"/>
                <a:cs typeface="宋体"/>
              </a:rPr>
              <a:t>//or call one method of the plugin</a:t>
            </a:r>
            <a:endParaRPr lang="zh-CN" altLang="zh-CN" sz="1800" dirty="0">
              <a:latin typeface="宋体"/>
              <a:cs typeface="宋体"/>
            </a:endParaRPr>
          </a:p>
          <a:p>
            <a:pPr>
              <a:spcAft>
                <a:spcPts val="0"/>
              </a:spcAft>
            </a:pPr>
            <a:r>
              <a:rPr lang="en-US" altLang="zh-CN" sz="1800" dirty="0">
                <a:solidFill>
                  <a:srgbClr val="000000"/>
                </a:solidFill>
                <a:latin typeface="Calibri"/>
                <a:cs typeface="宋体"/>
              </a:rPr>
              <a:t>            </a:t>
            </a:r>
            <a:r>
              <a:rPr lang="en-US" altLang="zh-CN" sz="1800" dirty="0">
                <a:solidFill>
                  <a:srgbClr val="008000"/>
                </a:solidFill>
                <a:latin typeface="Calibri"/>
                <a:cs typeface="宋体"/>
              </a:rPr>
              <a:t>//get the plugin of the record</a:t>
            </a:r>
            <a:endParaRPr lang="zh-CN" altLang="zh-CN" sz="1800" dirty="0">
              <a:latin typeface="宋体"/>
              <a:cs typeface="宋体"/>
            </a:endParaRPr>
          </a:p>
          <a:p>
            <a:pPr>
              <a:spcAft>
                <a:spcPts val="0"/>
              </a:spcAft>
            </a:pPr>
            <a:r>
              <a:rPr lang="en-US" altLang="zh-CN" sz="1800" dirty="0">
                <a:solidFill>
                  <a:srgbClr val="000000"/>
                </a:solidFill>
                <a:latin typeface="Calibri"/>
                <a:cs typeface="宋体"/>
              </a:rPr>
              <a:t>            </a:t>
            </a:r>
            <a:r>
              <a:rPr lang="en-US" altLang="zh-CN" sz="1800" dirty="0">
                <a:solidFill>
                  <a:srgbClr val="2B91AF"/>
                </a:solidFill>
                <a:latin typeface="Calibri"/>
                <a:cs typeface="宋体"/>
              </a:rPr>
              <a:t>Plugin</a:t>
            </a:r>
            <a:r>
              <a:rPr lang="en-US" altLang="zh-CN" sz="1800" dirty="0">
                <a:solidFill>
                  <a:srgbClr val="000000"/>
                </a:solidFill>
                <a:latin typeface="Calibri"/>
                <a:cs typeface="宋体"/>
              </a:rPr>
              <a:t> </a:t>
            </a:r>
            <a:r>
              <a:rPr lang="en-US" altLang="zh-CN" sz="1800" dirty="0" err="1">
                <a:solidFill>
                  <a:srgbClr val="000000"/>
                </a:solidFill>
                <a:latin typeface="Calibri"/>
                <a:cs typeface="宋体"/>
              </a:rPr>
              <a:t>otherplugin</a:t>
            </a:r>
            <a:r>
              <a:rPr lang="en-US" altLang="zh-CN" sz="1800" dirty="0">
                <a:solidFill>
                  <a:srgbClr val="000000"/>
                </a:solidFill>
                <a:latin typeface="Calibri"/>
                <a:cs typeface="宋体"/>
              </a:rPr>
              <a:t> =  </a:t>
            </a:r>
            <a:r>
              <a:rPr lang="en-US" altLang="zh-CN" sz="1800" dirty="0" err="1">
                <a:solidFill>
                  <a:srgbClr val="000000"/>
                </a:solidFill>
                <a:latin typeface="Calibri"/>
                <a:cs typeface="宋体"/>
              </a:rPr>
              <a:t>otherpluginrecord.LoadedPlugin</a:t>
            </a:r>
            <a:r>
              <a:rPr lang="en-US" altLang="zh-CN" sz="1800" dirty="0">
                <a:solidFill>
                  <a:srgbClr val="000000"/>
                </a:solidFill>
                <a:latin typeface="Calibri"/>
                <a:cs typeface="宋体"/>
              </a:rPr>
              <a:t>;</a:t>
            </a:r>
            <a:r>
              <a:rPr lang="en-US" altLang="zh-CN" sz="1800" dirty="0">
                <a:latin typeface="Calibri"/>
                <a:cs typeface="宋体"/>
              </a:rPr>
              <a:t> </a:t>
            </a:r>
            <a:endParaRPr lang="zh-CN" altLang="zh-CN" sz="1800" dirty="0">
              <a:latin typeface="宋体"/>
              <a:cs typeface="宋体"/>
            </a:endParaRPr>
          </a:p>
          <a:p>
            <a:pPr>
              <a:spcAft>
                <a:spcPts val="0"/>
              </a:spcAft>
            </a:pPr>
            <a:r>
              <a:rPr lang="en-US" altLang="zh-CN" sz="1800" dirty="0">
                <a:solidFill>
                  <a:srgbClr val="000000"/>
                </a:solidFill>
                <a:latin typeface="Calibri"/>
                <a:cs typeface="宋体"/>
              </a:rPr>
              <a:t>	</a:t>
            </a:r>
            <a:endParaRPr lang="zh-CN" altLang="zh-CN" sz="1800" dirty="0">
              <a:latin typeface="宋体"/>
              <a:cs typeface="宋体"/>
            </a:endParaRPr>
          </a:p>
          <a:p>
            <a:pPr>
              <a:spcAft>
                <a:spcPts val="0"/>
              </a:spcAft>
            </a:pPr>
            <a:r>
              <a:rPr lang="en-US" altLang="zh-CN" sz="1800" dirty="0">
                <a:solidFill>
                  <a:srgbClr val="000000"/>
                </a:solidFill>
                <a:latin typeface="Calibri"/>
                <a:cs typeface="宋体"/>
              </a:rPr>
              <a:t>            </a:t>
            </a:r>
            <a:r>
              <a:rPr lang="en-US" altLang="zh-CN" sz="1800" dirty="0">
                <a:solidFill>
                  <a:srgbClr val="008000"/>
                </a:solidFill>
                <a:latin typeface="Calibri"/>
                <a:cs typeface="宋体"/>
              </a:rPr>
              <a:t>//since we do not know the type of the other plugin,</a:t>
            </a:r>
            <a:endParaRPr lang="zh-CN" altLang="zh-CN" sz="1800" dirty="0">
              <a:latin typeface="宋体"/>
              <a:cs typeface="宋体"/>
            </a:endParaRPr>
          </a:p>
          <a:p>
            <a:pPr>
              <a:spcAft>
                <a:spcPts val="0"/>
              </a:spcAft>
            </a:pPr>
            <a:r>
              <a:rPr lang="en-US" altLang="zh-CN" sz="1800" dirty="0">
                <a:solidFill>
                  <a:srgbClr val="000000"/>
                </a:solidFill>
                <a:latin typeface="Calibri"/>
                <a:cs typeface="宋体"/>
              </a:rPr>
              <a:t>            </a:t>
            </a:r>
            <a:r>
              <a:rPr lang="en-US" altLang="zh-CN" sz="1800" dirty="0">
                <a:solidFill>
                  <a:srgbClr val="008000"/>
                </a:solidFill>
                <a:latin typeface="Calibri"/>
                <a:cs typeface="宋体"/>
              </a:rPr>
              <a:t>//use </a:t>
            </a:r>
            <a:r>
              <a:rPr lang="en-US" altLang="zh-CN" sz="1800" dirty="0" err="1">
                <a:solidFill>
                  <a:srgbClr val="008000"/>
                </a:solidFill>
                <a:latin typeface="Calibri"/>
                <a:cs typeface="宋体"/>
              </a:rPr>
              <a:t>InvokeMember</a:t>
            </a:r>
            <a:endParaRPr lang="zh-CN" altLang="zh-CN" sz="1800" dirty="0">
              <a:latin typeface="宋体"/>
              <a:cs typeface="宋体"/>
            </a:endParaRPr>
          </a:p>
          <a:p>
            <a:pPr>
              <a:spcAft>
                <a:spcPts val="0"/>
              </a:spcAft>
            </a:pPr>
            <a:r>
              <a:rPr lang="en-US" altLang="zh-CN" sz="1800" dirty="0">
                <a:solidFill>
                  <a:srgbClr val="000000"/>
                </a:solidFill>
                <a:latin typeface="Calibri"/>
                <a:cs typeface="宋体"/>
              </a:rPr>
              <a:t>            </a:t>
            </a:r>
            <a:r>
              <a:rPr lang="en-US" altLang="zh-CN" sz="1800" dirty="0">
                <a:solidFill>
                  <a:srgbClr val="0000FF"/>
                </a:solidFill>
                <a:latin typeface="Calibri"/>
                <a:cs typeface="宋体"/>
              </a:rPr>
              <a:t>string</a:t>
            </a:r>
            <a:r>
              <a:rPr lang="en-US" altLang="zh-CN" sz="1800" dirty="0">
                <a:solidFill>
                  <a:srgbClr val="000000"/>
                </a:solidFill>
                <a:latin typeface="Calibri"/>
                <a:cs typeface="宋体"/>
              </a:rPr>
              <a:t>[] pa = { </a:t>
            </a:r>
            <a:r>
              <a:rPr lang="en-US" altLang="zh-CN" sz="1800" dirty="0">
                <a:solidFill>
                  <a:srgbClr val="A31515"/>
                </a:solidFill>
                <a:latin typeface="Calibri"/>
                <a:cs typeface="宋体"/>
              </a:rPr>
              <a:t>"dummy"</a:t>
            </a:r>
            <a:r>
              <a:rPr lang="en-US" altLang="zh-CN" sz="1800" dirty="0">
                <a:solidFill>
                  <a:srgbClr val="000000"/>
                </a:solidFill>
                <a:latin typeface="Calibri"/>
                <a:cs typeface="宋体"/>
              </a:rPr>
              <a:t> };</a:t>
            </a:r>
            <a:endParaRPr lang="zh-CN" altLang="zh-CN" sz="1800" dirty="0">
              <a:latin typeface="宋体"/>
              <a:cs typeface="宋体"/>
            </a:endParaRPr>
          </a:p>
          <a:p>
            <a:pPr>
              <a:spcAft>
                <a:spcPts val="0"/>
              </a:spcAft>
            </a:pPr>
            <a:r>
              <a:rPr lang="en-US" altLang="zh-CN" sz="1800" dirty="0">
                <a:solidFill>
                  <a:srgbClr val="000000"/>
                </a:solidFill>
                <a:latin typeface="Calibri"/>
                <a:cs typeface="宋体"/>
              </a:rPr>
              <a:t>            </a:t>
            </a:r>
            <a:r>
              <a:rPr lang="en-US" altLang="zh-CN" sz="1800" dirty="0" err="1">
                <a:solidFill>
                  <a:srgbClr val="000000"/>
                </a:solidFill>
                <a:latin typeface="Calibri"/>
                <a:cs typeface="宋体"/>
              </a:rPr>
              <a:t>otherplugin.GetType</a:t>
            </a:r>
            <a:r>
              <a:rPr lang="en-US" altLang="zh-CN" sz="1800" dirty="0">
                <a:solidFill>
                  <a:srgbClr val="000000"/>
                </a:solidFill>
                <a:latin typeface="Calibri"/>
                <a:cs typeface="宋体"/>
              </a:rPr>
              <a:t>().</a:t>
            </a:r>
            <a:r>
              <a:rPr lang="en-US" altLang="zh-CN" sz="1800" dirty="0" err="1">
                <a:solidFill>
                  <a:srgbClr val="000000"/>
                </a:solidFill>
                <a:latin typeface="Calibri"/>
                <a:cs typeface="宋体"/>
              </a:rPr>
              <a:t>InvokeMember</a:t>
            </a:r>
            <a:r>
              <a:rPr lang="en-US" altLang="zh-CN" sz="1800" dirty="0">
                <a:solidFill>
                  <a:srgbClr val="000000"/>
                </a:solidFill>
                <a:latin typeface="Calibri"/>
                <a:cs typeface="宋体"/>
              </a:rPr>
              <a:t>(</a:t>
            </a:r>
            <a:r>
              <a:rPr lang="en-US" altLang="zh-CN" sz="1800" dirty="0">
                <a:solidFill>
                  <a:srgbClr val="A31515"/>
                </a:solidFill>
                <a:latin typeface="Calibri"/>
                <a:cs typeface="宋体"/>
              </a:rPr>
              <a:t>“</a:t>
            </a:r>
            <a:r>
              <a:rPr lang="en-US" altLang="zh-CN" sz="1800" dirty="0" err="1">
                <a:solidFill>
                  <a:srgbClr val="A31515"/>
                </a:solidFill>
                <a:latin typeface="Calibri"/>
                <a:cs typeface="宋体"/>
              </a:rPr>
              <a:t>myMethod</a:t>
            </a:r>
            <a:r>
              <a:rPr lang="en-US" altLang="zh-CN" sz="1800" dirty="0">
                <a:solidFill>
                  <a:srgbClr val="A31515"/>
                </a:solidFill>
                <a:latin typeface="Calibri"/>
                <a:cs typeface="宋体"/>
              </a:rPr>
              <a:t>"</a:t>
            </a:r>
            <a:r>
              <a:rPr lang="en-US" altLang="zh-CN" sz="1800" dirty="0">
                <a:solidFill>
                  <a:srgbClr val="000000"/>
                </a:solidFill>
                <a:latin typeface="Calibri"/>
                <a:cs typeface="宋体"/>
              </a:rPr>
              <a:t>,</a:t>
            </a:r>
            <a:endParaRPr lang="zh-CN" altLang="zh-CN" sz="1800" dirty="0">
              <a:latin typeface="宋体"/>
              <a:cs typeface="宋体"/>
            </a:endParaRPr>
          </a:p>
          <a:p>
            <a:pPr>
              <a:spcAft>
                <a:spcPts val="0"/>
              </a:spcAft>
            </a:pPr>
            <a:r>
              <a:rPr lang="en-US" altLang="zh-CN" sz="1800" dirty="0">
                <a:solidFill>
                  <a:srgbClr val="000000"/>
                </a:solidFill>
                <a:latin typeface="Calibri"/>
                <a:cs typeface="宋体"/>
              </a:rPr>
              <a:t>                        </a:t>
            </a:r>
            <a:r>
              <a:rPr lang="en-US" altLang="zh-CN" sz="1800" dirty="0" err="1">
                <a:solidFill>
                  <a:srgbClr val="000000"/>
                </a:solidFill>
                <a:latin typeface="Calibri"/>
                <a:cs typeface="宋体"/>
              </a:rPr>
              <a:t>System.Reflection.</a:t>
            </a:r>
            <a:r>
              <a:rPr lang="en-US" altLang="zh-CN" sz="1800" dirty="0" err="1">
                <a:solidFill>
                  <a:srgbClr val="2B91AF"/>
                </a:solidFill>
                <a:latin typeface="Calibri"/>
                <a:cs typeface="宋体"/>
              </a:rPr>
              <a:t>BindingFlags</a:t>
            </a:r>
            <a:r>
              <a:rPr lang="en-US" altLang="zh-CN" sz="1800" dirty="0" err="1">
                <a:solidFill>
                  <a:srgbClr val="000000"/>
                </a:solidFill>
                <a:latin typeface="Calibri"/>
                <a:cs typeface="宋体"/>
              </a:rPr>
              <a:t>.InvokeMethod</a:t>
            </a:r>
            <a:r>
              <a:rPr lang="en-US" altLang="zh-CN" sz="1800" dirty="0">
                <a:solidFill>
                  <a:srgbClr val="000000"/>
                </a:solidFill>
                <a:latin typeface="Calibri"/>
                <a:cs typeface="宋体"/>
              </a:rPr>
              <a:t>,</a:t>
            </a:r>
            <a:endParaRPr lang="zh-CN" altLang="zh-CN" sz="1800" dirty="0">
              <a:latin typeface="宋体"/>
              <a:cs typeface="宋体"/>
            </a:endParaRPr>
          </a:p>
          <a:p>
            <a:pPr>
              <a:spcAft>
                <a:spcPts val="0"/>
              </a:spcAft>
            </a:pPr>
            <a:r>
              <a:rPr lang="en-US" altLang="zh-CN" sz="1800" dirty="0">
                <a:solidFill>
                  <a:srgbClr val="000000"/>
                </a:solidFill>
                <a:latin typeface="Calibri"/>
                <a:cs typeface="宋体"/>
              </a:rPr>
              <a:t>                        </a:t>
            </a:r>
            <a:r>
              <a:rPr lang="en-US" altLang="zh-CN" sz="1800" dirty="0">
                <a:solidFill>
                  <a:srgbClr val="0000FF"/>
                </a:solidFill>
                <a:latin typeface="Calibri"/>
                <a:cs typeface="宋体"/>
              </a:rPr>
              <a:t>null</a:t>
            </a:r>
            <a:r>
              <a:rPr lang="en-US" altLang="zh-CN" sz="1800" dirty="0">
                <a:solidFill>
                  <a:srgbClr val="000000"/>
                </a:solidFill>
                <a:latin typeface="Calibri"/>
                <a:cs typeface="宋体"/>
              </a:rPr>
              <a:t>, </a:t>
            </a:r>
            <a:r>
              <a:rPr lang="en-US" altLang="zh-CN" sz="1800" dirty="0" err="1">
                <a:solidFill>
                  <a:srgbClr val="000000"/>
                </a:solidFill>
                <a:latin typeface="Calibri"/>
                <a:cs typeface="宋体"/>
              </a:rPr>
              <a:t>otherplugin</a:t>
            </a:r>
            <a:r>
              <a:rPr lang="en-US" altLang="zh-CN" sz="1800" dirty="0">
                <a:solidFill>
                  <a:srgbClr val="000000"/>
                </a:solidFill>
                <a:latin typeface="Calibri"/>
                <a:cs typeface="宋体"/>
              </a:rPr>
              <a:t>, pa); </a:t>
            </a:r>
            <a:endParaRPr lang="zh-CN" altLang="zh-CN" sz="1800" dirty="0">
              <a:latin typeface="宋体"/>
              <a:cs typeface="宋体"/>
            </a:endParaRPr>
          </a:p>
          <a:p>
            <a:pPr>
              <a:spcAft>
                <a:spcPts val="0"/>
              </a:spcAft>
            </a:pPr>
            <a:r>
              <a:rPr lang="en-US" altLang="zh-CN" sz="1800" dirty="0">
                <a:solidFill>
                  <a:srgbClr val="000000"/>
                </a:solidFill>
                <a:latin typeface="Calibri"/>
                <a:cs typeface="宋体"/>
              </a:rPr>
              <a:t>        }</a:t>
            </a:r>
            <a:endParaRPr lang="zh-CN" altLang="zh-CN" sz="1800" dirty="0">
              <a:latin typeface="宋体"/>
              <a:cs typeface="宋体"/>
            </a:endParaRPr>
          </a:p>
          <a:p>
            <a:r>
              <a:rPr lang="en-US" altLang="zh-CN" sz="1800" dirty="0">
                <a:solidFill>
                  <a:srgbClr val="000000"/>
                </a:solidFill>
                <a:latin typeface="Calibri"/>
                <a:ea typeface="宋体"/>
              </a:rPr>
              <a:t>    }</a:t>
            </a:r>
            <a:endParaRPr lang="zh-CN" altLang="en-US" sz="1800" dirty="0"/>
          </a:p>
        </p:txBody>
      </p:sp>
    </p:spTree>
    <p:extLst>
      <p:ext uri="{BB962C8B-B14F-4D97-AF65-F5344CB8AC3E}">
        <p14:creationId xmlns:p14="http://schemas.microsoft.com/office/powerpoint/2010/main" val="2162953283"/>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340605" y="1373187"/>
            <a:ext cx="12636775" cy="6782341"/>
          </a:xfrm>
        </p:spPr>
        <p:txBody>
          <a:bodyPr/>
          <a:lstStyle/>
          <a:p>
            <a:r>
              <a:rPr lang="en-US" altLang="zh-CN" sz="4000" dirty="0" smtClean="0"/>
              <a:t>Allows </a:t>
            </a:r>
            <a:r>
              <a:rPr lang="en-US" altLang="zh-CN" sz="4000" dirty="0"/>
              <a:t>to create own docking pane that can be docked in the main product window alongside the other docking windows</a:t>
            </a:r>
            <a:r>
              <a:rPr lang="en-US" altLang="zh-CN" sz="4000" dirty="0" smtClean="0"/>
              <a:t>.</a:t>
            </a:r>
          </a:p>
          <a:p>
            <a:r>
              <a:rPr lang="en-US" altLang="zh-CN" sz="4000" dirty="0"/>
              <a:t>Same behavior like built-in </a:t>
            </a:r>
            <a:r>
              <a:rPr lang="en-US" altLang="zh-CN" sz="4000" dirty="0" smtClean="0"/>
              <a:t>dock </a:t>
            </a:r>
            <a:r>
              <a:rPr lang="en-US" altLang="zh-CN" sz="4000" dirty="0"/>
              <a:t>pane </a:t>
            </a:r>
            <a:r>
              <a:rPr lang="en-US" altLang="zh-CN" sz="4000" dirty="0" smtClean="0"/>
              <a:t>panels</a:t>
            </a:r>
            <a:endParaRPr lang="en-US" altLang="zh-CN" sz="4000" dirty="0"/>
          </a:p>
          <a:p>
            <a:r>
              <a:rPr lang="en-US" altLang="zh-CN" sz="4000" dirty="0"/>
              <a:t>Supports creation of either a .NET Control or a basic HWND </a:t>
            </a:r>
            <a:r>
              <a:rPr lang="en-US" altLang="zh-CN" sz="4000" dirty="0" smtClean="0"/>
              <a:t>object </a:t>
            </a:r>
            <a:endParaRPr lang="zh-CN" altLang="en-US" sz="4000" dirty="0"/>
          </a:p>
        </p:txBody>
      </p:sp>
      <p:sp>
        <p:nvSpPr>
          <p:cNvPr id="3" name="Title 2"/>
          <p:cNvSpPr>
            <a:spLocks noGrp="1"/>
          </p:cNvSpPr>
          <p:nvPr>
            <p:ph type="title"/>
          </p:nvPr>
        </p:nvSpPr>
        <p:spPr/>
        <p:txBody>
          <a:bodyPr/>
          <a:lstStyle/>
          <a:p>
            <a:r>
              <a:rPr lang="en-US" altLang="zh-CN" dirty="0" smtClean="0"/>
              <a:t>Dock Pane Plugin</a:t>
            </a:r>
            <a:endParaRPr lang="zh-CN" altLang="en-US" dirty="0"/>
          </a:p>
        </p:txBody>
      </p:sp>
      <p:pic>
        <p:nvPicPr>
          <p:cNvPr id="5" name="Picture 4"/>
          <p:cNvPicPr>
            <a:picLocks noChangeAspect="1"/>
          </p:cNvPicPr>
          <p:nvPr/>
        </p:nvPicPr>
        <p:blipFill>
          <a:blip r:embed="rId3"/>
          <a:stretch>
            <a:fillRect/>
          </a:stretch>
        </p:blipFill>
        <p:spPr>
          <a:xfrm>
            <a:off x="6658992" y="4731307"/>
            <a:ext cx="5315160" cy="4406675"/>
          </a:xfrm>
          <a:prstGeom prst="rect">
            <a:avLst/>
          </a:prstGeom>
        </p:spPr>
      </p:pic>
    </p:spTree>
    <p:extLst>
      <p:ext uri="{BB962C8B-B14F-4D97-AF65-F5344CB8AC3E}">
        <p14:creationId xmlns:p14="http://schemas.microsoft.com/office/powerpoint/2010/main" val="237985218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a:t>Skeleton </a:t>
            </a:r>
            <a:r>
              <a:rPr lang="en-US" altLang="zh-CN" dirty="0" smtClean="0"/>
              <a:t>of Dock Pane Plug-in</a:t>
            </a:r>
            <a:endParaRPr lang="zh-CN" altLang="en-US" dirty="0"/>
          </a:p>
        </p:txBody>
      </p:sp>
      <p:sp>
        <p:nvSpPr>
          <p:cNvPr id="5" name="Content Placeholder 2"/>
          <p:cNvSpPr>
            <a:spLocks noGrp="1"/>
          </p:cNvSpPr>
          <p:nvPr>
            <p:ph idx="1"/>
          </p:nvPr>
        </p:nvSpPr>
        <p:spPr>
          <a:xfrm>
            <a:off x="561975" y="1449387"/>
            <a:ext cx="11762080" cy="7168156"/>
          </a:xfrm>
        </p:spPr>
        <p:txBody>
          <a:bodyPr/>
          <a:lstStyle/>
          <a:p>
            <a:pPr lvl="1"/>
            <a:r>
              <a:rPr lang="en-US" sz="3200" dirty="0" smtClean="0"/>
              <a:t>Create a .NET class library project</a:t>
            </a:r>
          </a:p>
          <a:p>
            <a:pPr lvl="1"/>
            <a:r>
              <a:rPr lang="en-US" altLang="zh-CN" sz="3200" dirty="0" smtClean="0"/>
              <a:t>References (minimum): </a:t>
            </a:r>
          </a:p>
          <a:p>
            <a:pPr lvl="2"/>
            <a:r>
              <a:rPr lang="en-US" altLang="zh-CN" sz="2800" dirty="0" smtClean="0"/>
              <a:t>System.dll</a:t>
            </a:r>
          </a:p>
          <a:p>
            <a:pPr lvl="2"/>
            <a:r>
              <a:rPr lang="en-US" altLang="zh-CN" sz="2800" dirty="0" err="1" smtClean="0"/>
              <a:t>Autodesk.Navisworks.Api.dll</a:t>
            </a:r>
            <a:r>
              <a:rPr lang="en-US" altLang="zh-CN" sz="2800" dirty="0" smtClean="0"/>
              <a:t> </a:t>
            </a:r>
            <a:endParaRPr lang="en-US" sz="2800" dirty="0" smtClean="0"/>
          </a:p>
          <a:p>
            <a:pPr lvl="1"/>
            <a:r>
              <a:rPr lang="en-US" sz="3200" dirty="0" smtClean="0"/>
              <a:t>Create Windows user control</a:t>
            </a:r>
          </a:p>
          <a:p>
            <a:pPr lvl="1"/>
            <a:r>
              <a:rPr lang="en-US" sz="3200" dirty="0" smtClean="0"/>
              <a:t>Most commonly used namespaces</a:t>
            </a:r>
          </a:p>
          <a:p>
            <a:pPr lvl="2"/>
            <a:r>
              <a:rPr lang="en-US" sz="2800" dirty="0" err="1" smtClean="0"/>
              <a:t>Autodesk.Navisworks.Api</a:t>
            </a:r>
            <a:endParaRPr lang="en-US" sz="2800" dirty="0" smtClean="0"/>
          </a:p>
          <a:p>
            <a:pPr lvl="2"/>
            <a:r>
              <a:rPr lang="en-US" sz="2800" dirty="0" err="1" smtClean="0"/>
              <a:t>Autodesk.Navisworks.Api.Plugins</a:t>
            </a:r>
            <a:r>
              <a:rPr lang="en-US" sz="2800" dirty="0" smtClean="0"/>
              <a:t> </a:t>
            </a:r>
          </a:p>
          <a:p>
            <a:pPr lvl="1"/>
            <a:r>
              <a:rPr lang="en-US" sz="3200" dirty="0" smtClean="0"/>
              <a:t>Create a class derived from </a:t>
            </a:r>
            <a:r>
              <a:rPr lang="en-US" altLang="zh-CN" sz="3200" dirty="0" err="1" smtClean="0"/>
              <a:t>DockPanePlugin</a:t>
            </a:r>
            <a:endParaRPr lang="en-US" sz="3200" dirty="0" smtClean="0"/>
          </a:p>
          <a:p>
            <a:pPr lvl="1"/>
            <a:r>
              <a:rPr lang="en-US" sz="3200" dirty="0" smtClean="0"/>
              <a:t>Specify </a:t>
            </a:r>
            <a:r>
              <a:rPr lang="en-US" sz="3200" dirty="0" err="1" smtClean="0"/>
              <a:t>PlugIn</a:t>
            </a:r>
            <a:r>
              <a:rPr lang="en-US" sz="3200" dirty="0" smtClean="0"/>
              <a:t> </a:t>
            </a:r>
            <a:r>
              <a:rPr lang="en-US" sz="3200" dirty="0"/>
              <a:t>and </a:t>
            </a:r>
            <a:r>
              <a:rPr lang="en-US" sz="3200" dirty="0" err="1"/>
              <a:t>DockPanePlugin</a:t>
            </a:r>
            <a:r>
              <a:rPr lang="en-US" sz="3200" dirty="0"/>
              <a:t> </a:t>
            </a:r>
            <a:r>
              <a:rPr lang="en-US" sz="3200" dirty="0" smtClean="0"/>
              <a:t>attributes</a:t>
            </a:r>
          </a:p>
          <a:p>
            <a:pPr lvl="1"/>
            <a:r>
              <a:rPr lang="en-US" sz="3200" dirty="0" smtClean="0"/>
              <a:t>Override method</a:t>
            </a:r>
            <a:r>
              <a:rPr lang="en-US" altLang="zh-CN" sz="3200" dirty="0" smtClean="0"/>
              <a:t> </a:t>
            </a:r>
            <a:r>
              <a:rPr lang="en-US" altLang="zh-CN" sz="3200" dirty="0" err="1" smtClean="0"/>
              <a:t>CreateControlPane</a:t>
            </a:r>
            <a:r>
              <a:rPr lang="en-US" altLang="zh-CN" sz="3200" dirty="0" smtClean="0"/>
              <a:t>() and return the Control</a:t>
            </a:r>
          </a:p>
          <a:p>
            <a:pPr lvl="1"/>
            <a:r>
              <a:rPr lang="en-US" altLang="zh-CN" sz="3200" dirty="0" smtClean="0"/>
              <a:t>Override </a:t>
            </a:r>
            <a:r>
              <a:rPr lang="en-US" altLang="zh-CN" sz="3200" dirty="0" err="1" smtClean="0"/>
              <a:t>DestroyControlPane</a:t>
            </a:r>
            <a:r>
              <a:rPr lang="en-US" altLang="zh-CN" sz="3200" dirty="0" smtClean="0"/>
              <a:t>() to dispose the Control</a:t>
            </a:r>
            <a:endParaRPr lang="en-US" sz="3200" dirty="0" smtClean="0"/>
          </a:p>
        </p:txBody>
      </p:sp>
    </p:spTree>
    <p:extLst>
      <p:ext uri="{BB962C8B-B14F-4D97-AF65-F5344CB8AC3E}">
        <p14:creationId xmlns:p14="http://schemas.microsoft.com/office/powerpoint/2010/main" val="385436900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
                                            <p:txEl>
                                              <p:pRg st="9" end="9"/>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5">
                                            <p:txEl>
                                              <p:pRg st="10" end="1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5">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61975" y="1677987"/>
            <a:ext cx="11710098" cy="6782341"/>
          </a:xfrm>
        </p:spPr>
        <p:txBody>
          <a:bodyPr/>
          <a:lstStyle/>
          <a:p>
            <a:pPr>
              <a:spcBef>
                <a:spcPct val="10000"/>
              </a:spcBef>
            </a:pPr>
            <a:r>
              <a:rPr lang="en-GB" altLang="zh-CN" sz="4800" dirty="0" err="1" smtClean="0"/>
              <a:t>AddIn</a:t>
            </a:r>
            <a:r>
              <a:rPr lang="en-GB" altLang="zh-CN" sz="4800" dirty="0" smtClean="0"/>
              <a:t> Plugin</a:t>
            </a:r>
          </a:p>
          <a:p>
            <a:pPr>
              <a:spcBef>
                <a:spcPct val="10000"/>
              </a:spcBef>
            </a:pPr>
            <a:endParaRPr lang="en-GB" altLang="zh-CN" sz="4800" dirty="0"/>
          </a:p>
          <a:p>
            <a:pPr>
              <a:spcBef>
                <a:spcPct val="10000"/>
              </a:spcBef>
            </a:pPr>
            <a:r>
              <a:rPr lang="en-GB" altLang="zh-CN" sz="4800" dirty="0" smtClean="0"/>
              <a:t>Deploy Plugin</a:t>
            </a:r>
          </a:p>
          <a:p>
            <a:pPr>
              <a:spcBef>
                <a:spcPct val="10000"/>
              </a:spcBef>
            </a:pPr>
            <a:endParaRPr lang="en-GB" altLang="zh-CN" sz="4800" dirty="0"/>
          </a:p>
          <a:p>
            <a:pPr>
              <a:spcBef>
                <a:spcPct val="10000"/>
              </a:spcBef>
            </a:pPr>
            <a:r>
              <a:rPr lang="en-GB" altLang="zh-CN" sz="4800" dirty="0" smtClean="0"/>
              <a:t>Plugins System</a:t>
            </a:r>
          </a:p>
          <a:p>
            <a:pPr>
              <a:spcBef>
                <a:spcPct val="10000"/>
              </a:spcBef>
            </a:pPr>
            <a:endParaRPr lang="en-GB" altLang="zh-CN" sz="4800" dirty="0" smtClean="0"/>
          </a:p>
          <a:p>
            <a:pPr>
              <a:spcBef>
                <a:spcPct val="10000"/>
              </a:spcBef>
            </a:pPr>
            <a:r>
              <a:rPr lang="en-GB" altLang="zh-CN" sz="4800" dirty="0" smtClean="0"/>
              <a:t>Dock Pane Plugin</a:t>
            </a:r>
            <a:r>
              <a:rPr lang="en-US" altLang="zh-CN" sz="4800" dirty="0" smtClean="0"/>
              <a:t> </a:t>
            </a:r>
            <a:endParaRPr lang="en-US" altLang="zh-CN" sz="4800" dirty="0"/>
          </a:p>
          <a:p>
            <a:pPr>
              <a:spcBef>
                <a:spcPct val="10000"/>
              </a:spcBef>
              <a:buNone/>
            </a:pPr>
            <a:endParaRPr lang="en-GB" dirty="0" smtClean="0"/>
          </a:p>
        </p:txBody>
      </p:sp>
      <p:sp>
        <p:nvSpPr>
          <p:cNvPr id="2" name="Title 1"/>
          <p:cNvSpPr>
            <a:spLocks noGrp="1"/>
          </p:cNvSpPr>
          <p:nvPr>
            <p:ph type="title"/>
          </p:nvPr>
        </p:nvSpPr>
        <p:spPr/>
        <p:txBody>
          <a:bodyPr/>
          <a:lstStyle/>
          <a:p>
            <a:r>
              <a:rPr lang="en-US" dirty="0" smtClean="0"/>
              <a:t>Agenda</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3"/>
          <p:cNvSpPr>
            <a:spLocks noChangeArrowheads="1"/>
          </p:cNvSpPr>
          <p:nvPr/>
        </p:nvSpPr>
        <p:spPr bwMode="auto">
          <a:xfrm>
            <a:off x="588962" y="4351336"/>
            <a:ext cx="11658600" cy="4801314"/>
          </a:xfrm>
          <a:prstGeom prst="rect">
            <a:avLst/>
          </a:prstGeom>
          <a:solidFill>
            <a:schemeClr val="bg1">
              <a:lumMod val="85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rgbClr val="0000FF"/>
                </a:solidFill>
                <a:effectLst/>
                <a:latin typeface="Courier New" pitchFamily="49" charset="0"/>
                <a:ea typeface="宋体" pitchFamily="2" charset="-122"/>
                <a:cs typeface="Courier New" pitchFamily="49" charset="0"/>
              </a:rPr>
              <a:t>namespace</a:t>
            </a:r>
            <a:r>
              <a:rPr kumimoji="0" lang="en-US" altLang="zh-CN" sz="18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Lab_02</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a:t>
            </a:r>
            <a:r>
              <a:rPr kumimoji="0" lang="en-US" altLang="zh-CN" sz="1800" b="0" i="0" u="none" strike="noStrike" cap="none" normalizeH="0" baseline="0" dirty="0" smtClean="0">
                <a:ln>
                  <a:noFill/>
                </a:ln>
                <a:solidFill>
                  <a:srgbClr val="0000FF"/>
                </a:solidFill>
                <a:effectLst/>
                <a:latin typeface="Courier New" pitchFamily="49" charset="0"/>
                <a:ea typeface="宋体" pitchFamily="2" charset="-122"/>
                <a:cs typeface="Courier New" pitchFamily="49" charset="0"/>
              </a:rPr>
              <a:t>public</a:t>
            </a:r>
            <a:r>
              <a:rPr kumimoji="0" lang="en-US" altLang="zh-CN" sz="18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a:t>
            </a:r>
            <a:r>
              <a:rPr kumimoji="0" lang="en-US" altLang="zh-CN" sz="1800" b="0" i="0" u="none" strike="noStrike" cap="none" normalizeH="0" baseline="0" dirty="0" smtClean="0">
                <a:ln>
                  <a:noFill/>
                </a:ln>
                <a:solidFill>
                  <a:srgbClr val="0000FF"/>
                </a:solidFill>
                <a:effectLst/>
                <a:latin typeface="Courier New" pitchFamily="49" charset="0"/>
                <a:ea typeface="宋体" pitchFamily="2" charset="-122"/>
                <a:cs typeface="Courier New" pitchFamily="49" charset="0"/>
              </a:rPr>
              <a:t>partial</a:t>
            </a:r>
            <a:r>
              <a:rPr kumimoji="0" lang="en-US" altLang="zh-CN" sz="18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a:t>
            </a:r>
            <a:r>
              <a:rPr kumimoji="0" lang="en-US" altLang="zh-CN" sz="1800" b="0" i="0" u="none" strike="noStrike" cap="none" normalizeH="0" baseline="0" dirty="0" smtClean="0">
                <a:ln>
                  <a:noFill/>
                </a:ln>
                <a:solidFill>
                  <a:srgbClr val="0000FF"/>
                </a:solidFill>
                <a:effectLst/>
                <a:latin typeface="Courier New" pitchFamily="49" charset="0"/>
                <a:ea typeface="宋体" pitchFamily="2" charset="-122"/>
                <a:cs typeface="Courier New" pitchFamily="49" charset="0"/>
              </a:rPr>
              <a:t>class</a:t>
            </a:r>
            <a:r>
              <a:rPr kumimoji="0" lang="en-US" altLang="zh-CN" sz="18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a:t>
            </a:r>
            <a:r>
              <a:rPr kumimoji="0" lang="en-US" altLang="zh-CN" sz="1800" b="0" i="0" u="none" strike="noStrike" cap="none" normalizeH="0" baseline="0" dirty="0" err="1" smtClean="0">
                <a:ln>
                  <a:noFill/>
                </a:ln>
                <a:solidFill>
                  <a:srgbClr val="2B91AF"/>
                </a:solidFill>
                <a:effectLst/>
                <a:latin typeface="Courier New" pitchFamily="49" charset="0"/>
                <a:ea typeface="宋体" pitchFamily="2" charset="-122"/>
                <a:cs typeface="Courier New" pitchFamily="49" charset="0"/>
              </a:rPr>
              <a:t>HelloWorldControl</a:t>
            </a:r>
            <a:r>
              <a:rPr kumimoji="0" lang="en-US" altLang="zh-CN" sz="18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 </a:t>
            </a:r>
            <a:r>
              <a:rPr kumimoji="0" lang="en-US" altLang="zh-CN" sz="1800" b="0" i="0" u="none" strike="noStrike" cap="none" normalizeH="0" baseline="0" dirty="0" err="1" smtClean="0">
                <a:ln>
                  <a:noFill/>
                </a:ln>
                <a:solidFill>
                  <a:srgbClr val="2B91AF"/>
                </a:solidFill>
                <a:effectLst/>
                <a:latin typeface="Courier New" pitchFamily="49" charset="0"/>
                <a:ea typeface="宋体" pitchFamily="2" charset="-122"/>
                <a:cs typeface="Courier New" pitchFamily="49" charset="0"/>
              </a:rPr>
              <a:t>UserControl</a:t>
            </a:r>
            <a:endParaRPr kumimoji="0" lang="en-US" altLang="zh-CN" sz="18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a:t>
            </a:r>
          </a:p>
          <a:p>
            <a:pPr lvl="1" indent="0" defTabSz="914400" eaLnBrk="0" hangingPunct="0"/>
            <a:r>
              <a:rPr kumimoji="0" lang="en-US" altLang="zh-CN" sz="18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a:t>
            </a:r>
            <a:r>
              <a:rPr kumimoji="0" lang="en-US" altLang="zh-CN" sz="1800" b="0" i="0" u="none" strike="noStrike" cap="none" normalizeH="0" baseline="0" dirty="0" smtClean="0">
                <a:ln>
                  <a:noFill/>
                </a:ln>
                <a:solidFill>
                  <a:srgbClr val="0000FF"/>
                </a:solidFill>
                <a:effectLst/>
                <a:latin typeface="Courier New" pitchFamily="49" charset="0"/>
                <a:ea typeface="宋体" pitchFamily="2" charset="-122"/>
                <a:cs typeface="Courier New" pitchFamily="49" charset="0"/>
              </a:rPr>
              <a:t>public</a:t>
            </a:r>
            <a:r>
              <a:rPr kumimoji="0" lang="en-US" altLang="zh-CN" sz="18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a:t>
            </a:r>
            <a:r>
              <a:rPr kumimoji="0" lang="en-US" altLang="zh-CN" sz="1800" b="0" i="0" u="none" strike="noStrike" cap="none" normalizeH="0" baseline="0" dirty="0" err="1" smtClean="0">
                <a:ln>
                  <a:noFill/>
                </a:ln>
                <a:solidFill>
                  <a:schemeClr val="tx1"/>
                </a:solidFill>
                <a:effectLst/>
                <a:latin typeface="Courier New" pitchFamily="49" charset="0"/>
                <a:ea typeface="宋体" pitchFamily="2" charset="-122"/>
                <a:cs typeface="Courier New" pitchFamily="49" charset="0"/>
              </a:rPr>
              <a:t>HelloWorldControl</a:t>
            </a:r>
            <a:r>
              <a:rPr kumimoji="0" lang="en-US" altLang="zh-CN" sz="18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a:t>
            </a:r>
          </a:p>
          <a:p>
            <a:pPr lvl="1" indent="0" defTabSz="914400" eaLnBrk="0" hangingPunct="0"/>
            <a:r>
              <a:rPr kumimoji="0" lang="en-US" altLang="zh-CN" sz="18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a:t>
            </a:r>
          </a:p>
          <a:p>
            <a:pPr lvl="1" indent="0" defTabSz="914400" eaLnBrk="0" hangingPunct="0"/>
            <a:r>
              <a:rPr kumimoji="0" lang="en-US" altLang="zh-CN" sz="18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a:t>
            </a:r>
            <a:r>
              <a:rPr kumimoji="0" lang="en-US" altLang="zh-CN" sz="1800" b="0" i="0" u="none" strike="noStrike" cap="none" normalizeH="0" baseline="0" dirty="0" err="1" smtClean="0">
                <a:ln>
                  <a:noFill/>
                </a:ln>
                <a:solidFill>
                  <a:schemeClr val="tx1"/>
                </a:solidFill>
                <a:effectLst/>
                <a:latin typeface="Courier New" pitchFamily="49" charset="0"/>
                <a:ea typeface="宋体" pitchFamily="2" charset="-122"/>
                <a:cs typeface="Courier New" pitchFamily="49" charset="0"/>
              </a:rPr>
              <a:t>InitializeComponent</a:t>
            </a:r>
            <a:r>
              <a:rPr kumimoji="0" lang="en-US" altLang="zh-CN" sz="18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a:t>
            </a:r>
          </a:p>
          <a:p>
            <a:pPr lvl="1" indent="0" defTabSz="914400" eaLnBrk="0" hangingPunct="0"/>
            <a:r>
              <a:rPr kumimoji="0" lang="en-US" altLang="zh-CN" sz="18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a:t>
            </a:r>
          </a:p>
          <a:p>
            <a:pPr lvl="1" indent="0" defTabSz="914400" eaLnBrk="0" hangingPunct="0"/>
            <a:r>
              <a:rPr kumimoji="0" lang="en-US" altLang="zh-CN" sz="18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a:t>
            </a:r>
          </a:p>
          <a:p>
            <a:pPr lvl="1" indent="0" defTabSz="914400" eaLnBrk="0" hangingPunct="0"/>
            <a:r>
              <a:rPr kumimoji="0" lang="en-US" altLang="zh-CN" sz="18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a:t>
            </a:r>
            <a:r>
              <a:rPr kumimoji="0" lang="en-US" altLang="zh-CN" sz="1800" b="0" i="0" u="none" strike="noStrike" cap="none" normalizeH="0" baseline="0" dirty="0" smtClean="0">
                <a:ln>
                  <a:noFill/>
                </a:ln>
                <a:solidFill>
                  <a:srgbClr val="0000FF"/>
                </a:solidFill>
                <a:effectLst/>
                <a:latin typeface="Courier New" pitchFamily="49" charset="0"/>
                <a:ea typeface="宋体" pitchFamily="2" charset="-122"/>
                <a:cs typeface="Courier New" pitchFamily="49" charset="0"/>
              </a:rPr>
              <a:t>private</a:t>
            </a:r>
            <a:r>
              <a:rPr kumimoji="0" lang="en-US" altLang="zh-CN" sz="18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a:t>
            </a:r>
            <a:r>
              <a:rPr kumimoji="0" lang="en-US" altLang="zh-CN" sz="1800" b="0" i="0" u="none" strike="noStrike" cap="none" normalizeH="0" baseline="0" dirty="0" smtClean="0">
                <a:ln>
                  <a:noFill/>
                </a:ln>
                <a:solidFill>
                  <a:srgbClr val="0000FF"/>
                </a:solidFill>
                <a:effectLst/>
                <a:latin typeface="Courier New" pitchFamily="49" charset="0"/>
                <a:ea typeface="宋体" pitchFamily="2" charset="-122"/>
                <a:cs typeface="Courier New" pitchFamily="49" charset="0"/>
              </a:rPr>
              <a:t>void</a:t>
            </a:r>
            <a:r>
              <a:rPr kumimoji="0" lang="en-US" altLang="zh-CN" sz="18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button1_Click_1(</a:t>
            </a:r>
            <a:r>
              <a:rPr kumimoji="0" lang="en-US" altLang="zh-CN" sz="1800" b="0" i="0" u="none" strike="noStrike" cap="none" normalizeH="0" baseline="0" dirty="0" smtClean="0">
                <a:ln>
                  <a:noFill/>
                </a:ln>
                <a:solidFill>
                  <a:srgbClr val="0000FF"/>
                </a:solidFill>
                <a:effectLst/>
                <a:latin typeface="Courier New" pitchFamily="49" charset="0"/>
                <a:ea typeface="宋体" pitchFamily="2" charset="-122"/>
                <a:cs typeface="Courier New" pitchFamily="49" charset="0"/>
              </a:rPr>
              <a:t>object</a:t>
            </a:r>
            <a:r>
              <a:rPr kumimoji="0" lang="en-US" altLang="zh-CN" sz="18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sender, </a:t>
            </a:r>
            <a:r>
              <a:rPr kumimoji="0" lang="en-US" altLang="zh-CN" sz="1800" b="0" i="0" u="none" strike="noStrike" cap="none" normalizeH="0" baseline="0" dirty="0" err="1" smtClean="0">
                <a:ln>
                  <a:noFill/>
                </a:ln>
                <a:solidFill>
                  <a:schemeClr val="tx1"/>
                </a:solidFill>
                <a:effectLst/>
                <a:latin typeface="Courier New" pitchFamily="49" charset="0"/>
                <a:ea typeface="宋体" pitchFamily="2" charset="-122"/>
                <a:cs typeface="Courier New" pitchFamily="49" charset="0"/>
              </a:rPr>
              <a:t>System.</a:t>
            </a:r>
            <a:r>
              <a:rPr kumimoji="0" lang="en-US" altLang="zh-CN" sz="1800" b="0" i="0" u="none" strike="noStrike" cap="none" normalizeH="0" baseline="0" dirty="0" err="1" smtClean="0">
                <a:ln>
                  <a:noFill/>
                </a:ln>
                <a:solidFill>
                  <a:srgbClr val="2B91AF"/>
                </a:solidFill>
                <a:effectLst/>
                <a:latin typeface="Courier New" pitchFamily="49" charset="0"/>
                <a:ea typeface="宋体" pitchFamily="2" charset="-122"/>
                <a:cs typeface="Courier New" pitchFamily="49" charset="0"/>
              </a:rPr>
              <a:t>EventArgs</a:t>
            </a:r>
            <a:r>
              <a:rPr kumimoji="0" lang="en-US" altLang="zh-CN" sz="18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e)</a:t>
            </a:r>
          </a:p>
          <a:p>
            <a:pPr lvl="1" indent="0" defTabSz="914400" eaLnBrk="0" hangingPunct="0"/>
            <a:r>
              <a:rPr kumimoji="0" lang="en-US" altLang="zh-CN" sz="18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a:t>
            </a:r>
          </a:p>
          <a:p>
            <a:pPr lvl="1" indent="0" defTabSz="914400" eaLnBrk="0" hangingPunct="0"/>
            <a:r>
              <a:rPr kumimoji="0" lang="en-US" altLang="zh-CN" sz="18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a:t>
            </a:r>
            <a:r>
              <a:rPr kumimoji="0" lang="en-US" altLang="zh-CN" sz="1800" b="0" i="0" u="none" strike="noStrike" cap="none" normalizeH="0" baseline="0" dirty="0" err="1" smtClean="0">
                <a:ln>
                  <a:noFill/>
                </a:ln>
                <a:solidFill>
                  <a:srgbClr val="2B91AF"/>
                </a:solidFill>
                <a:effectLst/>
                <a:latin typeface="Courier New" pitchFamily="49" charset="0"/>
                <a:ea typeface="宋体" pitchFamily="2" charset="-122"/>
                <a:cs typeface="Courier New" pitchFamily="49" charset="0"/>
              </a:rPr>
              <a:t>MessageBox</a:t>
            </a:r>
            <a:r>
              <a:rPr kumimoji="0" lang="en-US" altLang="zh-CN" sz="1800" b="0" i="0" u="none" strike="noStrike" cap="none" normalizeH="0" baseline="0" dirty="0" err="1" smtClean="0">
                <a:ln>
                  <a:noFill/>
                </a:ln>
                <a:solidFill>
                  <a:schemeClr val="tx1"/>
                </a:solidFill>
                <a:effectLst/>
                <a:latin typeface="Courier New" pitchFamily="49" charset="0"/>
                <a:ea typeface="宋体" pitchFamily="2" charset="-122"/>
                <a:cs typeface="Courier New" pitchFamily="49" charset="0"/>
              </a:rPr>
              <a:t>.Show</a:t>
            </a:r>
            <a:r>
              <a:rPr kumimoji="0" lang="en-US" altLang="zh-CN" sz="18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a:t>
            </a:r>
            <a:r>
              <a:rPr kumimoji="0" lang="en-US" altLang="zh-CN" sz="1800" b="0" i="0" u="none" strike="noStrike" cap="none" normalizeH="0" baseline="0" dirty="0" smtClean="0">
                <a:ln>
                  <a:noFill/>
                </a:ln>
                <a:solidFill>
                  <a:srgbClr val="A31515"/>
                </a:solidFill>
                <a:effectLst/>
                <a:latin typeface="Courier New" pitchFamily="49" charset="0"/>
                <a:ea typeface="宋体" pitchFamily="2" charset="-122"/>
                <a:cs typeface="Courier New" pitchFamily="49" charset="0"/>
              </a:rPr>
              <a:t>"My dock pane button is clicked!"</a:t>
            </a:r>
            <a:r>
              <a:rPr kumimoji="0" lang="en-US" altLang="zh-CN" sz="18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a:t>
            </a:r>
          </a:p>
          <a:p>
            <a:pPr lvl="1" indent="0" defTabSz="914400" eaLnBrk="0" hangingPunct="0"/>
            <a:r>
              <a:rPr kumimoji="0" lang="en-US" altLang="zh-CN" sz="18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16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endParaRPr>
          </a:p>
        </p:txBody>
      </p:sp>
      <p:sp>
        <p:nvSpPr>
          <p:cNvPr id="2" name="Title 1"/>
          <p:cNvSpPr>
            <a:spLocks noGrp="1"/>
          </p:cNvSpPr>
          <p:nvPr>
            <p:ph type="title"/>
          </p:nvPr>
        </p:nvSpPr>
        <p:spPr/>
        <p:txBody>
          <a:bodyPr/>
          <a:lstStyle/>
          <a:p>
            <a:r>
              <a:rPr lang="en-US" altLang="zh-CN" dirty="0" smtClean="0"/>
              <a:t>Create Windows User Control</a:t>
            </a:r>
            <a:endParaRPr lang="zh-CN" altLang="en-US" dirty="0"/>
          </a:p>
        </p:txBody>
      </p:sp>
      <p:sp>
        <p:nvSpPr>
          <p:cNvPr id="3" name="Content Placeholder 2"/>
          <p:cNvSpPr>
            <a:spLocks noGrp="1"/>
          </p:cNvSpPr>
          <p:nvPr>
            <p:ph idx="1"/>
          </p:nvPr>
        </p:nvSpPr>
        <p:spPr>
          <a:xfrm>
            <a:off x="593725" y="1677987"/>
            <a:ext cx="11762080" cy="2438400"/>
          </a:xfrm>
        </p:spPr>
        <p:txBody>
          <a:bodyPr/>
          <a:lstStyle/>
          <a:p>
            <a:pPr>
              <a:buFont typeface="Arial" pitchFamily="34" charset="0"/>
              <a:buChar char="•"/>
            </a:pPr>
            <a:r>
              <a:rPr lang="en-US" altLang="zh-CN" dirty="0" smtClean="0"/>
              <a:t>Add a Windows user control</a:t>
            </a:r>
          </a:p>
          <a:p>
            <a:pPr>
              <a:buFont typeface="Arial" pitchFamily="34" charset="0"/>
              <a:buChar char="•"/>
            </a:pPr>
            <a:r>
              <a:rPr lang="en-US" altLang="zh-CN" dirty="0" smtClean="0"/>
              <a:t>Add one button to pop out some message </a:t>
            </a:r>
          </a:p>
          <a:p>
            <a:pPr marL="0" indent="0">
              <a:buNone/>
            </a:pPr>
            <a:endParaRPr lang="en-US" altLang="zh-CN" dirty="0" smtClean="0"/>
          </a:p>
          <a:p>
            <a:endParaRPr lang="zh-CN" altLang="en-US" dirty="0"/>
          </a:p>
        </p:txBody>
      </p:sp>
      <p:pic>
        <p:nvPicPr>
          <p:cNvPr id="2050" name="Picture 2"/>
          <p:cNvPicPr>
            <a:picLocks noChangeAspect="1" noChangeArrowheads="1"/>
          </p:cNvPicPr>
          <p:nvPr/>
        </p:nvPicPr>
        <p:blipFill>
          <a:blip r:embed="rId3" cstate="print"/>
          <a:srcRect/>
          <a:stretch>
            <a:fillRect/>
          </a:stretch>
        </p:blipFill>
        <p:spPr bwMode="auto">
          <a:xfrm>
            <a:off x="9366470" y="4361132"/>
            <a:ext cx="2881092" cy="2137953"/>
          </a:xfrm>
          <a:prstGeom prst="rect">
            <a:avLst/>
          </a:prstGeom>
          <a:noFill/>
          <a:ln w="9525">
            <a:noFill/>
            <a:miter lim="800000"/>
            <a:headEnd/>
            <a:tailEnd/>
          </a:ln>
        </p:spPr>
      </p:pic>
    </p:spTree>
    <p:extLst>
      <p:ext uri="{BB962C8B-B14F-4D97-AF65-F5344CB8AC3E}">
        <p14:creationId xmlns:p14="http://schemas.microsoft.com/office/powerpoint/2010/main" val="996964827"/>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smtClean="0"/>
              <a:t>Create Class of Plugin </a:t>
            </a:r>
            <a:endParaRPr lang="zh-CN" altLang="en-US" sz="2800" b="0" i="1" dirty="0">
              <a:solidFill>
                <a:schemeClr val="accent4"/>
              </a:solidFill>
            </a:endParaRPr>
          </a:p>
        </p:txBody>
      </p:sp>
      <p:sp>
        <p:nvSpPr>
          <p:cNvPr id="74753" name="Rectangle 1"/>
          <p:cNvSpPr>
            <a:spLocks noChangeArrowheads="1"/>
          </p:cNvSpPr>
          <p:nvPr/>
        </p:nvSpPr>
        <p:spPr bwMode="auto">
          <a:xfrm>
            <a:off x="485775" y="1357054"/>
            <a:ext cx="11277600" cy="80945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n-US" altLang="zh-CN" sz="2000" b="0" i="0" u="none" strike="noStrike" cap="none" normalizeH="0" baseline="0" dirty="0" smtClean="0">
                <a:ln>
                  <a:noFill/>
                </a:ln>
                <a:solidFill>
                  <a:schemeClr val="bg1">
                    <a:lumMod val="75000"/>
                  </a:schemeClr>
                </a:solidFill>
                <a:effectLst/>
                <a:latin typeface="Courier New" pitchFamily="49" charset="0"/>
                <a:ea typeface="宋体" pitchFamily="2" charset="-122"/>
                <a:cs typeface="Courier New" pitchFamily="49" charset="0"/>
              </a:rPr>
              <a:t>   [</a:t>
            </a:r>
            <a:r>
              <a:rPr kumimoji="0" lang="en-US" altLang="zh-CN" sz="2000" b="0" i="0" u="none" strike="noStrike" cap="none" normalizeH="0" baseline="0" dirty="0" err="1" smtClean="0">
                <a:ln>
                  <a:noFill/>
                </a:ln>
                <a:solidFill>
                  <a:schemeClr val="bg1">
                    <a:lumMod val="75000"/>
                  </a:schemeClr>
                </a:solidFill>
                <a:effectLst/>
                <a:latin typeface="Courier New" pitchFamily="49" charset="0"/>
                <a:ea typeface="宋体" pitchFamily="2" charset="-122"/>
                <a:cs typeface="Courier New" pitchFamily="49" charset="0"/>
              </a:rPr>
              <a:t>Plugin</a:t>
            </a:r>
            <a:r>
              <a:rPr kumimoji="0" lang="en-US" altLang="zh-CN" sz="2000" b="0" i="0" u="none" strike="noStrike" cap="none" normalizeH="0" baseline="0" dirty="0" smtClean="0">
                <a:ln>
                  <a:noFill/>
                </a:ln>
                <a:solidFill>
                  <a:schemeClr val="bg1">
                    <a:lumMod val="75000"/>
                  </a:schemeClr>
                </a:solidFill>
                <a:effectLst/>
                <a:latin typeface="Courier New" pitchFamily="49" charset="0"/>
                <a:ea typeface="宋体" pitchFamily="2" charset="-122"/>
                <a:cs typeface="Courier New" pitchFamily="49" charset="0"/>
              </a:rPr>
              <a:t>("</a:t>
            </a:r>
            <a:r>
              <a:rPr kumimoji="0" lang="en-US" altLang="zh-CN" sz="2000" b="0" i="0" u="none" strike="noStrike" cap="none" normalizeH="0" baseline="0" dirty="0" err="1" smtClean="0">
                <a:ln>
                  <a:noFill/>
                </a:ln>
                <a:solidFill>
                  <a:schemeClr val="bg1">
                    <a:lumMod val="75000"/>
                  </a:schemeClr>
                </a:solidFill>
                <a:effectLst/>
                <a:latin typeface="Courier New" pitchFamily="49" charset="0"/>
                <a:ea typeface="宋体" pitchFamily="2" charset="-122"/>
                <a:cs typeface="Courier New" pitchFamily="49" charset="0"/>
              </a:rPr>
              <a:t>ADNDockPanePlugin</a:t>
            </a:r>
            <a:r>
              <a:rPr kumimoji="0" lang="en-US" altLang="zh-CN" sz="2000" b="0" i="0" u="none" strike="noStrike" cap="none" normalizeH="0" baseline="0" dirty="0" smtClean="0">
                <a:ln>
                  <a:noFill/>
                </a:ln>
                <a:solidFill>
                  <a:schemeClr val="bg1">
                    <a:lumMod val="75000"/>
                  </a:schemeClr>
                </a:solidFill>
                <a:effectLst/>
                <a:latin typeface="Courier New" pitchFamily="49" charset="0"/>
                <a:ea typeface="宋体" pitchFamily="2" charset="-122"/>
                <a:cs typeface="Courier New"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n-US" altLang="zh-CN" sz="2000" b="0" i="0" u="none" strike="noStrike" cap="none" normalizeH="0" baseline="0" dirty="0" smtClean="0">
                <a:ln>
                  <a:noFill/>
                </a:ln>
                <a:solidFill>
                  <a:schemeClr val="bg1">
                    <a:lumMod val="75000"/>
                  </a:schemeClr>
                </a:solidFill>
                <a:effectLst/>
                <a:latin typeface="Courier New" pitchFamily="49" charset="0"/>
                <a:ea typeface="宋体" pitchFamily="2" charset="-122"/>
                <a:cs typeface="Courier New" pitchFamily="49" charset="0"/>
              </a:rPr>
              <a:t>           "ADSK",</a:t>
            </a: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n-US" altLang="zh-CN" sz="2000" b="0" i="0" u="none" strike="noStrike" cap="none" normalizeH="0" baseline="0" dirty="0" smtClean="0">
                <a:ln>
                  <a:noFill/>
                </a:ln>
                <a:solidFill>
                  <a:schemeClr val="bg1">
                    <a:lumMod val="75000"/>
                  </a:schemeClr>
                </a:solidFill>
                <a:effectLst/>
                <a:latin typeface="Courier New" pitchFamily="49" charset="0"/>
                <a:ea typeface="宋体" pitchFamily="2" charset="-122"/>
                <a:cs typeface="Courier New" pitchFamily="49" charset="0"/>
              </a:rPr>
              <a:t>           </a:t>
            </a:r>
            <a:r>
              <a:rPr kumimoji="0" lang="en-US" altLang="zh-CN" sz="2000" b="0" i="0" u="none" strike="noStrike" cap="none" normalizeH="0" baseline="0" dirty="0" err="1" smtClean="0">
                <a:ln>
                  <a:noFill/>
                </a:ln>
                <a:solidFill>
                  <a:schemeClr val="bg1">
                    <a:lumMod val="75000"/>
                  </a:schemeClr>
                </a:solidFill>
                <a:effectLst/>
                <a:latin typeface="Courier New" pitchFamily="49" charset="0"/>
                <a:ea typeface="宋体" pitchFamily="2" charset="-122"/>
                <a:cs typeface="Courier New" pitchFamily="49" charset="0"/>
              </a:rPr>
              <a:t>DisplayName</a:t>
            </a:r>
            <a:r>
              <a:rPr kumimoji="0" lang="en-US" altLang="zh-CN" sz="2000" b="0" i="0" u="none" strike="noStrike" cap="none" normalizeH="0" baseline="0" dirty="0" smtClean="0">
                <a:ln>
                  <a:noFill/>
                </a:ln>
                <a:solidFill>
                  <a:schemeClr val="bg1">
                    <a:lumMod val="75000"/>
                  </a:schemeClr>
                </a:solidFill>
                <a:effectLst/>
                <a:latin typeface="Courier New" pitchFamily="49" charset="0"/>
                <a:ea typeface="宋体" pitchFamily="2" charset="-122"/>
                <a:cs typeface="Courier New" pitchFamily="49" charset="0"/>
              </a:rPr>
              <a:t> = "ADN Dock Pane",</a:t>
            </a: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n-US" altLang="zh-CN" sz="2000" b="0" i="0" u="none" strike="noStrike" cap="none" normalizeH="0" baseline="0" dirty="0" smtClean="0">
                <a:ln>
                  <a:noFill/>
                </a:ln>
                <a:solidFill>
                  <a:schemeClr val="bg1">
                    <a:lumMod val="75000"/>
                  </a:schemeClr>
                </a:solidFill>
                <a:effectLst/>
                <a:latin typeface="Courier New" pitchFamily="49" charset="0"/>
                <a:ea typeface="宋体" pitchFamily="2" charset="-122"/>
                <a:cs typeface="Courier New" pitchFamily="49" charset="0"/>
              </a:rPr>
              <a:t>           ToolTip = "Basic Docking Pane Plugin")]</a:t>
            </a: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n-US" altLang="zh-CN" sz="2000" b="0" i="0" u="none" strike="noStrike" cap="none" normalizeH="0" baseline="0" dirty="0" smtClean="0">
                <a:ln>
                  <a:noFill/>
                </a:ln>
                <a:solidFill>
                  <a:schemeClr val="bg1">
                    <a:lumMod val="75000"/>
                  </a:schemeClr>
                </a:solidFill>
                <a:effectLst/>
                <a:latin typeface="Courier New" pitchFamily="49" charset="0"/>
                <a:ea typeface="宋体" pitchFamily="2" charset="-122"/>
                <a:cs typeface="Courier New" pitchFamily="49" charset="0"/>
              </a:rPr>
              <a:t>    [</a:t>
            </a:r>
            <a:r>
              <a:rPr kumimoji="0" lang="en-US" altLang="zh-CN" sz="2000" b="0" i="0" u="none" strike="noStrike" cap="none" normalizeH="0" baseline="0" dirty="0" err="1" smtClean="0">
                <a:ln>
                  <a:noFill/>
                </a:ln>
                <a:solidFill>
                  <a:schemeClr val="bg1">
                    <a:lumMod val="75000"/>
                  </a:schemeClr>
                </a:solidFill>
                <a:effectLst/>
                <a:latin typeface="Courier New" pitchFamily="49" charset="0"/>
                <a:ea typeface="宋体" pitchFamily="2" charset="-122"/>
                <a:cs typeface="Courier New" pitchFamily="49" charset="0"/>
              </a:rPr>
              <a:t>DockPanePlugin</a:t>
            </a:r>
            <a:r>
              <a:rPr kumimoji="0" lang="en-US" altLang="zh-CN" sz="2000" b="0" i="0" u="none" strike="noStrike" cap="none" normalizeH="0" baseline="0" dirty="0" smtClean="0">
                <a:ln>
                  <a:noFill/>
                </a:ln>
                <a:solidFill>
                  <a:schemeClr val="bg1">
                    <a:lumMod val="75000"/>
                  </a:schemeClr>
                </a:solidFill>
                <a:effectLst/>
                <a:latin typeface="Courier New" pitchFamily="49" charset="0"/>
                <a:ea typeface="宋体" pitchFamily="2" charset="-122"/>
                <a:cs typeface="Courier New" pitchFamily="49" charset="0"/>
              </a:rPr>
              <a:t>(100, 300)]</a:t>
            </a: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n-US" altLang="zh-CN" sz="2000" b="0" i="0" u="none" strike="noStrike" cap="none" normalizeH="0" baseline="0" dirty="0" smtClean="0">
                <a:ln>
                  <a:noFill/>
                </a:ln>
                <a:solidFill>
                  <a:srgbClr val="0000FF"/>
                </a:solidFill>
                <a:effectLst/>
                <a:latin typeface="Courier New" pitchFamily="49" charset="0"/>
                <a:ea typeface="宋体" pitchFamily="2" charset="-122"/>
                <a:cs typeface="Courier New" pitchFamily="49" charset="0"/>
              </a:rPr>
              <a:t>public</a:t>
            </a:r>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a:t>
            </a:r>
            <a:r>
              <a:rPr kumimoji="0" lang="en-US" altLang="zh-CN" sz="2000" b="0" i="0" u="none" strike="noStrike" cap="none" normalizeH="0" baseline="0" dirty="0" smtClean="0">
                <a:ln>
                  <a:noFill/>
                </a:ln>
                <a:solidFill>
                  <a:srgbClr val="0000FF"/>
                </a:solidFill>
                <a:effectLst/>
                <a:latin typeface="Courier New" pitchFamily="49" charset="0"/>
                <a:ea typeface="宋体" pitchFamily="2" charset="-122"/>
                <a:cs typeface="Courier New" pitchFamily="49" charset="0"/>
              </a:rPr>
              <a:t>class</a:t>
            </a:r>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a:t>
            </a:r>
            <a:r>
              <a:rPr kumimoji="0" lang="en-US" altLang="zh-CN" sz="2000" b="0" i="0" u="none" strike="noStrike" cap="none" normalizeH="0" baseline="0" dirty="0" err="1" smtClean="0">
                <a:ln>
                  <a:noFill/>
                </a:ln>
                <a:solidFill>
                  <a:srgbClr val="2B91AF"/>
                </a:solidFill>
                <a:effectLst/>
                <a:latin typeface="Courier New" pitchFamily="49" charset="0"/>
                <a:ea typeface="宋体" pitchFamily="2" charset="-122"/>
                <a:cs typeface="Courier New" pitchFamily="49" charset="0"/>
              </a:rPr>
              <a:t>BasicDockPanePlugin</a:t>
            </a:r>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 </a:t>
            </a:r>
            <a:r>
              <a:rPr kumimoji="0" lang="en-US" altLang="zh-CN" sz="2000" b="0" i="0" u="none" strike="noStrike" cap="none" normalizeH="0" baseline="0" dirty="0" err="1" smtClean="0">
                <a:ln>
                  <a:noFill/>
                </a:ln>
                <a:solidFill>
                  <a:srgbClr val="2B91AF"/>
                </a:solidFill>
                <a:effectLst/>
                <a:latin typeface="Courier New" pitchFamily="49" charset="0"/>
                <a:ea typeface="宋体" pitchFamily="2" charset="-122"/>
                <a:cs typeface="Courier New" pitchFamily="49" charset="0"/>
              </a:rPr>
              <a:t>DockPanePlugin</a:t>
            </a:r>
            <a:endPar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n-US" altLang="zh-CN" sz="2000" b="0" i="0" u="none" strike="noStrike" cap="none" normalizeH="0" baseline="0" dirty="0" smtClean="0">
                <a:ln>
                  <a:noFill/>
                </a:ln>
                <a:solidFill>
                  <a:schemeClr val="bg1">
                    <a:lumMod val="75000"/>
                  </a:schemeClr>
                </a:solidFill>
                <a:effectLst/>
                <a:latin typeface="Courier New" pitchFamily="49" charset="0"/>
                <a:ea typeface="宋体" pitchFamily="2" charset="-122"/>
                <a:cs typeface="Courier New" pitchFamily="49" charset="0"/>
              </a:rPr>
              <a:t>        public override Control </a:t>
            </a:r>
            <a:r>
              <a:rPr kumimoji="0" lang="en-US" altLang="zh-CN" sz="2000" b="0" i="0" u="none" strike="noStrike" cap="none" normalizeH="0" baseline="0" dirty="0" err="1" smtClean="0">
                <a:ln>
                  <a:noFill/>
                </a:ln>
                <a:solidFill>
                  <a:schemeClr val="bg1">
                    <a:lumMod val="75000"/>
                  </a:schemeClr>
                </a:solidFill>
                <a:effectLst/>
                <a:latin typeface="Courier New" pitchFamily="49" charset="0"/>
                <a:ea typeface="宋体" pitchFamily="2" charset="-122"/>
                <a:cs typeface="Courier New" pitchFamily="49" charset="0"/>
              </a:rPr>
              <a:t>CreateControlPane</a:t>
            </a:r>
            <a:r>
              <a:rPr kumimoji="0" lang="en-US" altLang="zh-CN" sz="2000" b="0" i="0" u="none" strike="noStrike" cap="none" normalizeH="0" baseline="0" dirty="0" smtClean="0">
                <a:ln>
                  <a:noFill/>
                </a:ln>
                <a:solidFill>
                  <a:schemeClr val="bg1">
                    <a:lumMod val="75000"/>
                  </a:schemeClr>
                </a:solidFill>
                <a:effectLst/>
                <a:latin typeface="Courier New" pitchFamily="49" charset="0"/>
                <a:ea typeface="宋体" pitchFamily="2" charset="-122"/>
                <a:cs typeface="Courier New"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n-US" altLang="zh-CN" sz="2000" b="0" i="0" u="none" strike="noStrike" cap="none" normalizeH="0" baseline="0" dirty="0" smtClean="0">
                <a:ln>
                  <a:noFill/>
                </a:ln>
                <a:solidFill>
                  <a:schemeClr val="bg1">
                    <a:lumMod val="75000"/>
                  </a:schemeClr>
                </a:solidFill>
                <a:effectLst/>
                <a:latin typeface="Courier New" pitchFamily="49" charset="0"/>
                <a:ea typeface="宋体" pitchFamily="2" charset="-122"/>
                <a:cs typeface="Courier New"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n-US" altLang="zh-CN" sz="2000" b="0" i="0" u="none" strike="noStrike" cap="none" normalizeH="0" baseline="0" dirty="0" smtClean="0">
                <a:ln>
                  <a:noFill/>
                </a:ln>
                <a:solidFill>
                  <a:schemeClr val="bg1">
                    <a:lumMod val="75000"/>
                  </a:schemeClr>
                </a:solidFill>
                <a:effectLst/>
                <a:latin typeface="Courier New" pitchFamily="49" charset="0"/>
                <a:ea typeface="宋体" pitchFamily="2" charset="-122"/>
                <a:cs typeface="Courier New" pitchFamily="49" charset="0"/>
              </a:rPr>
              <a:t>            //create the control that will be used to display in the pane</a:t>
            </a: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n-US" altLang="zh-CN" sz="2000" b="0" i="0" u="none" strike="noStrike" cap="none" normalizeH="0" baseline="0" dirty="0" smtClean="0">
                <a:ln>
                  <a:noFill/>
                </a:ln>
                <a:solidFill>
                  <a:schemeClr val="bg1">
                    <a:lumMod val="75000"/>
                  </a:schemeClr>
                </a:solidFill>
                <a:effectLst/>
                <a:latin typeface="Courier New" pitchFamily="49" charset="0"/>
                <a:ea typeface="宋体" pitchFamily="2" charset="-122"/>
                <a:cs typeface="Courier New" pitchFamily="49" charset="0"/>
              </a:rPr>
              <a:t>            </a:t>
            </a:r>
            <a:r>
              <a:rPr kumimoji="0" lang="en-US" altLang="zh-CN" sz="2000" b="0" i="0" u="none" strike="noStrike" cap="none" normalizeH="0" baseline="0" dirty="0" err="1" smtClean="0">
                <a:ln>
                  <a:noFill/>
                </a:ln>
                <a:solidFill>
                  <a:schemeClr val="bg1">
                    <a:lumMod val="75000"/>
                  </a:schemeClr>
                </a:solidFill>
                <a:effectLst/>
                <a:latin typeface="Courier New" pitchFamily="49" charset="0"/>
                <a:ea typeface="宋体" pitchFamily="2" charset="-122"/>
                <a:cs typeface="Courier New" pitchFamily="49" charset="0"/>
              </a:rPr>
              <a:t>ADNDockPaneUserControl</a:t>
            </a:r>
            <a:r>
              <a:rPr kumimoji="0" lang="en-US" altLang="zh-CN" sz="2000" b="0" i="0" u="none" strike="noStrike" cap="none" normalizeH="0" baseline="0" dirty="0" smtClean="0">
                <a:ln>
                  <a:noFill/>
                </a:ln>
                <a:solidFill>
                  <a:schemeClr val="bg1">
                    <a:lumMod val="75000"/>
                  </a:schemeClr>
                </a:solidFill>
                <a:effectLst/>
                <a:latin typeface="Courier New" pitchFamily="49" charset="0"/>
                <a:ea typeface="宋体" pitchFamily="2" charset="-122"/>
                <a:cs typeface="Courier New" pitchFamily="49" charset="0"/>
              </a:rPr>
              <a:t> control = new </a:t>
            </a:r>
            <a:r>
              <a:rPr kumimoji="0" lang="en-US" altLang="zh-CN" sz="2000" b="0" i="0" u="none" strike="noStrike" cap="none" normalizeH="0" baseline="0" dirty="0" err="1" smtClean="0">
                <a:ln>
                  <a:noFill/>
                </a:ln>
                <a:solidFill>
                  <a:schemeClr val="bg1">
                    <a:lumMod val="75000"/>
                  </a:schemeClr>
                </a:solidFill>
                <a:effectLst/>
                <a:latin typeface="Courier New" pitchFamily="49" charset="0"/>
                <a:ea typeface="宋体" pitchFamily="2" charset="-122"/>
                <a:cs typeface="Courier New" pitchFamily="49" charset="0"/>
              </a:rPr>
              <a:t>ADNDockPaneUserControl</a:t>
            </a:r>
            <a:r>
              <a:rPr kumimoji="0" lang="en-US" altLang="zh-CN" sz="2000" b="0" i="0" u="none" strike="noStrike" cap="none" normalizeH="0" baseline="0" dirty="0" smtClean="0">
                <a:ln>
                  <a:noFill/>
                </a:ln>
                <a:solidFill>
                  <a:schemeClr val="bg1">
                    <a:lumMod val="75000"/>
                  </a:schemeClr>
                </a:solidFill>
                <a:effectLst/>
                <a:latin typeface="Courier New" pitchFamily="49" charset="0"/>
                <a:ea typeface="宋体" pitchFamily="2" charset="-122"/>
                <a:cs typeface="Courier New"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n-US" altLang="zh-CN" sz="2000" b="0" i="0" u="none" strike="noStrike" cap="none" normalizeH="0" baseline="0" dirty="0" smtClean="0">
                <a:ln>
                  <a:noFill/>
                </a:ln>
                <a:solidFill>
                  <a:schemeClr val="bg1">
                    <a:lumMod val="75000"/>
                  </a:schemeClr>
                </a:solidFill>
                <a:effectLst/>
                <a:latin typeface="Courier New" pitchFamily="49" charset="0"/>
                <a:ea typeface="宋体" pitchFamily="2" charset="-122"/>
                <a:cs typeface="Courier New" pitchFamily="49" charset="0"/>
              </a:rPr>
              <a:t>            </a:t>
            </a:r>
            <a:r>
              <a:rPr kumimoji="0" lang="en-US" altLang="zh-CN" sz="2000" b="0" i="0" u="none" strike="noStrike" cap="none" normalizeH="0" baseline="0" dirty="0" err="1" smtClean="0">
                <a:ln>
                  <a:noFill/>
                </a:ln>
                <a:solidFill>
                  <a:schemeClr val="bg1">
                    <a:lumMod val="75000"/>
                  </a:schemeClr>
                </a:solidFill>
                <a:effectLst/>
                <a:latin typeface="Courier New" pitchFamily="49" charset="0"/>
                <a:ea typeface="宋体" pitchFamily="2" charset="-122"/>
                <a:cs typeface="Courier New" pitchFamily="49" charset="0"/>
              </a:rPr>
              <a:t>control.Dock</a:t>
            </a:r>
            <a:r>
              <a:rPr kumimoji="0" lang="en-US" altLang="zh-CN" sz="2000" b="0" i="0" u="none" strike="noStrike" cap="none" normalizeH="0" baseline="0" dirty="0" smtClean="0">
                <a:ln>
                  <a:noFill/>
                </a:ln>
                <a:solidFill>
                  <a:schemeClr val="bg1">
                    <a:lumMod val="75000"/>
                  </a:schemeClr>
                </a:solidFill>
                <a:effectLst/>
                <a:latin typeface="Courier New" pitchFamily="49" charset="0"/>
                <a:ea typeface="宋体" pitchFamily="2" charset="-122"/>
                <a:cs typeface="Courier New" pitchFamily="49" charset="0"/>
              </a:rPr>
              <a:t> = </a:t>
            </a:r>
            <a:r>
              <a:rPr kumimoji="0" lang="en-US" altLang="zh-CN" sz="2000" b="0" i="0" u="none" strike="noStrike" cap="none" normalizeH="0" baseline="0" dirty="0" err="1" smtClean="0">
                <a:ln>
                  <a:noFill/>
                </a:ln>
                <a:solidFill>
                  <a:schemeClr val="bg1">
                    <a:lumMod val="75000"/>
                  </a:schemeClr>
                </a:solidFill>
                <a:effectLst/>
                <a:latin typeface="Courier New" pitchFamily="49" charset="0"/>
                <a:ea typeface="宋体" pitchFamily="2" charset="-122"/>
                <a:cs typeface="Courier New" pitchFamily="49" charset="0"/>
              </a:rPr>
              <a:t>DockStyle.Fill</a:t>
            </a:r>
            <a:r>
              <a:rPr kumimoji="0" lang="en-US" altLang="zh-CN" sz="2000" b="0" i="0" u="none" strike="noStrike" cap="none" normalizeH="0" baseline="0" dirty="0" smtClean="0">
                <a:ln>
                  <a:noFill/>
                </a:ln>
                <a:solidFill>
                  <a:schemeClr val="bg1">
                    <a:lumMod val="75000"/>
                  </a:schemeClr>
                </a:solidFill>
                <a:effectLst/>
                <a:latin typeface="Courier New" pitchFamily="49" charset="0"/>
                <a:ea typeface="宋体" pitchFamily="2" charset="-122"/>
                <a:cs typeface="Courier New"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n-US" altLang="zh-CN" sz="2000" b="0" i="0" u="none" strike="noStrike" cap="none" normalizeH="0" baseline="0" dirty="0" smtClean="0">
                <a:ln>
                  <a:noFill/>
                </a:ln>
                <a:solidFill>
                  <a:schemeClr val="bg1">
                    <a:lumMod val="75000"/>
                  </a:schemeClr>
                </a:solidFill>
                <a:effectLst/>
                <a:latin typeface="Courier New" pitchFamily="49" charset="0"/>
                <a:ea typeface="宋体" pitchFamily="2" charset="-122"/>
                <a:cs typeface="Courier New" pitchFamily="49" charset="0"/>
              </a:rPr>
              <a:t>            //</a:t>
            </a:r>
            <a:r>
              <a:rPr kumimoji="0" lang="en-US" altLang="zh-CN" sz="2000" b="0" i="0" u="none" strike="noStrike" cap="none" normalizeH="0" baseline="0" dirty="0" err="1" smtClean="0">
                <a:ln>
                  <a:noFill/>
                </a:ln>
                <a:solidFill>
                  <a:schemeClr val="bg1">
                    <a:lumMod val="75000"/>
                  </a:schemeClr>
                </a:solidFill>
                <a:effectLst/>
                <a:latin typeface="Courier New" pitchFamily="49" charset="0"/>
                <a:ea typeface="宋体" pitchFamily="2" charset="-122"/>
                <a:cs typeface="Courier New" pitchFamily="49" charset="0"/>
              </a:rPr>
              <a:t>localisation</a:t>
            </a:r>
            <a:endParaRPr kumimoji="0" lang="en-US" altLang="zh-CN" sz="2000" b="0" i="0" u="none" strike="noStrike" cap="none" normalizeH="0" baseline="0" dirty="0" smtClean="0">
              <a:ln>
                <a:noFill/>
              </a:ln>
              <a:solidFill>
                <a:schemeClr val="bg1">
                  <a:lumMod val="75000"/>
                </a:schemeClr>
              </a:solidFill>
              <a:effectLst/>
              <a:latin typeface="Courier New" pitchFamily="49" charset="0"/>
              <a:ea typeface="宋体" pitchFamily="2" charset="-122"/>
              <a:cs typeface="Courier New"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n-US" altLang="zh-CN" sz="2000" b="0" i="0" u="none" strike="noStrike" cap="none" normalizeH="0" baseline="0" dirty="0" smtClean="0">
                <a:ln>
                  <a:noFill/>
                </a:ln>
                <a:solidFill>
                  <a:schemeClr val="bg1">
                    <a:lumMod val="75000"/>
                  </a:schemeClr>
                </a:solidFill>
                <a:effectLst/>
                <a:latin typeface="Courier New" pitchFamily="49" charset="0"/>
                <a:ea typeface="宋体" pitchFamily="2" charset="-122"/>
                <a:cs typeface="Courier New" pitchFamily="49" charset="0"/>
              </a:rPr>
              <a:t>            </a:t>
            </a:r>
            <a:r>
              <a:rPr kumimoji="0" lang="en-US" altLang="zh-CN" sz="2000" b="0" i="0" u="none" strike="noStrike" cap="none" normalizeH="0" baseline="0" dirty="0" err="1" smtClean="0">
                <a:ln>
                  <a:noFill/>
                </a:ln>
                <a:solidFill>
                  <a:schemeClr val="bg1">
                    <a:lumMod val="75000"/>
                  </a:schemeClr>
                </a:solidFill>
                <a:effectLst/>
                <a:latin typeface="Courier New" pitchFamily="49" charset="0"/>
                <a:ea typeface="宋体" pitchFamily="2" charset="-122"/>
                <a:cs typeface="Courier New" pitchFamily="49" charset="0"/>
              </a:rPr>
              <a:t>control.Text</a:t>
            </a:r>
            <a:r>
              <a:rPr kumimoji="0" lang="en-US" altLang="zh-CN" sz="2000" b="0" i="0" u="none" strike="noStrike" cap="none" normalizeH="0" baseline="0" dirty="0" smtClean="0">
                <a:ln>
                  <a:noFill/>
                </a:ln>
                <a:solidFill>
                  <a:schemeClr val="bg1">
                    <a:lumMod val="75000"/>
                  </a:schemeClr>
                </a:solidFill>
                <a:effectLst/>
                <a:latin typeface="Courier New" pitchFamily="49" charset="0"/>
                <a:ea typeface="宋体" pitchFamily="2" charset="-122"/>
                <a:cs typeface="Courier New" pitchFamily="49" charset="0"/>
              </a:rPr>
              <a:t> = </a:t>
            </a:r>
            <a:r>
              <a:rPr kumimoji="0" lang="en-US" altLang="zh-CN" sz="2000" b="0" i="0" u="none" strike="noStrike" cap="none" normalizeH="0" baseline="0" dirty="0" err="1" smtClean="0">
                <a:ln>
                  <a:noFill/>
                </a:ln>
                <a:solidFill>
                  <a:schemeClr val="bg1">
                    <a:lumMod val="75000"/>
                  </a:schemeClr>
                </a:solidFill>
                <a:effectLst/>
                <a:latin typeface="Courier New" pitchFamily="49" charset="0"/>
                <a:ea typeface="宋体" pitchFamily="2" charset="-122"/>
                <a:cs typeface="Courier New" pitchFamily="49" charset="0"/>
              </a:rPr>
              <a:t>this.TryGetString</a:t>
            </a:r>
            <a:r>
              <a:rPr kumimoji="0" lang="en-US" altLang="zh-CN" sz="2000" b="0" i="0" u="none" strike="noStrike" cap="none" normalizeH="0" baseline="0" dirty="0" smtClean="0">
                <a:ln>
                  <a:noFill/>
                </a:ln>
                <a:solidFill>
                  <a:schemeClr val="bg1">
                    <a:lumMod val="75000"/>
                  </a:schemeClr>
                </a:solidFill>
                <a:effectLst/>
                <a:latin typeface="Courier New" pitchFamily="49" charset="0"/>
                <a:ea typeface="宋体" pitchFamily="2" charset="-122"/>
                <a:cs typeface="Courier New" pitchFamily="49" charset="0"/>
              </a:rPr>
              <a:t>("</a:t>
            </a:r>
            <a:r>
              <a:rPr kumimoji="0" lang="en-US" altLang="zh-CN" sz="2000" b="0" i="0" u="none" strike="noStrike" cap="none" normalizeH="0" baseline="0" dirty="0" err="1" smtClean="0">
                <a:ln>
                  <a:noFill/>
                </a:ln>
                <a:solidFill>
                  <a:schemeClr val="bg1">
                    <a:lumMod val="75000"/>
                  </a:schemeClr>
                </a:solidFill>
                <a:effectLst/>
                <a:latin typeface="Courier New" pitchFamily="49" charset="0"/>
                <a:ea typeface="宋体" pitchFamily="2" charset="-122"/>
                <a:cs typeface="Courier New" pitchFamily="49" charset="0"/>
              </a:rPr>
              <a:t>HelloWorldText</a:t>
            </a:r>
            <a:r>
              <a:rPr kumimoji="0" lang="en-US" altLang="zh-CN" sz="2000" b="0" i="0" u="none" strike="noStrike" cap="none" normalizeH="0" baseline="0" dirty="0" smtClean="0">
                <a:ln>
                  <a:noFill/>
                </a:ln>
                <a:solidFill>
                  <a:schemeClr val="bg1">
                    <a:lumMod val="75000"/>
                  </a:schemeClr>
                </a:solidFill>
                <a:effectLst/>
                <a:latin typeface="Courier New" pitchFamily="49" charset="0"/>
                <a:ea typeface="宋体" pitchFamily="2" charset="-122"/>
                <a:cs typeface="Courier New"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n-US" altLang="zh-CN" sz="2000" b="0" i="0" u="none" strike="noStrike" cap="none" normalizeH="0" baseline="0" dirty="0" smtClean="0">
                <a:ln>
                  <a:noFill/>
                </a:ln>
                <a:solidFill>
                  <a:schemeClr val="bg1">
                    <a:lumMod val="75000"/>
                  </a:schemeClr>
                </a:solidFill>
                <a:effectLst/>
                <a:latin typeface="Courier New" pitchFamily="49" charset="0"/>
                <a:ea typeface="宋体" pitchFamily="2" charset="-122"/>
                <a:cs typeface="Courier New" pitchFamily="49" charset="0"/>
              </a:rPr>
              <a:t>            //create the control</a:t>
            </a: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n-US" altLang="zh-CN" sz="2000" b="0" i="0" u="none" strike="noStrike" cap="none" normalizeH="0" baseline="0" dirty="0" smtClean="0">
                <a:ln>
                  <a:noFill/>
                </a:ln>
                <a:solidFill>
                  <a:schemeClr val="bg1">
                    <a:lumMod val="75000"/>
                  </a:schemeClr>
                </a:solidFill>
                <a:effectLst/>
                <a:latin typeface="Courier New" pitchFamily="49" charset="0"/>
                <a:ea typeface="宋体" pitchFamily="2" charset="-122"/>
                <a:cs typeface="Courier New" pitchFamily="49" charset="0"/>
              </a:rPr>
              <a:t>            </a:t>
            </a:r>
            <a:r>
              <a:rPr kumimoji="0" lang="en-US" altLang="zh-CN" sz="2000" b="0" i="0" u="none" strike="noStrike" cap="none" normalizeH="0" baseline="0" dirty="0" err="1" smtClean="0">
                <a:ln>
                  <a:noFill/>
                </a:ln>
                <a:solidFill>
                  <a:schemeClr val="bg1">
                    <a:lumMod val="75000"/>
                  </a:schemeClr>
                </a:solidFill>
                <a:effectLst/>
                <a:latin typeface="Courier New" pitchFamily="49" charset="0"/>
                <a:ea typeface="宋体" pitchFamily="2" charset="-122"/>
                <a:cs typeface="Courier New" pitchFamily="49" charset="0"/>
              </a:rPr>
              <a:t>control.CreateControl</a:t>
            </a:r>
            <a:r>
              <a:rPr kumimoji="0" lang="en-US" altLang="zh-CN" sz="2000" b="0" i="0" u="none" strike="noStrike" cap="none" normalizeH="0" baseline="0" dirty="0" smtClean="0">
                <a:ln>
                  <a:noFill/>
                </a:ln>
                <a:solidFill>
                  <a:schemeClr val="bg1">
                    <a:lumMod val="75000"/>
                  </a:schemeClr>
                </a:solidFill>
                <a:effectLst/>
                <a:latin typeface="Courier New" pitchFamily="49" charset="0"/>
                <a:ea typeface="宋体" pitchFamily="2" charset="-122"/>
                <a:cs typeface="Courier New"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n-US" altLang="zh-CN" sz="2000" b="0" i="0" u="none" strike="noStrike" cap="none" normalizeH="0" baseline="0" dirty="0" smtClean="0">
                <a:ln>
                  <a:noFill/>
                </a:ln>
                <a:solidFill>
                  <a:schemeClr val="bg1">
                    <a:lumMod val="75000"/>
                  </a:schemeClr>
                </a:solidFill>
                <a:effectLst/>
                <a:latin typeface="Courier New" pitchFamily="49" charset="0"/>
                <a:ea typeface="宋体" pitchFamily="2" charset="-122"/>
                <a:cs typeface="Courier New" pitchFamily="49" charset="0"/>
              </a:rPr>
              <a:t>            return control;</a:t>
            </a: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n-US" altLang="zh-CN" sz="2000" b="0" i="0" u="none" strike="noStrike" cap="none" normalizeH="0" baseline="0" dirty="0" smtClean="0">
                <a:ln>
                  <a:noFill/>
                </a:ln>
                <a:solidFill>
                  <a:schemeClr val="bg1">
                    <a:lumMod val="75000"/>
                  </a:schemeClr>
                </a:solidFill>
                <a:effectLst/>
                <a:latin typeface="Courier New" pitchFamily="49" charset="0"/>
                <a:ea typeface="宋体" pitchFamily="2" charset="-122"/>
                <a:cs typeface="Courier New"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n-US" altLang="zh-CN" sz="2000" b="0" i="0" u="none" strike="noStrike" cap="none" normalizeH="0" baseline="0" dirty="0" smtClean="0">
                <a:ln>
                  <a:noFill/>
                </a:ln>
                <a:solidFill>
                  <a:schemeClr val="bg1">
                    <a:lumMod val="75000"/>
                  </a:schemeClr>
                </a:solidFill>
                <a:effectLst/>
                <a:latin typeface="Courier New" pitchFamily="49" charset="0"/>
                <a:ea typeface="宋体" pitchFamily="2" charset="-122"/>
                <a:cs typeface="Courier New" pitchFamily="49" charset="0"/>
              </a:rPr>
              <a:t>        public override void </a:t>
            </a:r>
            <a:r>
              <a:rPr kumimoji="0" lang="en-US" altLang="zh-CN" sz="2000" b="0" i="0" u="none" strike="noStrike" cap="none" normalizeH="0" baseline="0" dirty="0" err="1" smtClean="0">
                <a:ln>
                  <a:noFill/>
                </a:ln>
                <a:solidFill>
                  <a:schemeClr val="bg1">
                    <a:lumMod val="75000"/>
                  </a:schemeClr>
                </a:solidFill>
                <a:effectLst/>
                <a:latin typeface="Courier New" pitchFamily="49" charset="0"/>
                <a:ea typeface="宋体" pitchFamily="2" charset="-122"/>
                <a:cs typeface="Courier New" pitchFamily="49" charset="0"/>
              </a:rPr>
              <a:t>DestroyControlPane</a:t>
            </a:r>
            <a:r>
              <a:rPr kumimoji="0" lang="en-US" altLang="zh-CN" sz="2000" b="0" i="0" u="none" strike="noStrike" cap="none" normalizeH="0" baseline="0" dirty="0" smtClean="0">
                <a:ln>
                  <a:noFill/>
                </a:ln>
                <a:solidFill>
                  <a:schemeClr val="bg1">
                    <a:lumMod val="75000"/>
                  </a:schemeClr>
                </a:solidFill>
                <a:effectLst/>
                <a:latin typeface="Courier New" pitchFamily="49" charset="0"/>
                <a:ea typeface="宋体" pitchFamily="2" charset="-122"/>
                <a:cs typeface="Courier New" pitchFamily="49" charset="0"/>
              </a:rPr>
              <a:t>(Control pane)</a:t>
            </a: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n-US" altLang="zh-CN" sz="2000" b="0" i="0" u="none" strike="noStrike" cap="none" normalizeH="0" baseline="0" dirty="0" smtClean="0">
                <a:ln>
                  <a:noFill/>
                </a:ln>
                <a:solidFill>
                  <a:schemeClr val="bg1">
                    <a:lumMod val="75000"/>
                  </a:schemeClr>
                </a:solidFill>
                <a:effectLst/>
                <a:latin typeface="Courier New" pitchFamily="49" charset="0"/>
                <a:ea typeface="宋体" pitchFamily="2" charset="-122"/>
                <a:cs typeface="Courier New"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n-US" altLang="zh-CN" sz="2000" b="0" i="0" u="none" strike="noStrike" cap="none" normalizeH="0" baseline="0" dirty="0" smtClean="0">
                <a:ln>
                  <a:noFill/>
                </a:ln>
                <a:solidFill>
                  <a:schemeClr val="bg1">
                    <a:lumMod val="75000"/>
                  </a:schemeClr>
                </a:solidFill>
                <a:effectLst/>
                <a:latin typeface="Courier New" pitchFamily="49" charset="0"/>
                <a:ea typeface="宋体" pitchFamily="2" charset="-122"/>
                <a:cs typeface="Courier New" pitchFamily="49" charset="0"/>
              </a:rPr>
              <a:t>            </a:t>
            </a:r>
            <a:r>
              <a:rPr kumimoji="0" lang="en-US" altLang="zh-CN" sz="2000" b="0" i="0" u="none" strike="noStrike" cap="none" normalizeH="0" baseline="0" dirty="0" err="1" smtClean="0">
                <a:ln>
                  <a:noFill/>
                </a:ln>
                <a:solidFill>
                  <a:schemeClr val="bg1">
                    <a:lumMod val="75000"/>
                  </a:schemeClr>
                </a:solidFill>
                <a:effectLst/>
                <a:latin typeface="Courier New" pitchFamily="49" charset="0"/>
                <a:ea typeface="宋体" pitchFamily="2" charset="-122"/>
                <a:cs typeface="Courier New" pitchFamily="49" charset="0"/>
              </a:rPr>
              <a:t>pane.Dispose</a:t>
            </a:r>
            <a:r>
              <a:rPr kumimoji="0" lang="en-US" altLang="zh-CN" sz="2000" b="0" i="0" u="none" strike="noStrike" cap="none" normalizeH="0" baseline="0" dirty="0" smtClean="0">
                <a:ln>
                  <a:noFill/>
                </a:ln>
                <a:solidFill>
                  <a:schemeClr val="bg1">
                    <a:lumMod val="75000"/>
                  </a:schemeClr>
                </a:solidFill>
                <a:effectLst/>
                <a:latin typeface="Courier New" pitchFamily="49" charset="0"/>
                <a:ea typeface="宋体" pitchFamily="2" charset="-122"/>
                <a:cs typeface="Courier New"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n-US" altLang="zh-CN" sz="2000" b="0" i="0" u="none" strike="noStrike" cap="none" normalizeH="0" baseline="0" dirty="0" smtClean="0">
                <a:ln>
                  <a:noFill/>
                </a:ln>
                <a:solidFill>
                  <a:schemeClr val="bg1">
                    <a:lumMod val="75000"/>
                  </a:schemeClr>
                </a:solidFill>
                <a:effectLst/>
                <a:latin typeface="Courier New" pitchFamily="49" charset="0"/>
                <a:ea typeface="宋体" pitchFamily="2" charset="-122"/>
                <a:cs typeface="Courier New"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n-US" altLang="zh-CN" sz="2000" b="0" i="0" u="none" strike="noStrike" cap="none" normalizeH="0" baseline="0" dirty="0" smtClean="0">
                <a:ln>
                  <a:noFill/>
                </a:ln>
                <a:solidFill>
                  <a:schemeClr val="bg1">
                    <a:lumMod val="75000"/>
                  </a:schemeClr>
                </a:solidFill>
                <a:effectLst/>
                <a:latin typeface="Courier New" pitchFamily="49" charset="0"/>
                <a:ea typeface="宋体" pitchFamily="2" charset="-122"/>
                <a:cs typeface="Courier New"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endPar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endParaRPr>
          </a:p>
        </p:txBody>
      </p:sp>
      <p:sp>
        <p:nvSpPr>
          <p:cNvPr id="4" name="Rectangle 3"/>
          <p:cNvSpPr/>
          <p:nvPr/>
        </p:nvSpPr>
        <p:spPr bwMode="auto">
          <a:xfrm>
            <a:off x="561975" y="2973387"/>
            <a:ext cx="7620000" cy="381000"/>
          </a:xfrm>
          <a:prstGeom prst="rect">
            <a:avLst/>
          </a:prstGeom>
          <a:noFill/>
          <a:ln w="444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3200" b="1" i="0" u="none" strike="noStrike" cap="none" normalizeH="0" baseline="0" dirty="0" smtClean="0">
              <a:ln>
                <a:noFill/>
              </a:ln>
              <a:solidFill>
                <a:srgbClr val="DD0000"/>
              </a:solidFill>
              <a:effectLst/>
              <a:latin typeface="Gill Sans" charset="0"/>
              <a:ea typeface="ヒラギノ角ゴ Pro W3" charset="0"/>
              <a:cs typeface="ヒラギノ角ゴ Pro W3" charset="0"/>
              <a:sym typeface="Gill Sans" charset="0"/>
            </a:endParaRPr>
          </a:p>
        </p:txBody>
      </p:sp>
      <p:sp>
        <p:nvSpPr>
          <p:cNvPr id="5" name="Rectangular Callout 4"/>
          <p:cNvSpPr/>
          <p:nvPr/>
        </p:nvSpPr>
        <p:spPr bwMode="auto">
          <a:xfrm>
            <a:off x="8715376" y="3887787"/>
            <a:ext cx="2971800" cy="838200"/>
          </a:xfrm>
          <a:prstGeom prst="wedgeRectCallout">
            <a:avLst>
              <a:gd name="adj1" fmla="val -97690"/>
              <a:gd name="adj2" fmla="val -96624"/>
            </a:avLst>
          </a:prstGeom>
          <a:solidFill>
            <a:srgbClr val="FFC9C9">
              <a:alpha val="80000"/>
            </a:srgbClr>
          </a:solidFill>
          <a:ln w="2540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en-US" altLang="zh-CN" sz="2400" dirty="0" smtClean="0"/>
              <a:t>Derive a class from </a:t>
            </a:r>
            <a:r>
              <a:rPr lang="en-US" altLang="zh-CN" sz="2400" dirty="0" err="1" smtClean="0"/>
              <a:t>DockPanePlugin</a:t>
            </a:r>
            <a:endParaRPr lang="en-US" altLang="zh-CN" sz="2400" dirty="0" smtClean="0"/>
          </a:p>
          <a:p>
            <a:pPr marL="0" marR="0" indent="0"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rgbClr val="000000"/>
              </a:solidFill>
              <a:effectLst/>
              <a:latin typeface="Gill Sans" charset="0"/>
              <a:ea typeface="ヒラギノ角ゴ Pro W3" charset="0"/>
              <a:cs typeface="ヒラギノ角ゴ Pro W3" charset="0"/>
              <a:sym typeface="Gill Sans" charset="0"/>
            </a:endParaRPr>
          </a:p>
        </p:txBody>
      </p:sp>
    </p:spTree>
    <p:extLst>
      <p:ext uri="{BB962C8B-B14F-4D97-AF65-F5344CB8AC3E}">
        <p14:creationId xmlns:p14="http://schemas.microsoft.com/office/powerpoint/2010/main" val="1937175560"/>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2786" y="348812"/>
            <a:ext cx="11762080" cy="932732"/>
          </a:xfrm>
        </p:spPr>
        <p:txBody>
          <a:bodyPr/>
          <a:lstStyle/>
          <a:p>
            <a:r>
              <a:rPr lang="en-US" altLang="zh-CN" dirty="0"/>
              <a:t> Specify </a:t>
            </a:r>
            <a:r>
              <a:rPr lang="en-US" altLang="zh-CN" dirty="0" smtClean="0"/>
              <a:t>Attributes </a:t>
            </a:r>
            <a:endParaRPr lang="zh-CN" altLang="en-US" dirty="0"/>
          </a:p>
        </p:txBody>
      </p:sp>
      <p:sp>
        <p:nvSpPr>
          <p:cNvPr id="74753" name="Rectangle 1"/>
          <p:cNvSpPr>
            <a:spLocks noChangeArrowheads="1"/>
          </p:cNvSpPr>
          <p:nvPr/>
        </p:nvSpPr>
        <p:spPr bwMode="auto">
          <a:xfrm>
            <a:off x="485775" y="1736925"/>
            <a:ext cx="11277600" cy="818685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defTabSz="914400">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lang="en-US" altLang="zh-CN" sz="2000" dirty="0" smtClean="0"/>
              <a:t>	</a:t>
            </a:r>
            <a:r>
              <a:rPr lang="yo-NG" altLang="zh-CN" sz="2000" dirty="0" smtClean="0"/>
              <a:t> </a:t>
            </a:r>
            <a:r>
              <a:rPr lang="yo-NG" altLang="zh-CN" sz="2000" dirty="0"/>
              <a:t>[</a:t>
            </a:r>
            <a:r>
              <a:rPr lang="yo-NG" altLang="zh-CN" sz="2000" dirty="0">
                <a:solidFill>
                  <a:srgbClr val="2B91AF"/>
                </a:solidFill>
                <a:latin typeface="Courier New" pitchFamily="49" charset="0"/>
                <a:ea typeface="宋体" pitchFamily="2" charset="-122"/>
                <a:cs typeface="Courier New" pitchFamily="49" charset="0"/>
              </a:rPr>
              <a:t>Plugin</a:t>
            </a:r>
            <a:r>
              <a:rPr lang="yo-NG" altLang="zh-CN" sz="2000" dirty="0"/>
              <a:t>(</a:t>
            </a:r>
            <a:r>
              <a:rPr lang="yo-NG" altLang="zh-CN" sz="2000" dirty="0">
                <a:solidFill>
                  <a:srgbClr val="A31515"/>
                </a:solidFill>
                <a:latin typeface="Courier New" pitchFamily="49" charset="0"/>
                <a:ea typeface="宋体" pitchFamily="2" charset="-122"/>
                <a:cs typeface="Courier New" pitchFamily="49" charset="0"/>
              </a:rPr>
              <a:t>"ADNDockPanePlugin", </a:t>
            </a:r>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a:t>
            </a:r>
          </a:p>
          <a:p>
            <a:pPr marL="0" marR="0" lvl="0" indent="0" algn="l" defTabSz="914400" rtl="0" eaLnBrk="1" fontAlgn="base" latinLnBrk="0" hangingPunct="1">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a:t>
            </a:r>
            <a:r>
              <a:rPr kumimoji="0" lang="en-US" altLang="zh-CN" sz="2000" b="0" i="0" u="none" strike="noStrike" cap="none" normalizeH="0" baseline="0" dirty="0" smtClean="0">
                <a:ln>
                  <a:noFill/>
                </a:ln>
                <a:solidFill>
                  <a:srgbClr val="A31515"/>
                </a:solidFill>
                <a:effectLst/>
                <a:latin typeface="Courier New" pitchFamily="49" charset="0"/>
                <a:ea typeface="宋体" pitchFamily="2" charset="-122"/>
                <a:cs typeface="Courier New" pitchFamily="49" charset="0"/>
              </a:rPr>
              <a:t>"ADSK"</a:t>
            </a:r>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a:t>
            </a:r>
            <a:r>
              <a:rPr kumimoji="0" lang="en-US" altLang="zh-CN" sz="2000" b="0" i="0" u="none" strike="noStrike" cap="none" normalizeH="0" dirty="0" smtClean="0">
                <a:ln>
                  <a:noFill/>
                </a:ln>
                <a:solidFill>
                  <a:schemeClr val="tx1"/>
                </a:solidFill>
                <a:effectLst/>
                <a:latin typeface="Courier New" pitchFamily="49" charset="0"/>
                <a:ea typeface="宋体" pitchFamily="2" charset="-122"/>
                <a:cs typeface="Courier New" pitchFamily="49" charset="0"/>
              </a:rPr>
              <a:t>    </a:t>
            </a:r>
            <a:r>
              <a:rPr kumimoji="0" lang="en-US" altLang="zh-CN" sz="2000" b="0" i="0" u="none" strike="noStrike" cap="none" normalizeH="0" baseline="0" dirty="0" err="1" smtClean="0">
                <a:ln>
                  <a:noFill/>
                </a:ln>
                <a:solidFill>
                  <a:schemeClr val="tx1"/>
                </a:solidFill>
                <a:effectLst/>
                <a:latin typeface="Courier New" pitchFamily="49" charset="0"/>
                <a:ea typeface="宋体" pitchFamily="2" charset="-122"/>
                <a:cs typeface="Courier New" pitchFamily="49" charset="0"/>
              </a:rPr>
              <a:t>DisplayName</a:t>
            </a:r>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 </a:t>
            </a:r>
            <a:r>
              <a:rPr kumimoji="0" lang="en-US" altLang="zh-CN" sz="2000" b="0" i="0" u="none" strike="noStrike" cap="none" normalizeH="0" baseline="0" dirty="0" smtClean="0">
                <a:ln>
                  <a:noFill/>
                </a:ln>
                <a:solidFill>
                  <a:srgbClr val="A31515"/>
                </a:solidFill>
                <a:effectLst/>
                <a:latin typeface="Courier New" pitchFamily="49" charset="0"/>
                <a:ea typeface="宋体" pitchFamily="2" charset="-122"/>
                <a:cs typeface="Courier New" pitchFamily="49" charset="0"/>
              </a:rPr>
              <a:t>"ADN Dock Pane"</a:t>
            </a:r>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ToolTip = </a:t>
            </a:r>
            <a:r>
              <a:rPr kumimoji="0" lang="en-US" altLang="zh-CN" sz="2000" b="0" i="0" u="none" strike="noStrike" cap="none" normalizeH="0" baseline="0" dirty="0" smtClean="0">
                <a:ln>
                  <a:noFill/>
                </a:ln>
                <a:solidFill>
                  <a:srgbClr val="A31515"/>
                </a:solidFill>
                <a:effectLst/>
                <a:latin typeface="Courier New" pitchFamily="49" charset="0"/>
                <a:ea typeface="宋体" pitchFamily="2" charset="-122"/>
                <a:cs typeface="Courier New" pitchFamily="49" charset="0"/>
              </a:rPr>
              <a:t>"Basic Docking Pane </a:t>
            </a:r>
            <a:r>
              <a:rPr kumimoji="0" lang="en-US" altLang="zh-CN" sz="2000" b="0" i="0" u="none" strike="noStrike" cap="none" normalizeH="0" baseline="0" dirty="0" err="1" smtClean="0">
                <a:ln>
                  <a:noFill/>
                </a:ln>
                <a:solidFill>
                  <a:srgbClr val="A31515"/>
                </a:solidFill>
                <a:effectLst/>
                <a:latin typeface="Courier New" pitchFamily="49" charset="0"/>
                <a:ea typeface="宋体" pitchFamily="2" charset="-122"/>
                <a:cs typeface="Courier New" pitchFamily="49" charset="0"/>
              </a:rPr>
              <a:t>Plugin</a:t>
            </a:r>
            <a:r>
              <a:rPr kumimoji="0" lang="en-US" altLang="zh-CN" sz="2000" b="0" i="0" u="none" strike="noStrike" cap="none" normalizeH="0" baseline="0" dirty="0" smtClean="0">
                <a:ln>
                  <a:noFill/>
                </a:ln>
                <a:solidFill>
                  <a:srgbClr val="A31515"/>
                </a:solidFill>
                <a:effectLst/>
                <a:latin typeface="Courier New" pitchFamily="49" charset="0"/>
                <a:ea typeface="宋体" pitchFamily="2" charset="-122"/>
                <a:cs typeface="Courier New" pitchFamily="49" charset="0"/>
              </a:rPr>
              <a:t>"</a:t>
            </a:r>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a:t>
            </a:r>
            <a:r>
              <a:rPr kumimoji="0" lang="en-US" altLang="zh-CN" sz="2000" b="0" i="0" u="none" strike="noStrike" cap="none" normalizeH="0" baseline="0" dirty="0" err="1" smtClean="0">
                <a:ln>
                  <a:noFill/>
                </a:ln>
                <a:solidFill>
                  <a:srgbClr val="2B91AF"/>
                </a:solidFill>
                <a:effectLst/>
                <a:latin typeface="Courier New" pitchFamily="49" charset="0"/>
                <a:ea typeface="宋体" pitchFamily="2" charset="-122"/>
                <a:cs typeface="Courier New" pitchFamily="49" charset="0"/>
              </a:rPr>
              <a:t>DockPanePlugin</a:t>
            </a:r>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(100, 300)] </a:t>
            </a: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n-US" altLang="zh-CN" sz="2000" b="0" i="0" u="none" strike="noStrike" cap="none" normalizeH="0" baseline="0" dirty="0" smtClean="0">
                <a:ln>
                  <a:noFill/>
                </a:ln>
                <a:solidFill>
                  <a:schemeClr val="bg1">
                    <a:lumMod val="75000"/>
                  </a:schemeClr>
                </a:solidFill>
                <a:effectLst/>
                <a:latin typeface="Courier New" pitchFamily="49" charset="0"/>
                <a:ea typeface="宋体" pitchFamily="2" charset="-122"/>
                <a:cs typeface="Courier New" pitchFamily="49" charset="0"/>
              </a:rPr>
              <a:t>    public class </a:t>
            </a:r>
            <a:r>
              <a:rPr kumimoji="0" lang="en-US" altLang="zh-CN" sz="2000" b="0" i="0" u="none" strike="noStrike" cap="none" normalizeH="0" baseline="0" dirty="0" err="1" smtClean="0">
                <a:ln>
                  <a:noFill/>
                </a:ln>
                <a:solidFill>
                  <a:schemeClr val="bg1">
                    <a:lumMod val="75000"/>
                  </a:schemeClr>
                </a:solidFill>
                <a:effectLst/>
                <a:latin typeface="Courier New" pitchFamily="49" charset="0"/>
                <a:ea typeface="宋体" pitchFamily="2" charset="-122"/>
                <a:cs typeface="Courier New" pitchFamily="49" charset="0"/>
              </a:rPr>
              <a:t>BasicDockPanePlugin</a:t>
            </a:r>
            <a:r>
              <a:rPr kumimoji="0" lang="en-US" altLang="zh-CN" sz="2000" b="0" i="0" u="none" strike="noStrike" cap="none" normalizeH="0" baseline="0" dirty="0" smtClean="0">
                <a:ln>
                  <a:noFill/>
                </a:ln>
                <a:solidFill>
                  <a:schemeClr val="bg1">
                    <a:lumMod val="75000"/>
                  </a:schemeClr>
                </a:solidFill>
                <a:effectLst/>
                <a:latin typeface="Courier New" pitchFamily="49" charset="0"/>
                <a:ea typeface="宋体" pitchFamily="2" charset="-122"/>
                <a:cs typeface="Courier New" pitchFamily="49" charset="0"/>
              </a:rPr>
              <a:t> : </a:t>
            </a:r>
            <a:r>
              <a:rPr kumimoji="0" lang="en-US" altLang="zh-CN" sz="2000" b="0" i="0" u="none" strike="noStrike" cap="none" normalizeH="0" baseline="0" dirty="0" err="1" smtClean="0">
                <a:ln>
                  <a:noFill/>
                </a:ln>
                <a:solidFill>
                  <a:schemeClr val="bg1">
                    <a:lumMod val="75000"/>
                  </a:schemeClr>
                </a:solidFill>
                <a:effectLst/>
                <a:latin typeface="Courier New" pitchFamily="49" charset="0"/>
                <a:ea typeface="宋体" pitchFamily="2" charset="-122"/>
                <a:cs typeface="Courier New" pitchFamily="49" charset="0"/>
              </a:rPr>
              <a:t>DockPanePlugin</a:t>
            </a:r>
            <a:endParaRPr kumimoji="0" lang="en-US" altLang="zh-CN" sz="2000" b="0" i="0" u="none" strike="noStrike" cap="none" normalizeH="0" baseline="0" dirty="0" smtClean="0">
              <a:ln>
                <a:noFill/>
              </a:ln>
              <a:solidFill>
                <a:schemeClr val="bg1">
                  <a:lumMod val="75000"/>
                </a:schemeClr>
              </a:solidFill>
              <a:effectLst/>
              <a:latin typeface="Courier New" pitchFamily="49" charset="0"/>
              <a:ea typeface="宋体" pitchFamily="2" charset="-122"/>
              <a:cs typeface="Courier New"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n-US" altLang="zh-CN" sz="2000" b="0" i="0" u="none" strike="noStrike" cap="none" normalizeH="0" baseline="0" dirty="0" smtClean="0">
                <a:ln>
                  <a:noFill/>
                </a:ln>
                <a:solidFill>
                  <a:schemeClr val="bg1">
                    <a:lumMod val="75000"/>
                  </a:schemeClr>
                </a:solidFill>
                <a:effectLst/>
                <a:latin typeface="Courier New" pitchFamily="49" charset="0"/>
                <a:ea typeface="宋体" pitchFamily="2" charset="-122"/>
                <a:cs typeface="Courier New"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n-US" altLang="zh-CN" sz="2000" b="0" i="0" u="none" strike="noStrike" cap="none" normalizeH="0" baseline="0" dirty="0" smtClean="0">
                <a:ln>
                  <a:noFill/>
                </a:ln>
                <a:solidFill>
                  <a:schemeClr val="bg1">
                    <a:lumMod val="75000"/>
                  </a:schemeClr>
                </a:solidFill>
                <a:effectLst/>
                <a:latin typeface="Courier New" pitchFamily="49" charset="0"/>
                <a:ea typeface="宋体" pitchFamily="2" charset="-122"/>
                <a:cs typeface="Courier New" pitchFamily="49" charset="0"/>
              </a:rPr>
              <a:t>        public override Control </a:t>
            </a:r>
            <a:r>
              <a:rPr kumimoji="0" lang="en-US" altLang="zh-CN" sz="2000" b="0" i="0" u="none" strike="noStrike" cap="none" normalizeH="0" baseline="0" dirty="0" err="1" smtClean="0">
                <a:ln>
                  <a:noFill/>
                </a:ln>
                <a:solidFill>
                  <a:schemeClr val="bg1">
                    <a:lumMod val="75000"/>
                  </a:schemeClr>
                </a:solidFill>
                <a:effectLst/>
                <a:latin typeface="Courier New" pitchFamily="49" charset="0"/>
                <a:ea typeface="宋体" pitchFamily="2" charset="-122"/>
                <a:cs typeface="Courier New" pitchFamily="49" charset="0"/>
              </a:rPr>
              <a:t>CreateControlPane</a:t>
            </a:r>
            <a:r>
              <a:rPr kumimoji="0" lang="en-US" altLang="zh-CN" sz="2000" b="0" i="0" u="none" strike="noStrike" cap="none" normalizeH="0" baseline="0" dirty="0" smtClean="0">
                <a:ln>
                  <a:noFill/>
                </a:ln>
                <a:solidFill>
                  <a:schemeClr val="bg1">
                    <a:lumMod val="75000"/>
                  </a:schemeClr>
                </a:solidFill>
                <a:effectLst/>
                <a:latin typeface="Courier New" pitchFamily="49" charset="0"/>
                <a:ea typeface="宋体" pitchFamily="2" charset="-122"/>
                <a:cs typeface="Courier New"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n-US" altLang="zh-CN" sz="2000" b="0" i="0" u="none" strike="noStrike" cap="none" normalizeH="0" baseline="0" dirty="0" smtClean="0">
                <a:ln>
                  <a:noFill/>
                </a:ln>
                <a:solidFill>
                  <a:schemeClr val="bg1">
                    <a:lumMod val="75000"/>
                  </a:schemeClr>
                </a:solidFill>
                <a:effectLst/>
                <a:latin typeface="Courier New" pitchFamily="49" charset="0"/>
                <a:ea typeface="宋体" pitchFamily="2" charset="-122"/>
                <a:cs typeface="Courier New"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n-US" altLang="zh-CN" sz="2000" b="0" i="0" u="none" strike="noStrike" cap="none" normalizeH="0" baseline="0" dirty="0" smtClean="0">
                <a:ln>
                  <a:noFill/>
                </a:ln>
                <a:solidFill>
                  <a:schemeClr val="bg1">
                    <a:lumMod val="75000"/>
                  </a:schemeClr>
                </a:solidFill>
                <a:effectLst/>
                <a:latin typeface="Courier New" pitchFamily="49" charset="0"/>
                <a:ea typeface="宋体" pitchFamily="2" charset="-122"/>
                <a:cs typeface="Courier New" pitchFamily="49" charset="0"/>
              </a:rPr>
              <a:t>            //create the control that will be used to display in the pane</a:t>
            </a: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n-US" altLang="zh-CN" sz="2000" b="0" i="0" u="none" strike="noStrike" cap="none" normalizeH="0" baseline="0" dirty="0" smtClean="0">
                <a:ln>
                  <a:noFill/>
                </a:ln>
                <a:solidFill>
                  <a:schemeClr val="bg1">
                    <a:lumMod val="75000"/>
                  </a:schemeClr>
                </a:solidFill>
                <a:effectLst/>
                <a:latin typeface="Courier New" pitchFamily="49" charset="0"/>
                <a:ea typeface="宋体" pitchFamily="2" charset="-122"/>
                <a:cs typeface="Courier New" pitchFamily="49" charset="0"/>
              </a:rPr>
              <a:t>            </a:t>
            </a:r>
            <a:r>
              <a:rPr kumimoji="0" lang="en-US" altLang="zh-CN" sz="2000" b="0" i="0" u="none" strike="noStrike" cap="none" normalizeH="0" baseline="0" dirty="0" err="1" smtClean="0">
                <a:ln>
                  <a:noFill/>
                </a:ln>
                <a:solidFill>
                  <a:schemeClr val="bg1">
                    <a:lumMod val="75000"/>
                  </a:schemeClr>
                </a:solidFill>
                <a:effectLst/>
                <a:latin typeface="Courier New" pitchFamily="49" charset="0"/>
                <a:ea typeface="宋体" pitchFamily="2" charset="-122"/>
                <a:cs typeface="Courier New" pitchFamily="49" charset="0"/>
              </a:rPr>
              <a:t>ADNDockPaneUserControl</a:t>
            </a:r>
            <a:r>
              <a:rPr kumimoji="0" lang="en-US" altLang="zh-CN" sz="2000" b="0" i="0" u="none" strike="noStrike" cap="none" normalizeH="0" baseline="0" dirty="0" smtClean="0">
                <a:ln>
                  <a:noFill/>
                </a:ln>
                <a:solidFill>
                  <a:schemeClr val="bg1">
                    <a:lumMod val="75000"/>
                  </a:schemeClr>
                </a:solidFill>
                <a:effectLst/>
                <a:latin typeface="Courier New" pitchFamily="49" charset="0"/>
                <a:ea typeface="宋体" pitchFamily="2" charset="-122"/>
                <a:cs typeface="Courier New" pitchFamily="49" charset="0"/>
              </a:rPr>
              <a:t> control = new </a:t>
            </a:r>
            <a:r>
              <a:rPr kumimoji="0" lang="en-US" altLang="zh-CN" sz="2000" b="0" i="0" u="none" strike="noStrike" cap="none" normalizeH="0" baseline="0" dirty="0" err="1" smtClean="0">
                <a:ln>
                  <a:noFill/>
                </a:ln>
                <a:solidFill>
                  <a:schemeClr val="bg1">
                    <a:lumMod val="75000"/>
                  </a:schemeClr>
                </a:solidFill>
                <a:effectLst/>
                <a:latin typeface="Courier New" pitchFamily="49" charset="0"/>
                <a:ea typeface="宋体" pitchFamily="2" charset="-122"/>
                <a:cs typeface="Courier New" pitchFamily="49" charset="0"/>
              </a:rPr>
              <a:t>ADNDockPaneUserControl</a:t>
            </a:r>
            <a:r>
              <a:rPr kumimoji="0" lang="en-US" altLang="zh-CN" sz="2000" b="0" i="0" u="none" strike="noStrike" cap="none" normalizeH="0" baseline="0" dirty="0" smtClean="0">
                <a:ln>
                  <a:noFill/>
                </a:ln>
                <a:solidFill>
                  <a:schemeClr val="bg1">
                    <a:lumMod val="75000"/>
                  </a:schemeClr>
                </a:solidFill>
                <a:effectLst/>
                <a:latin typeface="Courier New" pitchFamily="49" charset="0"/>
                <a:ea typeface="宋体" pitchFamily="2" charset="-122"/>
                <a:cs typeface="Courier New"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n-US" altLang="zh-CN" sz="2000" b="0" i="0" u="none" strike="noStrike" cap="none" normalizeH="0" baseline="0" dirty="0" smtClean="0">
                <a:ln>
                  <a:noFill/>
                </a:ln>
                <a:solidFill>
                  <a:schemeClr val="bg1">
                    <a:lumMod val="75000"/>
                  </a:schemeClr>
                </a:solidFill>
                <a:effectLst/>
                <a:latin typeface="Courier New" pitchFamily="49" charset="0"/>
                <a:ea typeface="宋体" pitchFamily="2" charset="-122"/>
                <a:cs typeface="Courier New" pitchFamily="49" charset="0"/>
              </a:rPr>
              <a:t>            </a:t>
            </a:r>
            <a:r>
              <a:rPr kumimoji="0" lang="en-US" altLang="zh-CN" sz="2000" b="0" i="0" u="none" strike="noStrike" cap="none" normalizeH="0" baseline="0" dirty="0" err="1" smtClean="0">
                <a:ln>
                  <a:noFill/>
                </a:ln>
                <a:solidFill>
                  <a:schemeClr val="bg1">
                    <a:lumMod val="75000"/>
                  </a:schemeClr>
                </a:solidFill>
                <a:effectLst/>
                <a:latin typeface="Courier New" pitchFamily="49" charset="0"/>
                <a:ea typeface="宋体" pitchFamily="2" charset="-122"/>
                <a:cs typeface="Courier New" pitchFamily="49" charset="0"/>
              </a:rPr>
              <a:t>control.Dock</a:t>
            </a:r>
            <a:r>
              <a:rPr kumimoji="0" lang="en-US" altLang="zh-CN" sz="2000" b="0" i="0" u="none" strike="noStrike" cap="none" normalizeH="0" baseline="0" dirty="0" smtClean="0">
                <a:ln>
                  <a:noFill/>
                </a:ln>
                <a:solidFill>
                  <a:schemeClr val="bg1">
                    <a:lumMod val="75000"/>
                  </a:schemeClr>
                </a:solidFill>
                <a:effectLst/>
                <a:latin typeface="Courier New" pitchFamily="49" charset="0"/>
                <a:ea typeface="宋体" pitchFamily="2" charset="-122"/>
                <a:cs typeface="Courier New" pitchFamily="49" charset="0"/>
              </a:rPr>
              <a:t> = </a:t>
            </a:r>
            <a:r>
              <a:rPr kumimoji="0" lang="en-US" altLang="zh-CN" sz="2000" b="0" i="0" u="none" strike="noStrike" cap="none" normalizeH="0" baseline="0" dirty="0" err="1" smtClean="0">
                <a:ln>
                  <a:noFill/>
                </a:ln>
                <a:solidFill>
                  <a:schemeClr val="bg1">
                    <a:lumMod val="75000"/>
                  </a:schemeClr>
                </a:solidFill>
                <a:effectLst/>
                <a:latin typeface="Courier New" pitchFamily="49" charset="0"/>
                <a:ea typeface="宋体" pitchFamily="2" charset="-122"/>
                <a:cs typeface="Courier New" pitchFamily="49" charset="0"/>
              </a:rPr>
              <a:t>DockStyle.Fill</a:t>
            </a:r>
            <a:r>
              <a:rPr kumimoji="0" lang="en-US" altLang="zh-CN" sz="2000" b="0" i="0" u="none" strike="noStrike" cap="none" normalizeH="0" baseline="0" dirty="0" smtClean="0">
                <a:ln>
                  <a:noFill/>
                </a:ln>
                <a:solidFill>
                  <a:schemeClr val="bg1">
                    <a:lumMod val="75000"/>
                  </a:schemeClr>
                </a:solidFill>
                <a:effectLst/>
                <a:latin typeface="Courier New" pitchFamily="49" charset="0"/>
                <a:ea typeface="宋体" pitchFamily="2" charset="-122"/>
                <a:cs typeface="Courier New"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n-US" altLang="zh-CN" sz="2000" b="0" i="0" u="none" strike="noStrike" cap="none" normalizeH="0" baseline="0" dirty="0" smtClean="0">
                <a:ln>
                  <a:noFill/>
                </a:ln>
                <a:solidFill>
                  <a:schemeClr val="bg1">
                    <a:lumMod val="75000"/>
                  </a:schemeClr>
                </a:solidFill>
                <a:effectLst/>
                <a:latin typeface="Courier New" pitchFamily="49" charset="0"/>
                <a:ea typeface="宋体" pitchFamily="2" charset="-122"/>
                <a:cs typeface="Courier New" pitchFamily="49" charset="0"/>
              </a:rPr>
              <a:t>            //</a:t>
            </a:r>
            <a:r>
              <a:rPr kumimoji="0" lang="en-US" altLang="zh-CN" sz="2000" b="0" i="0" u="none" strike="noStrike" cap="none" normalizeH="0" baseline="0" dirty="0" err="1" smtClean="0">
                <a:ln>
                  <a:noFill/>
                </a:ln>
                <a:solidFill>
                  <a:schemeClr val="bg1">
                    <a:lumMod val="75000"/>
                  </a:schemeClr>
                </a:solidFill>
                <a:effectLst/>
                <a:latin typeface="Courier New" pitchFamily="49" charset="0"/>
                <a:ea typeface="宋体" pitchFamily="2" charset="-122"/>
                <a:cs typeface="Courier New" pitchFamily="49" charset="0"/>
              </a:rPr>
              <a:t>localisation</a:t>
            </a:r>
            <a:endParaRPr kumimoji="0" lang="en-US" altLang="zh-CN" sz="2000" b="0" i="0" u="none" strike="noStrike" cap="none" normalizeH="0" baseline="0" dirty="0" smtClean="0">
              <a:ln>
                <a:noFill/>
              </a:ln>
              <a:solidFill>
                <a:schemeClr val="bg1">
                  <a:lumMod val="75000"/>
                </a:schemeClr>
              </a:solidFill>
              <a:effectLst/>
              <a:latin typeface="Courier New" pitchFamily="49" charset="0"/>
              <a:ea typeface="宋体" pitchFamily="2" charset="-122"/>
              <a:cs typeface="Courier New"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n-US" altLang="zh-CN" sz="2000" b="0" i="0" u="none" strike="noStrike" cap="none" normalizeH="0" baseline="0" dirty="0" smtClean="0">
                <a:ln>
                  <a:noFill/>
                </a:ln>
                <a:solidFill>
                  <a:schemeClr val="bg1">
                    <a:lumMod val="75000"/>
                  </a:schemeClr>
                </a:solidFill>
                <a:effectLst/>
                <a:latin typeface="Courier New" pitchFamily="49" charset="0"/>
                <a:ea typeface="宋体" pitchFamily="2" charset="-122"/>
                <a:cs typeface="Courier New" pitchFamily="49" charset="0"/>
              </a:rPr>
              <a:t>            </a:t>
            </a:r>
            <a:r>
              <a:rPr kumimoji="0" lang="en-US" altLang="zh-CN" sz="2000" b="0" i="0" u="none" strike="noStrike" cap="none" normalizeH="0" baseline="0" dirty="0" err="1" smtClean="0">
                <a:ln>
                  <a:noFill/>
                </a:ln>
                <a:solidFill>
                  <a:schemeClr val="bg1">
                    <a:lumMod val="75000"/>
                  </a:schemeClr>
                </a:solidFill>
                <a:effectLst/>
                <a:latin typeface="Courier New" pitchFamily="49" charset="0"/>
                <a:ea typeface="宋体" pitchFamily="2" charset="-122"/>
                <a:cs typeface="Courier New" pitchFamily="49" charset="0"/>
              </a:rPr>
              <a:t>control.Text</a:t>
            </a:r>
            <a:r>
              <a:rPr kumimoji="0" lang="en-US" altLang="zh-CN" sz="2000" b="0" i="0" u="none" strike="noStrike" cap="none" normalizeH="0" baseline="0" dirty="0" smtClean="0">
                <a:ln>
                  <a:noFill/>
                </a:ln>
                <a:solidFill>
                  <a:schemeClr val="bg1">
                    <a:lumMod val="75000"/>
                  </a:schemeClr>
                </a:solidFill>
                <a:effectLst/>
                <a:latin typeface="Courier New" pitchFamily="49" charset="0"/>
                <a:ea typeface="宋体" pitchFamily="2" charset="-122"/>
                <a:cs typeface="Courier New" pitchFamily="49" charset="0"/>
              </a:rPr>
              <a:t> = </a:t>
            </a:r>
            <a:r>
              <a:rPr kumimoji="0" lang="en-US" altLang="zh-CN" sz="2000" b="0" i="0" u="none" strike="noStrike" cap="none" normalizeH="0" baseline="0" dirty="0" err="1" smtClean="0">
                <a:ln>
                  <a:noFill/>
                </a:ln>
                <a:solidFill>
                  <a:schemeClr val="bg1">
                    <a:lumMod val="75000"/>
                  </a:schemeClr>
                </a:solidFill>
                <a:effectLst/>
                <a:latin typeface="Courier New" pitchFamily="49" charset="0"/>
                <a:ea typeface="宋体" pitchFamily="2" charset="-122"/>
                <a:cs typeface="Courier New" pitchFamily="49" charset="0"/>
              </a:rPr>
              <a:t>this.TryGetString</a:t>
            </a:r>
            <a:r>
              <a:rPr kumimoji="0" lang="en-US" altLang="zh-CN" sz="2000" b="0" i="0" u="none" strike="noStrike" cap="none" normalizeH="0" baseline="0" dirty="0" smtClean="0">
                <a:ln>
                  <a:noFill/>
                </a:ln>
                <a:solidFill>
                  <a:schemeClr val="bg1">
                    <a:lumMod val="75000"/>
                  </a:schemeClr>
                </a:solidFill>
                <a:effectLst/>
                <a:latin typeface="Courier New" pitchFamily="49" charset="0"/>
                <a:ea typeface="宋体" pitchFamily="2" charset="-122"/>
                <a:cs typeface="Courier New" pitchFamily="49" charset="0"/>
              </a:rPr>
              <a:t>("</a:t>
            </a:r>
            <a:r>
              <a:rPr kumimoji="0" lang="en-US" altLang="zh-CN" sz="2000" b="0" i="0" u="none" strike="noStrike" cap="none" normalizeH="0" baseline="0" dirty="0" err="1" smtClean="0">
                <a:ln>
                  <a:noFill/>
                </a:ln>
                <a:solidFill>
                  <a:schemeClr val="bg1">
                    <a:lumMod val="75000"/>
                  </a:schemeClr>
                </a:solidFill>
                <a:effectLst/>
                <a:latin typeface="Courier New" pitchFamily="49" charset="0"/>
                <a:ea typeface="宋体" pitchFamily="2" charset="-122"/>
                <a:cs typeface="Courier New" pitchFamily="49" charset="0"/>
              </a:rPr>
              <a:t>HelloWorldText</a:t>
            </a:r>
            <a:r>
              <a:rPr kumimoji="0" lang="en-US" altLang="zh-CN" sz="2000" b="0" i="0" u="none" strike="noStrike" cap="none" normalizeH="0" baseline="0" dirty="0" smtClean="0">
                <a:ln>
                  <a:noFill/>
                </a:ln>
                <a:solidFill>
                  <a:schemeClr val="bg1">
                    <a:lumMod val="75000"/>
                  </a:schemeClr>
                </a:solidFill>
                <a:effectLst/>
                <a:latin typeface="Courier New" pitchFamily="49" charset="0"/>
                <a:ea typeface="宋体" pitchFamily="2" charset="-122"/>
                <a:cs typeface="Courier New"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n-US" altLang="zh-CN" sz="2000" b="0" i="0" u="none" strike="noStrike" cap="none" normalizeH="0" baseline="0" dirty="0" smtClean="0">
                <a:ln>
                  <a:noFill/>
                </a:ln>
                <a:solidFill>
                  <a:schemeClr val="bg1">
                    <a:lumMod val="75000"/>
                  </a:schemeClr>
                </a:solidFill>
                <a:effectLst/>
                <a:latin typeface="Courier New" pitchFamily="49" charset="0"/>
                <a:ea typeface="宋体" pitchFamily="2" charset="-122"/>
                <a:cs typeface="Courier New" pitchFamily="49" charset="0"/>
              </a:rPr>
              <a:t>            //create the control</a:t>
            </a: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n-US" altLang="zh-CN" sz="2000" b="0" i="0" u="none" strike="noStrike" cap="none" normalizeH="0" baseline="0" dirty="0" smtClean="0">
                <a:ln>
                  <a:noFill/>
                </a:ln>
                <a:solidFill>
                  <a:schemeClr val="bg1">
                    <a:lumMod val="75000"/>
                  </a:schemeClr>
                </a:solidFill>
                <a:effectLst/>
                <a:latin typeface="Courier New" pitchFamily="49" charset="0"/>
                <a:ea typeface="宋体" pitchFamily="2" charset="-122"/>
                <a:cs typeface="Courier New" pitchFamily="49" charset="0"/>
              </a:rPr>
              <a:t>            </a:t>
            </a:r>
            <a:r>
              <a:rPr kumimoji="0" lang="en-US" altLang="zh-CN" sz="2000" b="0" i="0" u="none" strike="noStrike" cap="none" normalizeH="0" baseline="0" dirty="0" err="1" smtClean="0">
                <a:ln>
                  <a:noFill/>
                </a:ln>
                <a:solidFill>
                  <a:schemeClr val="bg1">
                    <a:lumMod val="75000"/>
                  </a:schemeClr>
                </a:solidFill>
                <a:effectLst/>
                <a:latin typeface="Courier New" pitchFamily="49" charset="0"/>
                <a:ea typeface="宋体" pitchFamily="2" charset="-122"/>
                <a:cs typeface="Courier New" pitchFamily="49" charset="0"/>
              </a:rPr>
              <a:t>control.CreateControl</a:t>
            </a:r>
            <a:r>
              <a:rPr kumimoji="0" lang="en-US" altLang="zh-CN" sz="2000" b="0" i="0" u="none" strike="noStrike" cap="none" normalizeH="0" baseline="0" dirty="0" smtClean="0">
                <a:ln>
                  <a:noFill/>
                </a:ln>
                <a:solidFill>
                  <a:schemeClr val="bg1">
                    <a:lumMod val="75000"/>
                  </a:schemeClr>
                </a:solidFill>
                <a:effectLst/>
                <a:latin typeface="Courier New" pitchFamily="49" charset="0"/>
                <a:ea typeface="宋体" pitchFamily="2" charset="-122"/>
                <a:cs typeface="Courier New"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n-US" altLang="zh-CN" sz="2000" b="0" i="0" u="none" strike="noStrike" cap="none" normalizeH="0" baseline="0" dirty="0" smtClean="0">
                <a:ln>
                  <a:noFill/>
                </a:ln>
                <a:solidFill>
                  <a:schemeClr val="bg1">
                    <a:lumMod val="75000"/>
                  </a:schemeClr>
                </a:solidFill>
                <a:effectLst/>
                <a:latin typeface="Courier New" pitchFamily="49" charset="0"/>
                <a:ea typeface="宋体" pitchFamily="2" charset="-122"/>
                <a:cs typeface="Courier New" pitchFamily="49" charset="0"/>
              </a:rPr>
              <a:t>            return control;</a:t>
            </a: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n-US" altLang="zh-CN" sz="2000" b="0" i="0" u="none" strike="noStrike" cap="none" normalizeH="0" baseline="0" dirty="0" smtClean="0">
                <a:ln>
                  <a:noFill/>
                </a:ln>
                <a:solidFill>
                  <a:schemeClr val="bg1">
                    <a:lumMod val="75000"/>
                  </a:schemeClr>
                </a:solidFill>
                <a:effectLst/>
                <a:latin typeface="Courier New" pitchFamily="49" charset="0"/>
                <a:ea typeface="宋体" pitchFamily="2" charset="-122"/>
                <a:cs typeface="Courier New"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n-US" altLang="zh-CN" sz="2000" b="0" i="0" u="none" strike="noStrike" cap="none" normalizeH="0" baseline="0" dirty="0" smtClean="0">
                <a:ln>
                  <a:noFill/>
                </a:ln>
                <a:solidFill>
                  <a:schemeClr val="bg1">
                    <a:lumMod val="75000"/>
                  </a:schemeClr>
                </a:solidFill>
                <a:effectLst/>
                <a:latin typeface="Courier New" pitchFamily="49" charset="0"/>
                <a:ea typeface="宋体" pitchFamily="2" charset="-122"/>
                <a:cs typeface="Courier New" pitchFamily="49" charset="0"/>
              </a:rPr>
              <a:t>        public override void </a:t>
            </a:r>
            <a:r>
              <a:rPr kumimoji="0" lang="en-US" altLang="zh-CN" sz="2000" b="0" i="0" u="none" strike="noStrike" cap="none" normalizeH="0" baseline="0" dirty="0" err="1" smtClean="0">
                <a:ln>
                  <a:noFill/>
                </a:ln>
                <a:solidFill>
                  <a:schemeClr val="bg1">
                    <a:lumMod val="75000"/>
                  </a:schemeClr>
                </a:solidFill>
                <a:effectLst/>
                <a:latin typeface="Courier New" pitchFamily="49" charset="0"/>
                <a:ea typeface="宋体" pitchFamily="2" charset="-122"/>
                <a:cs typeface="Courier New" pitchFamily="49" charset="0"/>
              </a:rPr>
              <a:t>DestroyControlPane</a:t>
            </a:r>
            <a:r>
              <a:rPr kumimoji="0" lang="en-US" altLang="zh-CN" sz="2000" b="0" i="0" u="none" strike="noStrike" cap="none" normalizeH="0" baseline="0" dirty="0" smtClean="0">
                <a:ln>
                  <a:noFill/>
                </a:ln>
                <a:solidFill>
                  <a:schemeClr val="bg1">
                    <a:lumMod val="75000"/>
                  </a:schemeClr>
                </a:solidFill>
                <a:effectLst/>
                <a:latin typeface="Courier New" pitchFamily="49" charset="0"/>
                <a:ea typeface="宋体" pitchFamily="2" charset="-122"/>
                <a:cs typeface="Courier New" pitchFamily="49" charset="0"/>
              </a:rPr>
              <a:t>(Control pane)</a:t>
            </a: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n-US" altLang="zh-CN" sz="2000" b="0" i="0" u="none" strike="noStrike" cap="none" normalizeH="0" baseline="0" dirty="0" smtClean="0">
                <a:ln>
                  <a:noFill/>
                </a:ln>
                <a:solidFill>
                  <a:schemeClr val="bg1">
                    <a:lumMod val="75000"/>
                  </a:schemeClr>
                </a:solidFill>
                <a:effectLst/>
                <a:latin typeface="Courier New" pitchFamily="49" charset="0"/>
                <a:ea typeface="宋体" pitchFamily="2" charset="-122"/>
                <a:cs typeface="Courier New"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n-US" altLang="zh-CN" sz="2000" b="0" i="0" u="none" strike="noStrike" cap="none" normalizeH="0" baseline="0" dirty="0" smtClean="0">
                <a:ln>
                  <a:noFill/>
                </a:ln>
                <a:solidFill>
                  <a:schemeClr val="bg1">
                    <a:lumMod val="75000"/>
                  </a:schemeClr>
                </a:solidFill>
                <a:effectLst/>
                <a:latin typeface="Courier New" pitchFamily="49" charset="0"/>
                <a:ea typeface="宋体" pitchFamily="2" charset="-122"/>
                <a:cs typeface="Courier New" pitchFamily="49" charset="0"/>
              </a:rPr>
              <a:t>            </a:t>
            </a:r>
            <a:r>
              <a:rPr kumimoji="0" lang="en-US" altLang="zh-CN" sz="2000" b="0" i="0" u="none" strike="noStrike" cap="none" normalizeH="0" baseline="0" dirty="0" err="1" smtClean="0">
                <a:ln>
                  <a:noFill/>
                </a:ln>
                <a:solidFill>
                  <a:schemeClr val="bg1">
                    <a:lumMod val="75000"/>
                  </a:schemeClr>
                </a:solidFill>
                <a:effectLst/>
                <a:latin typeface="Courier New" pitchFamily="49" charset="0"/>
                <a:ea typeface="宋体" pitchFamily="2" charset="-122"/>
                <a:cs typeface="Courier New" pitchFamily="49" charset="0"/>
              </a:rPr>
              <a:t>pane.Dispose</a:t>
            </a:r>
            <a:r>
              <a:rPr kumimoji="0" lang="en-US" altLang="zh-CN" sz="2000" b="0" i="0" u="none" strike="noStrike" cap="none" normalizeH="0" baseline="0" dirty="0" smtClean="0">
                <a:ln>
                  <a:noFill/>
                </a:ln>
                <a:solidFill>
                  <a:schemeClr val="bg1">
                    <a:lumMod val="75000"/>
                  </a:schemeClr>
                </a:solidFill>
                <a:effectLst/>
                <a:latin typeface="Courier New" pitchFamily="49" charset="0"/>
                <a:ea typeface="宋体" pitchFamily="2" charset="-122"/>
                <a:cs typeface="Courier New"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n-US" altLang="zh-CN" sz="2000" b="0" i="0" u="none" strike="noStrike" cap="none" normalizeH="0" baseline="0" dirty="0" smtClean="0">
                <a:ln>
                  <a:noFill/>
                </a:ln>
                <a:solidFill>
                  <a:schemeClr val="bg1">
                    <a:lumMod val="75000"/>
                  </a:schemeClr>
                </a:solidFill>
                <a:effectLst/>
                <a:latin typeface="Courier New" pitchFamily="49" charset="0"/>
                <a:ea typeface="宋体" pitchFamily="2" charset="-122"/>
                <a:cs typeface="Courier New"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n-US" altLang="zh-CN" sz="2000" b="0" i="0" u="none" strike="noStrike" cap="none" normalizeH="0" baseline="0" dirty="0" smtClean="0">
                <a:ln>
                  <a:noFill/>
                </a:ln>
                <a:solidFill>
                  <a:schemeClr val="bg1">
                    <a:lumMod val="75000"/>
                  </a:schemeClr>
                </a:solidFill>
                <a:effectLst/>
                <a:latin typeface="Courier New" pitchFamily="49" charset="0"/>
                <a:ea typeface="宋体" pitchFamily="2" charset="-122"/>
                <a:cs typeface="Courier New"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endPar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endParaRPr>
          </a:p>
        </p:txBody>
      </p:sp>
      <p:sp>
        <p:nvSpPr>
          <p:cNvPr id="4" name="Rectangle 3"/>
          <p:cNvSpPr/>
          <p:nvPr/>
        </p:nvSpPr>
        <p:spPr bwMode="auto">
          <a:xfrm>
            <a:off x="638175" y="1532513"/>
            <a:ext cx="8153400" cy="1821874"/>
          </a:xfrm>
          <a:prstGeom prst="rect">
            <a:avLst/>
          </a:prstGeom>
          <a:noFill/>
          <a:ln w="444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3200" b="1" i="0" u="none" strike="noStrike" cap="none" normalizeH="0" baseline="0" dirty="0" smtClean="0">
              <a:ln>
                <a:noFill/>
              </a:ln>
              <a:solidFill>
                <a:srgbClr val="DD0000"/>
              </a:solidFill>
              <a:effectLst/>
              <a:latin typeface="Gill Sans" charset="0"/>
              <a:ea typeface="ヒラギノ角ゴ Pro W3" charset="0"/>
              <a:cs typeface="ヒラギノ角ゴ Pro W3" charset="0"/>
              <a:sym typeface="Gill Sans" charset="0"/>
            </a:endParaRPr>
          </a:p>
        </p:txBody>
      </p:sp>
      <p:sp>
        <p:nvSpPr>
          <p:cNvPr id="5" name="Rectangular Callout 4"/>
          <p:cNvSpPr/>
          <p:nvPr/>
        </p:nvSpPr>
        <p:spPr bwMode="auto">
          <a:xfrm>
            <a:off x="8486775" y="5106987"/>
            <a:ext cx="3886200" cy="762000"/>
          </a:xfrm>
          <a:prstGeom prst="wedgeRectCallout">
            <a:avLst>
              <a:gd name="adj1" fmla="val -73546"/>
              <a:gd name="adj2" fmla="val -280923"/>
            </a:avLst>
          </a:prstGeom>
          <a:solidFill>
            <a:srgbClr val="FFC9C9">
              <a:alpha val="80000"/>
            </a:srgbClr>
          </a:solidFill>
          <a:ln w="2540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en-US" altLang="zh-CN" sz="2400" dirty="0" smtClean="0"/>
              <a:t>Specify attribute of </a:t>
            </a:r>
            <a:r>
              <a:rPr lang="en-US" altLang="zh-CN" sz="2400" dirty="0" err="1" smtClean="0"/>
              <a:t>plugin</a:t>
            </a:r>
            <a:endParaRPr lang="en-US" altLang="zh-CN" sz="2400" dirty="0" smtClean="0"/>
          </a:p>
          <a:p>
            <a:r>
              <a:rPr lang="en-US" altLang="zh-CN" sz="2400" dirty="0" smtClean="0"/>
              <a:t>Name, width, height etc</a:t>
            </a:r>
          </a:p>
          <a:p>
            <a:pPr marL="0" marR="0" indent="0"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rgbClr val="000000"/>
              </a:solidFill>
              <a:effectLst/>
              <a:latin typeface="Gill Sans" charset="0"/>
              <a:ea typeface="ヒラギノ角ゴ Pro W3" charset="0"/>
              <a:cs typeface="ヒラギノ角ゴ Pro W3" charset="0"/>
              <a:sym typeface="Gill Sans" charset="0"/>
            </a:endParaRPr>
          </a:p>
        </p:txBody>
      </p:sp>
    </p:spTree>
    <p:extLst>
      <p:ext uri="{BB962C8B-B14F-4D97-AF65-F5344CB8AC3E}">
        <p14:creationId xmlns:p14="http://schemas.microsoft.com/office/powerpoint/2010/main" val="3627243285"/>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1975" y="458787"/>
            <a:ext cx="11762080" cy="932732"/>
          </a:xfrm>
        </p:spPr>
        <p:txBody>
          <a:bodyPr/>
          <a:lstStyle/>
          <a:p>
            <a:r>
              <a:rPr lang="en-US" altLang="zh-CN" dirty="0" smtClean="0"/>
              <a:t>Override Methods </a:t>
            </a:r>
            <a:endParaRPr lang="zh-CN" altLang="en-US" dirty="0"/>
          </a:p>
        </p:txBody>
      </p:sp>
      <p:sp>
        <p:nvSpPr>
          <p:cNvPr id="74753" name="Rectangle 1"/>
          <p:cNvSpPr>
            <a:spLocks noChangeArrowheads="1"/>
          </p:cNvSpPr>
          <p:nvPr/>
        </p:nvSpPr>
        <p:spPr bwMode="auto">
          <a:xfrm>
            <a:off x="485775" y="1357057"/>
            <a:ext cx="11277600" cy="80945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n-US" altLang="zh-CN" sz="2000" b="0" i="0" u="none" strike="noStrike" cap="none" normalizeH="0" baseline="0" dirty="0" smtClean="0">
                <a:ln>
                  <a:noFill/>
                </a:ln>
                <a:solidFill>
                  <a:schemeClr val="bg1">
                    <a:lumMod val="75000"/>
                  </a:schemeClr>
                </a:solidFill>
                <a:effectLst/>
                <a:latin typeface="Courier New" pitchFamily="49" charset="0"/>
                <a:ea typeface="宋体" pitchFamily="2" charset="-122"/>
                <a:cs typeface="Courier New" pitchFamily="49" charset="0"/>
              </a:rPr>
              <a:t>   [</a:t>
            </a:r>
            <a:r>
              <a:rPr kumimoji="0" lang="en-US" altLang="zh-CN" sz="2000" b="0" i="0" u="none" strike="noStrike" cap="none" normalizeH="0" baseline="0" dirty="0" err="1" smtClean="0">
                <a:ln>
                  <a:noFill/>
                </a:ln>
                <a:solidFill>
                  <a:schemeClr val="bg1">
                    <a:lumMod val="75000"/>
                  </a:schemeClr>
                </a:solidFill>
                <a:effectLst/>
                <a:latin typeface="Courier New" pitchFamily="49" charset="0"/>
                <a:ea typeface="宋体" pitchFamily="2" charset="-122"/>
                <a:cs typeface="Courier New" pitchFamily="49" charset="0"/>
              </a:rPr>
              <a:t>Plugin</a:t>
            </a:r>
            <a:r>
              <a:rPr kumimoji="0" lang="en-US" altLang="zh-CN" sz="2000" b="0" i="0" u="none" strike="noStrike" cap="none" normalizeH="0" baseline="0" dirty="0" smtClean="0">
                <a:ln>
                  <a:noFill/>
                </a:ln>
                <a:solidFill>
                  <a:schemeClr val="bg1">
                    <a:lumMod val="75000"/>
                  </a:schemeClr>
                </a:solidFill>
                <a:effectLst/>
                <a:latin typeface="Courier New" pitchFamily="49" charset="0"/>
                <a:ea typeface="宋体" pitchFamily="2" charset="-122"/>
                <a:cs typeface="Courier New" pitchFamily="49" charset="0"/>
              </a:rPr>
              <a:t>("</a:t>
            </a:r>
            <a:r>
              <a:rPr kumimoji="0" lang="en-US" altLang="zh-CN" sz="2000" b="0" i="0" u="none" strike="noStrike" cap="none" normalizeH="0" baseline="0" dirty="0" err="1" smtClean="0">
                <a:ln>
                  <a:noFill/>
                </a:ln>
                <a:solidFill>
                  <a:schemeClr val="bg1">
                    <a:lumMod val="75000"/>
                  </a:schemeClr>
                </a:solidFill>
                <a:effectLst/>
                <a:latin typeface="Courier New" pitchFamily="49" charset="0"/>
                <a:ea typeface="宋体" pitchFamily="2" charset="-122"/>
                <a:cs typeface="Courier New" pitchFamily="49" charset="0"/>
              </a:rPr>
              <a:t>ADNDockPanePlugin</a:t>
            </a:r>
            <a:r>
              <a:rPr kumimoji="0" lang="en-US" altLang="zh-CN" sz="2000" b="0" i="0" u="none" strike="noStrike" cap="none" normalizeH="0" baseline="0" dirty="0" smtClean="0">
                <a:ln>
                  <a:noFill/>
                </a:ln>
                <a:solidFill>
                  <a:schemeClr val="bg1">
                    <a:lumMod val="75000"/>
                  </a:schemeClr>
                </a:solidFill>
                <a:effectLst/>
                <a:latin typeface="Courier New" pitchFamily="49" charset="0"/>
                <a:ea typeface="宋体" pitchFamily="2" charset="-122"/>
                <a:cs typeface="Courier New"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n-US" altLang="zh-CN" sz="2000" b="0" i="0" u="none" strike="noStrike" cap="none" normalizeH="0" baseline="0" dirty="0" smtClean="0">
                <a:ln>
                  <a:noFill/>
                </a:ln>
                <a:solidFill>
                  <a:schemeClr val="bg1">
                    <a:lumMod val="75000"/>
                  </a:schemeClr>
                </a:solidFill>
                <a:effectLst/>
                <a:latin typeface="Courier New" pitchFamily="49" charset="0"/>
                <a:ea typeface="宋体" pitchFamily="2" charset="-122"/>
                <a:cs typeface="Courier New" pitchFamily="49" charset="0"/>
              </a:rPr>
              <a:t>       	       "ADSK",</a:t>
            </a: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n-US" altLang="zh-CN" sz="2000" b="0" i="0" u="none" strike="noStrike" cap="none" normalizeH="0" baseline="0" dirty="0" smtClean="0">
                <a:ln>
                  <a:noFill/>
                </a:ln>
                <a:solidFill>
                  <a:schemeClr val="bg1">
                    <a:lumMod val="75000"/>
                  </a:schemeClr>
                </a:solidFill>
                <a:effectLst/>
                <a:latin typeface="Courier New" pitchFamily="49" charset="0"/>
                <a:ea typeface="宋体" pitchFamily="2" charset="-122"/>
                <a:cs typeface="Courier New" pitchFamily="49" charset="0"/>
              </a:rPr>
              <a:t>     	</a:t>
            </a:r>
            <a:r>
              <a:rPr kumimoji="0" lang="en-US" altLang="zh-CN" sz="2000" b="0" i="0" u="none" strike="noStrike" cap="none" normalizeH="0" dirty="0" smtClean="0">
                <a:ln>
                  <a:noFill/>
                </a:ln>
                <a:solidFill>
                  <a:schemeClr val="bg1">
                    <a:lumMod val="75000"/>
                  </a:schemeClr>
                </a:solidFill>
                <a:effectLst/>
                <a:latin typeface="Courier New" pitchFamily="49" charset="0"/>
                <a:ea typeface="宋体" pitchFamily="2" charset="-122"/>
                <a:cs typeface="Courier New" pitchFamily="49" charset="0"/>
              </a:rPr>
              <a:t>       </a:t>
            </a:r>
            <a:r>
              <a:rPr kumimoji="0" lang="en-US" altLang="zh-CN" sz="2000" b="0" i="0" u="none" strike="noStrike" cap="none" normalizeH="0" baseline="0" dirty="0" err="1" smtClean="0">
                <a:ln>
                  <a:noFill/>
                </a:ln>
                <a:solidFill>
                  <a:schemeClr val="bg1">
                    <a:lumMod val="75000"/>
                  </a:schemeClr>
                </a:solidFill>
                <a:effectLst/>
                <a:latin typeface="Courier New" pitchFamily="49" charset="0"/>
                <a:ea typeface="宋体" pitchFamily="2" charset="-122"/>
                <a:cs typeface="Courier New" pitchFamily="49" charset="0"/>
              </a:rPr>
              <a:t>DisplayName</a:t>
            </a:r>
            <a:r>
              <a:rPr kumimoji="0" lang="en-US" altLang="zh-CN" sz="2000" b="0" i="0" u="none" strike="noStrike" cap="none" normalizeH="0" baseline="0" dirty="0" smtClean="0">
                <a:ln>
                  <a:noFill/>
                </a:ln>
                <a:solidFill>
                  <a:schemeClr val="bg1">
                    <a:lumMod val="75000"/>
                  </a:schemeClr>
                </a:solidFill>
                <a:effectLst/>
                <a:latin typeface="Courier New" pitchFamily="49" charset="0"/>
                <a:ea typeface="宋体" pitchFamily="2" charset="-122"/>
                <a:cs typeface="Courier New" pitchFamily="49" charset="0"/>
              </a:rPr>
              <a:t> = "ADN Dock Pane",</a:t>
            </a: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n-US" altLang="zh-CN" sz="2000" b="0" i="0" u="none" strike="noStrike" cap="none" normalizeH="0" baseline="0" dirty="0" smtClean="0">
                <a:ln>
                  <a:noFill/>
                </a:ln>
                <a:solidFill>
                  <a:schemeClr val="bg1">
                    <a:lumMod val="75000"/>
                  </a:schemeClr>
                </a:solidFill>
                <a:effectLst/>
                <a:latin typeface="Courier New" pitchFamily="49" charset="0"/>
                <a:ea typeface="宋体" pitchFamily="2" charset="-122"/>
                <a:cs typeface="Courier New" pitchFamily="49" charset="0"/>
              </a:rPr>
              <a:t> 	        ToolTip = "Basic Docking Pane </a:t>
            </a:r>
            <a:r>
              <a:rPr kumimoji="0" lang="en-US" altLang="zh-CN" sz="2000" b="0" i="0" u="none" strike="noStrike" cap="none" normalizeH="0" baseline="0" dirty="0" err="1" smtClean="0">
                <a:ln>
                  <a:noFill/>
                </a:ln>
                <a:solidFill>
                  <a:schemeClr val="bg1">
                    <a:lumMod val="75000"/>
                  </a:schemeClr>
                </a:solidFill>
                <a:effectLst/>
                <a:latin typeface="Courier New" pitchFamily="49" charset="0"/>
                <a:ea typeface="宋体" pitchFamily="2" charset="-122"/>
                <a:cs typeface="Courier New" pitchFamily="49" charset="0"/>
              </a:rPr>
              <a:t>Plugin</a:t>
            </a:r>
            <a:r>
              <a:rPr kumimoji="0" lang="en-US" altLang="zh-CN" sz="2000" b="0" i="0" u="none" strike="noStrike" cap="none" normalizeH="0" baseline="0" dirty="0" smtClean="0">
                <a:ln>
                  <a:noFill/>
                </a:ln>
                <a:solidFill>
                  <a:schemeClr val="bg1">
                    <a:lumMod val="75000"/>
                  </a:schemeClr>
                </a:solidFill>
                <a:effectLst/>
                <a:latin typeface="Courier New" pitchFamily="49" charset="0"/>
                <a:ea typeface="宋体" pitchFamily="2" charset="-122"/>
                <a:cs typeface="Courier New"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n-US" altLang="zh-CN" sz="2000" b="0" i="0" u="none" strike="noStrike" cap="none" normalizeH="0" baseline="0" dirty="0" smtClean="0">
                <a:ln>
                  <a:noFill/>
                </a:ln>
                <a:solidFill>
                  <a:schemeClr val="bg1">
                    <a:lumMod val="75000"/>
                  </a:schemeClr>
                </a:solidFill>
                <a:effectLst/>
                <a:latin typeface="Courier New" pitchFamily="49" charset="0"/>
                <a:ea typeface="宋体" pitchFamily="2" charset="-122"/>
                <a:cs typeface="Courier New" pitchFamily="49" charset="0"/>
              </a:rPr>
              <a:t>    [</a:t>
            </a:r>
            <a:r>
              <a:rPr kumimoji="0" lang="en-US" altLang="zh-CN" sz="2000" b="0" i="0" u="none" strike="noStrike" cap="none" normalizeH="0" baseline="0" dirty="0" err="1" smtClean="0">
                <a:ln>
                  <a:noFill/>
                </a:ln>
                <a:solidFill>
                  <a:schemeClr val="bg1">
                    <a:lumMod val="75000"/>
                  </a:schemeClr>
                </a:solidFill>
                <a:effectLst/>
                <a:latin typeface="Courier New" pitchFamily="49" charset="0"/>
                <a:ea typeface="宋体" pitchFamily="2" charset="-122"/>
                <a:cs typeface="Courier New" pitchFamily="49" charset="0"/>
              </a:rPr>
              <a:t>DockPanePlugin</a:t>
            </a:r>
            <a:r>
              <a:rPr kumimoji="0" lang="en-US" altLang="zh-CN" sz="2000" b="0" i="0" u="none" strike="noStrike" cap="none" normalizeH="0" baseline="0" dirty="0" smtClean="0">
                <a:ln>
                  <a:noFill/>
                </a:ln>
                <a:solidFill>
                  <a:schemeClr val="bg1">
                    <a:lumMod val="75000"/>
                  </a:schemeClr>
                </a:solidFill>
                <a:effectLst/>
                <a:latin typeface="Courier New" pitchFamily="49" charset="0"/>
                <a:ea typeface="宋体" pitchFamily="2" charset="-122"/>
                <a:cs typeface="Courier New" pitchFamily="49" charset="0"/>
              </a:rPr>
              <a:t>(100, 300)]</a:t>
            </a: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n-US" altLang="zh-CN" sz="2000" b="0" i="0" u="none" strike="noStrike" cap="none" normalizeH="0" baseline="0" dirty="0" smtClean="0">
                <a:ln>
                  <a:noFill/>
                </a:ln>
                <a:solidFill>
                  <a:schemeClr val="bg1">
                    <a:lumMod val="75000"/>
                  </a:schemeClr>
                </a:solidFill>
                <a:effectLst/>
                <a:latin typeface="Courier New" pitchFamily="49" charset="0"/>
                <a:ea typeface="宋体" pitchFamily="2" charset="-122"/>
                <a:cs typeface="Courier New"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n-US" altLang="zh-CN" sz="2000" b="0" i="0" u="none" strike="noStrike" cap="none" normalizeH="0" baseline="0" dirty="0" smtClean="0">
                <a:ln>
                  <a:noFill/>
                </a:ln>
                <a:solidFill>
                  <a:schemeClr val="bg1">
                    <a:lumMod val="75000"/>
                  </a:schemeClr>
                </a:solidFill>
                <a:effectLst/>
                <a:latin typeface="Courier New" pitchFamily="49" charset="0"/>
                <a:ea typeface="宋体" pitchFamily="2" charset="-122"/>
                <a:cs typeface="Courier New" pitchFamily="49" charset="0"/>
              </a:rPr>
              <a:t>    public class </a:t>
            </a:r>
            <a:r>
              <a:rPr kumimoji="0" lang="en-US" altLang="zh-CN" sz="2000" b="0" i="0" u="none" strike="noStrike" cap="none" normalizeH="0" baseline="0" dirty="0" err="1" smtClean="0">
                <a:ln>
                  <a:noFill/>
                </a:ln>
                <a:solidFill>
                  <a:schemeClr val="bg1">
                    <a:lumMod val="75000"/>
                  </a:schemeClr>
                </a:solidFill>
                <a:effectLst/>
                <a:latin typeface="Courier New" pitchFamily="49" charset="0"/>
                <a:ea typeface="宋体" pitchFamily="2" charset="-122"/>
                <a:cs typeface="Courier New" pitchFamily="49" charset="0"/>
              </a:rPr>
              <a:t>BasicDockPanePlugin</a:t>
            </a:r>
            <a:r>
              <a:rPr kumimoji="0" lang="en-US" altLang="zh-CN" sz="2000" b="0" i="0" u="none" strike="noStrike" cap="none" normalizeH="0" baseline="0" dirty="0" smtClean="0">
                <a:ln>
                  <a:noFill/>
                </a:ln>
                <a:solidFill>
                  <a:schemeClr val="bg1">
                    <a:lumMod val="75000"/>
                  </a:schemeClr>
                </a:solidFill>
                <a:effectLst/>
                <a:latin typeface="Courier New" pitchFamily="49" charset="0"/>
                <a:ea typeface="宋体" pitchFamily="2" charset="-122"/>
                <a:cs typeface="Courier New" pitchFamily="49" charset="0"/>
              </a:rPr>
              <a:t> : </a:t>
            </a:r>
            <a:r>
              <a:rPr kumimoji="0" lang="en-US" altLang="zh-CN" sz="2000" b="0" i="0" u="none" strike="noStrike" cap="none" normalizeH="0" baseline="0" dirty="0" err="1" smtClean="0">
                <a:ln>
                  <a:noFill/>
                </a:ln>
                <a:solidFill>
                  <a:schemeClr val="bg1">
                    <a:lumMod val="75000"/>
                  </a:schemeClr>
                </a:solidFill>
                <a:effectLst/>
                <a:latin typeface="Courier New" pitchFamily="49" charset="0"/>
                <a:ea typeface="宋体" pitchFamily="2" charset="-122"/>
                <a:cs typeface="Courier New" pitchFamily="49" charset="0"/>
              </a:rPr>
              <a:t>DockPanePlugin</a:t>
            </a:r>
            <a:endParaRPr kumimoji="0" lang="en-US" altLang="zh-CN" sz="2000" b="0" i="0" u="none" strike="noStrike" cap="none" normalizeH="0" baseline="0" dirty="0" smtClean="0">
              <a:ln>
                <a:noFill/>
              </a:ln>
              <a:solidFill>
                <a:schemeClr val="bg1">
                  <a:lumMod val="75000"/>
                </a:schemeClr>
              </a:solidFill>
              <a:effectLst/>
              <a:latin typeface="Courier New" pitchFamily="49" charset="0"/>
              <a:ea typeface="宋体" pitchFamily="2" charset="-122"/>
              <a:cs typeface="Courier New"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n-US" altLang="zh-CN" sz="2000" b="0" i="0" u="none" strike="noStrike" cap="none" normalizeH="0" baseline="0" dirty="0" smtClean="0">
                <a:ln>
                  <a:noFill/>
                </a:ln>
                <a:solidFill>
                  <a:schemeClr val="bg1">
                    <a:lumMod val="75000"/>
                  </a:schemeClr>
                </a:solidFill>
                <a:effectLst/>
                <a:latin typeface="Courier New" pitchFamily="49" charset="0"/>
                <a:ea typeface="宋体" pitchFamily="2" charset="-122"/>
                <a:cs typeface="Courier New"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a:t>
            </a:r>
            <a:r>
              <a:rPr kumimoji="0" lang="en-US" altLang="zh-CN" sz="2000" b="0" i="0" u="none" strike="noStrike" cap="none" normalizeH="0" baseline="0" dirty="0" smtClean="0">
                <a:ln>
                  <a:noFill/>
                </a:ln>
                <a:solidFill>
                  <a:srgbClr val="0000FF"/>
                </a:solidFill>
                <a:effectLst/>
                <a:latin typeface="Courier New" pitchFamily="49" charset="0"/>
                <a:ea typeface="宋体" pitchFamily="2" charset="-122"/>
                <a:cs typeface="Courier New" pitchFamily="49" charset="0"/>
              </a:rPr>
              <a:t>public</a:t>
            </a:r>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a:t>
            </a:r>
            <a:r>
              <a:rPr kumimoji="0" lang="en-US" altLang="zh-CN" sz="2000" b="0" i="0" u="none" strike="noStrike" cap="none" normalizeH="0" baseline="0" dirty="0" smtClean="0">
                <a:ln>
                  <a:noFill/>
                </a:ln>
                <a:solidFill>
                  <a:srgbClr val="0000FF"/>
                </a:solidFill>
                <a:effectLst/>
                <a:latin typeface="Courier New" pitchFamily="49" charset="0"/>
                <a:ea typeface="宋体" pitchFamily="2" charset="-122"/>
                <a:cs typeface="Courier New" pitchFamily="49" charset="0"/>
              </a:rPr>
              <a:t>override</a:t>
            </a:r>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a:t>
            </a:r>
            <a:r>
              <a:rPr kumimoji="0" lang="en-US" altLang="zh-CN" sz="2000" b="0" i="0" u="none" strike="noStrike" cap="none" normalizeH="0" baseline="0" dirty="0" smtClean="0">
                <a:ln>
                  <a:noFill/>
                </a:ln>
                <a:solidFill>
                  <a:srgbClr val="2B91AF"/>
                </a:solidFill>
                <a:effectLst/>
                <a:latin typeface="Courier New" pitchFamily="49" charset="0"/>
                <a:ea typeface="宋体" pitchFamily="2" charset="-122"/>
                <a:cs typeface="Courier New" pitchFamily="49" charset="0"/>
              </a:rPr>
              <a:t>Control</a:t>
            </a:r>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a:t>
            </a:r>
            <a:r>
              <a:rPr kumimoji="0" lang="en-US" altLang="zh-CN" sz="2000" b="0" i="0" u="none" strike="noStrike" cap="none" normalizeH="0" baseline="0" dirty="0" err="1" smtClean="0">
                <a:ln>
                  <a:noFill/>
                </a:ln>
                <a:solidFill>
                  <a:schemeClr val="tx1"/>
                </a:solidFill>
                <a:effectLst/>
                <a:latin typeface="Courier New" pitchFamily="49" charset="0"/>
                <a:ea typeface="宋体" pitchFamily="2" charset="-122"/>
                <a:cs typeface="Courier New" pitchFamily="49" charset="0"/>
              </a:rPr>
              <a:t>CreateControlPane</a:t>
            </a:r>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n-US" altLang="zh-CN" sz="2000" b="0" i="0" u="none" strike="noStrike" cap="none" normalizeH="0" baseline="0" dirty="0" smtClean="0">
                <a:ln>
                  <a:noFill/>
                </a:ln>
                <a:solidFill>
                  <a:srgbClr val="008000"/>
                </a:solidFill>
                <a:effectLst/>
                <a:latin typeface="Courier New" pitchFamily="49" charset="0"/>
                <a:ea typeface="宋体" pitchFamily="2" charset="-122"/>
                <a:cs typeface="Courier New" pitchFamily="49" charset="0"/>
              </a:rPr>
              <a:t>          //create the control that will be used to display in the pane</a:t>
            </a:r>
            <a:endPar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a:t>
            </a:r>
            <a:r>
              <a:rPr kumimoji="0" lang="en-US" altLang="zh-CN" sz="2000" b="0" i="0" u="none" strike="noStrike" cap="none" normalizeH="0" baseline="0" dirty="0" err="1" smtClean="0">
                <a:ln>
                  <a:noFill/>
                </a:ln>
                <a:solidFill>
                  <a:srgbClr val="2B91AF"/>
                </a:solidFill>
                <a:effectLst/>
                <a:latin typeface="Courier New" pitchFamily="49" charset="0"/>
                <a:ea typeface="宋体" pitchFamily="2" charset="-122"/>
                <a:cs typeface="Courier New" pitchFamily="49" charset="0"/>
              </a:rPr>
              <a:t>ADNDockPaneUserControl</a:t>
            </a:r>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control = </a:t>
            </a:r>
            <a:r>
              <a:rPr kumimoji="0" lang="en-US" altLang="zh-CN" sz="2000" b="0" i="0" u="none" strike="noStrike" cap="none" normalizeH="0" baseline="0" dirty="0" smtClean="0">
                <a:ln>
                  <a:noFill/>
                </a:ln>
                <a:solidFill>
                  <a:srgbClr val="0000FF"/>
                </a:solidFill>
                <a:effectLst/>
                <a:latin typeface="Courier New" pitchFamily="49" charset="0"/>
                <a:ea typeface="宋体" pitchFamily="2" charset="-122"/>
                <a:cs typeface="Courier New" pitchFamily="49" charset="0"/>
              </a:rPr>
              <a:t>new</a:t>
            </a:r>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a:t>
            </a:r>
            <a:r>
              <a:rPr kumimoji="0" lang="en-US" altLang="zh-CN" sz="2000" b="0" i="0" u="none" strike="noStrike" cap="none" normalizeH="0" baseline="0" dirty="0" err="1" smtClean="0">
                <a:ln>
                  <a:noFill/>
                </a:ln>
                <a:solidFill>
                  <a:srgbClr val="2B91AF"/>
                </a:solidFill>
                <a:effectLst/>
                <a:latin typeface="Courier New" pitchFamily="49" charset="0"/>
                <a:ea typeface="宋体" pitchFamily="2" charset="-122"/>
                <a:cs typeface="Courier New" pitchFamily="49" charset="0"/>
              </a:rPr>
              <a:t>ADNDockPaneUserControl</a:t>
            </a:r>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a:t>
            </a:r>
            <a:r>
              <a:rPr kumimoji="0" lang="en-US" altLang="zh-CN" sz="2000" b="0" i="0" u="none" strike="noStrike" cap="none" normalizeH="0" baseline="0" dirty="0" err="1" smtClean="0">
                <a:ln>
                  <a:noFill/>
                </a:ln>
                <a:solidFill>
                  <a:schemeClr val="tx1"/>
                </a:solidFill>
                <a:effectLst/>
                <a:latin typeface="Courier New" pitchFamily="49" charset="0"/>
                <a:ea typeface="宋体" pitchFamily="2" charset="-122"/>
                <a:cs typeface="Courier New" pitchFamily="49" charset="0"/>
              </a:rPr>
              <a:t>control.Dock</a:t>
            </a:r>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 </a:t>
            </a:r>
            <a:r>
              <a:rPr kumimoji="0" lang="en-US" altLang="zh-CN" sz="2000" b="0" i="0" u="none" strike="noStrike" cap="none" normalizeH="0" baseline="0" dirty="0" err="1" smtClean="0">
                <a:ln>
                  <a:noFill/>
                </a:ln>
                <a:solidFill>
                  <a:srgbClr val="2B91AF"/>
                </a:solidFill>
                <a:effectLst/>
                <a:latin typeface="Courier New" pitchFamily="49" charset="0"/>
                <a:ea typeface="宋体" pitchFamily="2" charset="-122"/>
                <a:cs typeface="Courier New" pitchFamily="49" charset="0"/>
              </a:rPr>
              <a:t>DockStyle</a:t>
            </a:r>
            <a:r>
              <a:rPr kumimoji="0" lang="en-US" altLang="zh-CN" sz="2000" b="0" i="0" u="none" strike="noStrike" cap="none" normalizeH="0" baseline="0" dirty="0" err="1" smtClean="0">
                <a:ln>
                  <a:noFill/>
                </a:ln>
                <a:solidFill>
                  <a:schemeClr val="tx1"/>
                </a:solidFill>
                <a:effectLst/>
                <a:latin typeface="Courier New" pitchFamily="49" charset="0"/>
                <a:ea typeface="宋体" pitchFamily="2" charset="-122"/>
                <a:cs typeface="Courier New" pitchFamily="49" charset="0"/>
              </a:rPr>
              <a:t>.Fill</a:t>
            </a:r>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a:t>
            </a:r>
            <a:r>
              <a:rPr kumimoji="0" lang="en-US" altLang="zh-CN" sz="2000" b="0" i="0" u="none" strike="noStrike" cap="none" normalizeH="0" baseline="0" dirty="0" smtClean="0">
                <a:ln>
                  <a:noFill/>
                </a:ln>
                <a:solidFill>
                  <a:srgbClr val="008000"/>
                </a:solidFill>
                <a:effectLst/>
                <a:latin typeface="Courier New" pitchFamily="49" charset="0"/>
                <a:ea typeface="宋体" pitchFamily="2" charset="-122"/>
                <a:cs typeface="Courier New" pitchFamily="49" charset="0"/>
              </a:rPr>
              <a:t>//</a:t>
            </a:r>
            <a:r>
              <a:rPr kumimoji="0" lang="en-US" altLang="zh-CN" sz="2000" b="0" i="0" u="none" strike="noStrike" cap="none" normalizeH="0" baseline="0" dirty="0" err="1" smtClean="0">
                <a:ln>
                  <a:noFill/>
                </a:ln>
                <a:solidFill>
                  <a:srgbClr val="008000"/>
                </a:solidFill>
                <a:effectLst/>
                <a:latin typeface="Courier New" pitchFamily="49" charset="0"/>
                <a:ea typeface="宋体" pitchFamily="2" charset="-122"/>
                <a:cs typeface="Courier New" pitchFamily="49" charset="0"/>
              </a:rPr>
              <a:t>localisation</a:t>
            </a:r>
            <a:endPar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a:t>
            </a:r>
            <a:r>
              <a:rPr kumimoji="0" lang="en-US" altLang="zh-CN" sz="2000" b="0" i="0" u="none" strike="noStrike" cap="none" normalizeH="0" baseline="0" dirty="0" err="1" smtClean="0">
                <a:ln>
                  <a:noFill/>
                </a:ln>
                <a:solidFill>
                  <a:schemeClr val="tx1"/>
                </a:solidFill>
                <a:effectLst/>
                <a:latin typeface="Courier New" pitchFamily="49" charset="0"/>
                <a:ea typeface="宋体" pitchFamily="2" charset="-122"/>
                <a:cs typeface="Courier New" pitchFamily="49" charset="0"/>
              </a:rPr>
              <a:t>control.Text</a:t>
            </a:r>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 </a:t>
            </a:r>
            <a:r>
              <a:rPr kumimoji="0" lang="en-US" altLang="zh-CN" sz="2000" b="0" i="0" u="none" strike="noStrike" cap="none" normalizeH="0" baseline="0" dirty="0" err="1" smtClean="0">
                <a:ln>
                  <a:noFill/>
                </a:ln>
                <a:solidFill>
                  <a:srgbClr val="0000FF"/>
                </a:solidFill>
                <a:effectLst/>
                <a:latin typeface="Courier New" pitchFamily="49" charset="0"/>
                <a:ea typeface="宋体" pitchFamily="2" charset="-122"/>
                <a:cs typeface="Courier New" pitchFamily="49" charset="0"/>
              </a:rPr>
              <a:t>this</a:t>
            </a:r>
            <a:r>
              <a:rPr kumimoji="0" lang="en-US" altLang="zh-CN" sz="2000" b="0" i="0" u="none" strike="noStrike" cap="none" normalizeH="0" baseline="0" dirty="0" err="1" smtClean="0">
                <a:ln>
                  <a:noFill/>
                </a:ln>
                <a:solidFill>
                  <a:schemeClr val="tx1"/>
                </a:solidFill>
                <a:effectLst/>
                <a:latin typeface="Courier New" pitchFamily="49" charset="0"/>
                <a:ea typeface="宋体" pitchFamily="2" charset="-122"/>
                <a:cs typeface="Courier New" pitchFamily="49" charset="0"/>
              </a:rPr>
              <a:t>.TryGetString</a:t>
            </a:r>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a:t>
            </a:r>
            <a:r>
              <a:rPr kumimoji="0" lang="en-US" altLang="zh-CN" sz="2000" b="0" i="0" u="none" strike="noStrike" cap="none" normalizeH="0" baseline="0" dirty="0" smtClean="0">
                <a:ln>
                  <a:noFill/>
                </a:ln>
                <a:solidFill>
                  <a:srgbClr val="A31515"/>
                </a:solidFill>
                <a:effectLst/>
                <a:latin typeface="Courier New" pitchFamily="49" charset="0"/>
                <a:ea typeface="宋体" pitchFamily="2" charset="-122"/>
                <a:cs typeface="Courier New" pitchFamily="49" charset="0"/>
              </a:rPr>
              <a:t>"</a:t>
            </a:r>
            <a:r>
              <a:rPr kumimoji="0" lang="en-US" altLang="zh-CN" sz="2000" b="0" i="0" u="none" strike="noStrike" cap="none" normalizeH="0" baseline="0" dirty="0" err="1" smtClean="0">
                <a:ln>
                  <a:noFill/>
                </a:ln>
                <a:solidFill>
                  <a:srgbClr val="A31515"/>
                </a:solidFill>
                <a:effectLst/>
                <a:latin typeface="Courier New" pitchFamily="49" charset="0"/>
                <a:ea typeface="宋体" pitchFamily="2" charset="-122"/>
                <a:cs typeface="Courier New" pitchFamily="49" charset="0"/>
              </a:rPr>
              <a:t>HelloWorldText</a:t>
            </a:r>
            <a:r>
              <a:rPr kumimoji="0" lang="en-US" altLang="zh-CN" sz="2000" b="0" i="0" u="none" strike="noStrike" cap="none" normalizeH="0" baseline="0" dirty="0" smtClean="0">
                <a:ln>
                  <a:noFill/>
                </a:ln>
                <a:solidFill>
                  <a:srgbClr val="A31515"/>
                </a:solidFill>
                <a:effectLst/>
                <a:latin typeface="Courier New" pitchFamily="49" charset="0"/>
                <a:ea typeface="宋体" pitchFamily="2" charset="-122"/>
                <a:cs typeface="Courier New" pitchFamily="49" charset="0"/>
              </a:rPr>
              <a:t>"</a:t>
            </a:r>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a:t>
            </a:r>
            <a:r>
              <a:rPr kumimoji="0" lang="en-US" altLang="zh-CN" sz="2000" b="0" i="0" u="none" strike="noStrike" cap="none" normalizeH="0" baseline="0" dirty="0" smtClean="0">
                <a:ln>
                  <a:noFill/>
                </a:ln>
                <a:solidFill>
                  <a:srgbClr val="008000"/>
                </a:solidFill>
                <a:effectLst/>
                <a:latin typeface="Courier New" pitchFamily="49" charset="0"/>
                <a:ea typeface="宋体" pitchFamily="2" charset="-122"/>
                <a:cs typeface="Courier New" pitchFamily="49" charset="0"/>
              </a:rPr>
              <a:t>//create the control</a:t>
            </a:r>
            <a:endPar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a:t>
            </a:r>
            <a:r>
              <a:rPr kumimoji="0" lang="en-US" altLang="zh-CN" sz="2000" b="0" i="0" u="none" strike="noStrike" cap="none" normalizeH="0" baseline="0" dirty="0" err="1" smtClean="0">
                <a:ln>
                  <a:noFill/>
                </a:ln>
                <a:solidFill>
                  <a:schemeClr val="tx1"/>
                </a:solidFill>
                <a:effectLst/>
                <a:latin typeface="Courier New" pitchFamily="49" charset="0"/>
                <a:ea typeface="宋体" pitchFamily="2" charset="-122"/>
                <a:cs typeface="Courier New" pitchFamily="49" charset="0"/>
              </a:rPr>
              <a:t>control.CreateControl</a:t>
            </a:r>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a:t>
            </a:r>
            <a:r>
              <a:rPr kumimoji="0" lang="en-US" altLang="zh-CN" sz="2000" b="0" i="0" u="none" strike="noStrike" cap="none" normalizeH="0" baseline="0" dirty="0" smtClean="0">
                <a:ln>
                  <a:noFill/>
                </a:ln>
                <a:solidFill>
                  <a:srgbClr val="0000FF"/>
                </a:solidFill>
                <a:effectLst/>
                <a:latin typeface="Courier New" pitchFamily="49" charset="0"/>
                <a:ea typeface="宋体" pitchFamily="2" charset="-122"/>
                <a:cs typeface="Courier New" pitchFamily="49" charset="0"/>
              </a:rPr>
              <a:t>return</a:t>
            </a:r>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control;</a:t>
            </a: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a:t>
            </a:r>
            <a:r>
              <a:rPr kumimoji="0" lang="en-US" altLang="zh-CN" sz="2000" b="0" i="0" u="none" strike="noStrike" cap="none" normalizeH="0" baseline="0" dirty="0" smtClean="0">
                <a:ln>
                  <a:noFill/>
                </a:ln>
                <a:solidFill>
                  <a:srgbClr val="0000FF"/>
                </a:solidFill>
                <a:effectLst/>
                <a:latin typeface="Courier New" pitchFamily="49" charset="0"/>
                <a:ea typeface="宋体" pitchFamily="2" charset="-122"/>
                <a:cs typeface="Courier New" pitchFamily="49" charset="0"/>
              </a:rPr>
              <a:t>public</a:t>
            </a:r>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a:t>
            </a:r>
            <a:r>
              <a:rPr kumimoji="0" lang="en-US" altLang="zh-CN" sz="2000" b="0" i="0" u="none" strike="noStrike" cap="none" normalizeH="0" baseline="0" dirty="0" smtClean="0">
                <a:ln>
                  <a:noFill/>
                </a:ln>
                <a:solidFill>
                  <a:srgbClr val="0000FF"/>
                </a:solidFill>
                <a:effectLst/>
                <a:latin typeface="Courier New" pitchFamily="49" charset="0"/>
                <a:ea typeface="宋体" pitchFamily="2" charset="-122"/>
                <a:cs typeface="Courier New" pitchFamily="49" charset="0"/>
              </a:rPr>
              <a:t>override</a:t>
            </a:r>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a:t>
            </a:r>
            <a:r>
              <a:rPr kumimoji="0" lang="en-US" altLang="zh-CN" sz="2000" b="0" i="0" u="none" strike="noStrike" cap="none" normalizeH="0" baseline="0" dirty="0" smtClean="0">
                <a:ln>
                  <a:noFill/>
                </a:ln>
                <a:solidFill>
                  <a:srgbClr val="0000FF"/>
                </a:solidFill>
                <a:effectLst/>
                <a:latin typeface="Courier New" pitchFamily="49" charset="0"/>
                <a:ea typeface="宋体" pitchFamily="2" charset="-122"/>
                <a:cs typeface="Courier New" pitchFamily="49" charset="0"/>
              </a:rPr>
              <a:t>void</a:t>
            </a:r>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a:t>
            </a:r>
            <a:r>
              <a:rPr kumimoji="0" lang="en-US" altLang="zh-CN" sz="2000" b="0" i="0" u="none" strike="noStrike" cap="none" normalizeH="0" baseline="0" dirty="0" err="1" smtClean="0">
                <a:ln>
                  <a:noFill/>
                </a:ln>
                <a:solidFill>
                  <a:schemeClr val="tx1"/>
                </a:solidFill>
                <a:effectLst/>
                <a:latin typeface="Courier New" pitchFamily="49" charset="0"/>
                <a:ea typeface="宋体" pitchFamily="2" charset="-122"/>
                <a:cs typeface="Courier New" pitchFamily="49" charset="0"/>
              </a:rPr>
              <a:t>DestroyControlPane</a:t>
            </a:r>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a:t>
            </a:r>
            <a:r>
              <a:rPr kumimoji="0" lang="en-US" altLang="zh-CN" sz="2000" b="0" i="0" u="none" strike="noStrike" cap="none" normalizeH="0" baseline="0" dirty="0" smtClean="0">
                <a:ln>
                  <a:noFill/>
                </a:ln>
                <a:solidFill>
                  <a:srgbClr val="2B91AF"/>
                </a:solidFill>
                <a:effectLst/>
                <a:latin typeface="Courier New" pitchFamily="49" charset="0"/>
                <a:ea typeface="宋体" pitchFamily="2" charset="-122"/>
                <a:cs typeface="Courier New" pitchFamily="49" charset="0"/>
              </a:rPr>
              <a:t>Control</a:t>
            </a:r>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pane)</a:t>
            </a: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a:t>
            </a:r>
            <a:r>
              <a:rPr kumimoji="0" lang="en-US" altLang="zh-CN" sz="2000" b="0" i="0" u="none" strike="noStrike" cap="none" normalizeH="0" baseline="0" dirty="0" err="1" smtClean="0">
                <a:ln>
                  <a:noFill/>
                </a:ln>
                <a:solidFill>
                  <a:schemeClr val="tx1"/>
                </a:solidFill>
                <a:effectLst/>
                <a:latin typeface="Courier New" pitchFamily="49" charset="0"/>
                <a:ea typeface="宋体" pitchFamily="2" charset="-122"/>
                <a:cs typeface="Courier New" pitchFamily="49" charset="0"/>
              </a:rPr>
              <a:t>pane.Dispose</a:t>
            </a:r>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tab pos="581025" algn="l"/>
                <a:tab pos="1163638" algn="l"/>
                <a:tab pos="1744663" algn="l"/>
                <a:tab pos="2327275" algn="l"/>
                <a:tab pos="2908300" algn="l"/>
                <a:tab pos="3489325" algn="l"/>
                <a:tab pos="4071938" algn="l"/>
                <a:tab pos="4652963" algn="l"/>
                <a:tab pos="5235575" algn="l"/>
                <a:tab pos="5816600" algn="l"/>
                <a:tab pos="6397625" algn="l"/>
                <a:tab pos="6980238" algn="l"/>
                <a:tab pos="7561263" algn="l"/>
                <a:tab pos="8143875" algn="l"/>
                <a:tab pos="8724900" algn="l"/>
                <a:tab pos="9305925" algn="l"/>
              </a:tabLst>
            </a:pPr>
            <a:endPar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endParaRPr>
          </a:p>
        </p:txBody>
      </p:sp>
      <p:sp>
        <p:nvSpPr>
          <p:cNvPr id="4" name="Rectangle 3"/>
          <p:cNvSpPr/>
          <p:nvPr/>
        </p:nvSpPr>
        <p:spPr bwMode="auto">
          <a:xfrm>
            <a:off x="1247775" y="3735387"/>
            <a:ext cx="9906000" cy="5029200"/>
          </a:xfrm>
          <a:prstGeom prst="rect">
            <a:avLst/>
          </a:prstGeom>
          <a:noFill/>
          <a:ln w="444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3200" b="1" i="0" u="none" strike="noStrike" cap="none" normalizeH="0" baseline="0" dirty="0" smtClean="0">
              <a:ln>
                <a:noFill/>
              </a:ln>
              <a:solidFill>
                <a:srgbClr val="DD0000"/>
              </a:solidFill>
              <a:effectLst/>
              <a:latin typeface="Gill Sans" charset="0"/>
              <a:ea typeface="ヒラギノ角ゴ Pro W3" charset="0"/>
              <a:cs typeface="ヒラギノ角ゴ Pro W3" charset="0"/>
              <a:sym typeface="Gill Sans" charset="0"/>
            </a:endParaRPr>
          </a:p>
        </p:txBody>
      </p:sp>
      <p:sp>
        <p:nvSpPr>
          <p:cNvPr id="5" name="Rectangular Callout 4"/>
          <p:cNvSpPr/>
          <p:nvPr/>
        </p:nvSpPr>
        <p:spPr bwMode="auto">
          <a:xfrm>
            <a:off x="6657975" y="1220787"/>
            <a:ext cx="5486400" cy="1447800"/>
          </a:xfrm>
          <a:prstGeom prst="wedgeRectCallout">
            <a:avLst>
              <a:gd name="adj1" fmla="val -43483"/>
              <a:gd name="adj2" fmla="val 120387"/>
            </a:avLst>
          </a:prstGeom>
          <a:solidFill>
            <a:srgbClr val="FFC9C9">
              <a:alpha val="80000"/>
            </a:srgbClr>
          </a:solidFill>
          <a:ln w="2540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en-US" altLang="zh-CN" sz="2400" dirty="0" smtClean="0">
                <a:latin typeface="Calibri" pitchFamily="34" charset="0"/>
                <a:ea typeface="宋体" pitchFamily="2" charset="-122"/>
                <a:cs typeface="新宋体" pitchFamily="49" charset="-122"/>
              </a:rPr>
              <a:t>Override</a:t>
            </a:r>
            <a:r>
              <a:rPr lang="en-US" altLang="zh-CN" sz="2400" dirty="0" smtClean="0"/>
              <a:t> </a:t>
            </a:r>
            <a:r>
              <a:rPr lang="en-US" altLang="zh-CN" sz="2400" dirty="0" err="1" smtClean="0">
                <a:latin typeface="Calibri" pitchFamily="34" charset="0"/>
                <a:ea typeface="宋体" pitchFamily="2" charset="-122"/>
                <a:cs typeface="新宋体" pitchFamily="49" charset="-122"/>
              </a:rPr>
              <a:t>CreateControlPane</a:t>
            </a:r>
            <a:r>
              <a:rPr lang="en-US" altLang="zh-CN" sz="2400" dirty="0" smtClean="0">
                <a:latin typeface="Calibri" pitchFamily="34" charset="0"/>
                <a:ea typeface="宋体" pitchFamily="2" charset="-122"/>
                <a:cs typeface="新宋体" pitchFamily="49" charset="-122"/>
              </a:rPr>
              <a:t> to create the pane, using the Windows control. Destroy when the plugin is destructed. </a:t>
            </a:r>
            <a:endParaRPr lang="en-US" altLang="zh-CN" sz="2400" dirty="0" smtClean="0"/>
          </a:p>
          <a:p>
            <a:pPr marL="0" marR="0" indent="0"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rgbClr val="000000"/>
              </a:solidFill>
              <a:effectLst/>
              <a:latin typeface="Gill Sans" charset="0"/>
              <a:ea typeface="ヒラギノ角ゴ Pro W3" charset="0"/>
              <a:cs typeface="ヒラギノ角ゴ Pro W3" charset="0"/>
              <a:sym typeface="Gill Sans" charset="0"/>
            </a:endParaRPr>
          </a:p>
        </p:txBody>
      </p:sp>
    </p:spTree>
    <p:extLst>
      <p:ext uri="{BB962C8B-B14F-4D97-AF65-F5344CB8AC3E}">
        <p14:creationId xmlns:p14="http://schemas.microsoft.com/office/powerpoint/2010/main" val="1004323194"/>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smtClean="0"/>
              <a:t>Deploy Dock Pane Plugin</a:t>
            </a:r>
            <a:endParaRPr lang="zh-CN" altLang="en-US" dirty="0"/>
          </a:p>
        </p:txBody>
      </p:sp>
      <p:sp>
        <p:nvSpPr>
          <p:cNvPr id="3" name="Content Placeholder 2"/>
          <p:cNvSpPr>
            <a:spLocks noGrp="1"/>
          </p:cNvSpPr>
          <p:nvPr>
            <p:ph idx="1"/>
          </p:nvPr>
        </p:nvSpPr>
        <p:spPr>
          <a:xfrm>
            <a:off x="257175" y="1525587"/>
            <a:ext cx="11762081" cy="6699654"/>
          </a:xfrm>
        </p:spPr>
        <p:txBody>
          <a:bodyPr/>
          <a:lstStyle/>
          <a:p>
            <a:r>
              <a:rPr lang="en-US" altLang="zh-CN" sz="4000" dirty="0" smtClean="0"/>
              <a:t>Same to </a:t>
            </a:r>
            <a:r>
              <a:rPr lang="en-US" altLang="zh-CN" sz="4000" dirty="0" err="1" smtClean="0"/>
              <a:t>AddIn</a:t>
            </a:r>
            <a:r>
              <a:rPr lang="en-US" altLang="zh-CN" sz="4000" dirty="0" smtClean="0"/>
              <a:t> Plugin</a:t>
            </a:r>
          </a:p>
          <a:p>
            <a:r>
              <a:rPr lang="en-US" altLang="zh-CN" sz="4000" dirty="0" smtClean="0"/>
              <a:t>Might need to toggle on from View&gt;&gt;Windows</a:t>
            </a:r>
            <a:endParaRPr lang="zh-CN" altLang="en-US" sz="4000" dirty="0"/>
          </a:p>
        </p:txBody>
      </p:sp>
      <p:pic>
        <p:nvPicPr>
          <p:cNvPr id="4" name="Picture 3"/>
          <p:cNvPicPr>
            <a:picLocks noChangeAspect="1"/>
          </p:cNvPicPr>
          <p:nvPr/>
        </p:nvPicPr>
        <p:blipFill>
          <a:blip r:embed="rId3"/>
          <a:stretch>
            <a:fillRect/>
          </a:stretch>
        </p:blipFill>
        <p:spPr>
          <a:xfrm>
            <a:off x="6657975" y="2955376"/>
            <a:ext cx="4943745" cy="6313296"/>
          </a:xfrm>
          <a:prstGeom prst="rect">
            <a:avLst/>
          </a:prstGeom>
        </p:spPr>
      </p:pic>
      <p:pic>
        <p:nvPicPr>
          <p:cNvPr id="5" name="Picture 4"/>
          <p:cNvPicPr>
            <a:picLocks noChangeAspect="1"/>
          </p:cNvPicPr>
          <p:nvPr/>
        </p:nvPicPr>
        <p:blipFill>
          <a:blip r:embed="rId4"/>
          <a:stretch>
            <a:fillRect/>
          </a:stretch>
        </p:blipFill>
        <p:spPr>
          <a:xfrm>
            <a:off x="594983" y="3582987"/>
            <a:ext cx="5315160" cy="4406675"/>
          </a:xfrm>
          <a:prstGeom prst="rect">
            <a:avLst/>
          </a:prstGeom>
        </p:spPr>
      </p:pic>
    </p:spTree>
    <p:extLst>
      <p:ext uri="{BB962C8B-B14F-4D97-AF65-F5344CB8AC3E}">
        <p14:creationId xmlns:p14="http://schemas.microsoft.com/office/powerpoint/2010/main" val="1862423283"/>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3375" y="611187"/>
            <a:ext cx="11762080" cy="932732"/>
          </a:xfrm>
        </p:spPr>
        <p:txBody>
          <a:bodyPr/>
          <a:lstStyle/>
          <a:p>
            <a:r>
              <a:rPr lang="en-US" altLang="zh-CN" dirty="0" smtClean="0"/>
              <a:t>Exercise </a:t>
            </a:r>
            <a:br>
              <a:rPr lang="en-US" altLang="zh-CN" dirty="0" smtClean="0"/>
            </a:br>
            <a:r>
              <a:rPr lang="en-US" altLang="zh-CN" dirty="0" smtClean="0"/>
              <a:t/>
            </a:r>
            <a:br>
              <a:rPr lang="en-US" altLang="zh-CN" dirty="0" smtClean="0"/>
            </a:br>
            <a:r>
              <a:rPr lang="en-US" altLang="zh-CN" dirty="0" smtClean="0"/>
              <a:t/>
            </a:r>
            <a:br>
              <a:rPr lang="en-US" altLang="zh-CN" dirty="0" smtClean="0"/>
            </a:br>
            <a:endParaRPr lang="zh-CN" altLang="en-US" dirty="0"/>
          </a:p>
        </p:txBody>
      </p:sp>
      <p:sp>
        <p:nvSpPr>
          <p:cNvPr id="3" name="Content Placeholder 2"/>
          <p:cNvSpPr>
            <a:spLocks noGrp="1"/>
          </p:cNvSpPr>
          <p:nvPr>
            <p:ph idx="1"/>
          </p:nvPr>
        </p:nvSpPr>
        <p:spPr>
          <a:xfrm>
            <a:off x="561975" y="1754187"/>
            <a:ext cx="11762081" cy="6699654"/>
          </a:xfrm>
        </p:spPr>
        <p:txBody>
          <a:bodyPr/>
          <a:lstStyle/>
          <a:p>
            <a:pPr>
              <a:buFont typeface="Arial" pitchFamily="34" charset="0"/>
              <a:buChar char="•"/>
            </a:pPr>
            <a:r>
              <a:rPr lang="en-US" altLang="zh-CN" dirty="0" smtClean="0"/>
              <a:t>Create a dock pane plugin</a:t>
            </a:r>
          </a:p>
          <a:p>
            <a:pPr>
              <a:buFont typeface="Arial" pitchFamily="34" charset="0"/>
              <a:buChar char="•"/>
            </a:pPr>
            <a:r>
              <a:rPr lang="en-US" altLang="zh-CN" dirty="0" smtClean="0"/>
              <a:t>Create button to execute the method of other </a:t>
            </a:r>
            <a:r>
              <a:rPr lang="en-US" altLang="zh-CN" dirty="0" err="1" smtClean="0"/>
              <a:t>AddIn</a:t>
            </a:r>
            <a:r>
              <a:rPr lang="en-US" altLang="zh-CN" dirty="0" smtClean="0"/>
              <a:t> plugin.</a:t>
            </a:r>
          </a:p>
          <a:p>
            <a:pPr>
              <a:buFont typeface="Arial" pitchFamily="34" charset="0"/>
              <a:buChar char="•"/>
            </a:pPr>
            <a:endParaRPr lang="zh-CN" altLang="en-US" dirty="0"/>
          </a:p>
        </p:txBody>
      </p:sp>
      <p:pic>
        <p:nvPicPr>
          <p:cNvPr id="4" name="Picture 3"/>
          <p:cNvPicPr>
            <a:picLocks noChangeAspect="1"/>
          </p:cNvPicPr>
          <p:nvPr/>
        </p:nvPicPr>
        <p:blipFill>
          <a:blip r:embed="rId3"/>
          <a:stretch>
            <a:fillRect/>
          </a:stretch>
        </p:blipFill>
        <p:spPr>
          <a:xfrm>
            <a:off x="7724775" y="3430587"/>
            <a:ext cx="3547101" cy="5790911"/>
          </a:xfrm>
          <a:prstGeom prst="rect">
            <a:avLst/>
          </a:prstGeom>
        </p:spPr>
      </p:pic>
    </p:spTree>
    <p:extLst>
      <p:ext uri="{BB962C8B-B14F-4D97-AF65-F5344CB8AC3E}">
        <p14:creationId xmlns:p14="http://schemas.microsoft.com/office/powerpoint/2010/main" val="41924010"/>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2"/>
          </p:nvPr>
        </p:nvSpPr>
        <p:spPr/>
        <p:txBody>
          <a:bodyPr/>
          <a:lstStyle/>
          <a:p>
            <a:endParaRPr lang="zh-CN" altLang="en-US"/>
          </a:p>
        </p:txBody>
      </p:sp>
    </p:spTree>
    <p:extLst>
      <p:ext uri="{BB962C8B-B14F-4D97-AF65-F5344CB8AC3E}">
        <p14:creationId xmlns:p14="http://schemas.microsoft.com/office/powerpoint/2010/main" val="1543538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5775" y="153987"/>
            <a:ext cx="11762080" cy="1466132"/>
          </a:xfrm>
        </p:spPr>
        <p:txBody>
          <a:bodyPr/>
          <a:lstStyle/>
          <a:p>
            <a:r>
              <a:rPr lang="en-US" altLang="zh-CN" sz="5400" b="0" dirty="0" err="1" smtClean="0"/>
              <a:t>AddInPlugin</a:t>
            </a:r>
            <a:endParaRPr lang="zh-CN" altLang="en-US" sz="5400" b="0" dirty="0"/>
          </a:p>
        </p:txBody>
      </p:sp>
      <p:sp>
        <p:nvSpPr>
          <p:cNvPr id="3" name="Content Placeholder 2"/>
          <p:cNvSpPr>
            <a:spLocks noGrp="1"/>
          </p:cNvSpPr>
          <p:nvPr>
            <p:ph idx="1"/>
          </p:nvPr>
        </p:nvSpPr>
        <p:spPr>
          <a:xfrm>
            <a:off x="232714" y="1268007"/>
            <a:ext cx="12778435" cy="7168156"/>
          </a:xfrm>
        </p:spPr>
        <p:txBody>
          <a:bodyPr/>
          <a:lstStyle/>
          <a:p>
            <a:pPr>
              <a:buFont typeface="Arial" pitchFamily="34" charset="0"/>
              <a:buChar char="•"/>
            </a:pPr>
            <a:r>
              <a:rPr lang="en-US" altLang="zh-CN" sz="4000" dirty="0">
                <a:latin typeface="Frutiger Next LT W1G" pitchFamily="34" charset="0"/>
              </a:rPr>
              <a:t>Simplest </a:t>
            </a:r>
            <a:r>
              <a:rPr lang="en-US" altLang="zh-CN" sz="4000" dirty="0" smtClean="0">
                <a:latin typeface="Frutiger Next LT W1G" pitchFamily="34" charset="0"/>
              </a:rPr>
              <a:t>plug-in</a:t>
            </a:r>
            <a:endParaRPr lang="en-US" altLang="zh-CN" sz="4000" dirty="0">
              <a:latin typeface="Frutiger Next LT W1G" pitchFamily="34" charset="0"/>
            </a:endParaRPr>
          </a:p>
          <a:p>
            <a:pPr>
              <a:buFont typeface="Arial" pitchFamily="34" charset="0"/>
              <a:buChar char="•"/>
            </a:pPr>
            <a:r>
              <a:rPr lang="en-US" altLang="zh-CN" sz="4000" dirty="0" smtClean="0">
                <a:latin typeface="Frutiger Next LT W1G" pitchFamily="34" charset="0"/>
              </a:rPr>
              <a:t>Mainly a button that executes custom command</a:t>
            </a:r>
          </a:p>
          <a:p>
            <a:pPr>
              <a:buFont typeface="Arial" pitchFamily="34" charset="0"/>
              <a:buChar char="•"/>
            </a:pPr>
            <a:r>
              <a:rPr lang="en-US" altLang="zh-CN" sz="4000" dirty="0" smtClean="0">
                <a:latin typeface="Frutiger Next LT W1G" pitchFamily="34" charset="0"/>
              </a:rPr>
              <a:t>Supported button location </a:t>
            </a:r>
          </a:p>
          <a:p>
            <a:pPr>
              <a:buNone/>
            </a:pPr>
            <a:r>
              <a:rPr lang="en-US" altLang="zh-CN" sz="4000" dirty="0" smtClean="0">
                <a:latin typeface="Frutiger Next LT W1G" pitchFamily="34" charset="0"/>
              </a:rPr>
              <a:t>	</a:t>
            </a:r>
            <a:r>
              <a:rPr lang="en-US" altLang="zh-CN" sz="3200" dirty="0" smtClean="0">
                <a:latin typeface="Frutiger Next LT W1G" pitchFamily="34" charset="0"/>
              </a:rPr>
              <a:t>   </a:t>
            </a:r>
            <a:r>
              <a:rPr lang="en-US" altLang="zh-CN" sz="3200" i="1" dirty="0" smtClean="0">
                <a:latin typeface="Frutiger Next LT W1G" pitchFamily="34" charset="0"/>
              </a:rPr>
              <a:t>Add-In tab, Import, Export, Context Menu, Help</a:t>
            </a:r>
          </a:p>
          <a:p>
            <a:endParaRPr lang="en-US" altLang="zh-CN" sz="4400" dirty="0" smtClean="0">
              <a:latin typeface="Frutiger Next LT W1G" pitchFamily="34" charset="0"/>
            </a:endParaRPr>
          </a:p>
          <a:p>
            <a:endParaRPr lang="zh-CN" altLang="en-US" sz="4400" dirty="0">
              <a:latin typeface="Frutiger Next LT W1G" pitchFamily="34" charset="0"/>
            </a:endParaRPr>
          </a:p>
        </p:txBody>
      </p:sp>
      <p:pic>
        <p:nvPicPr>
          <p:cNvPr id="4" name="Picture 3"/>
          <p:cNvPicPr>
            <a:picLocks noChangeAspect="1"/>
          </p:cNvPicPr>
          <p:nvPr/>
        </p:nvPicPr>
        <p:blipFill>
          <a:blip r:embed="rId3"/>
          <a:stretch>
            <a:fillRect/>
          </a:stretch>
        </p:blipFill>
        <p:spPr>
          <a:xfrm>
            <a:off x="485775" y="4421187"/>
            <a:ext cx="5868322" cy="3100576"/>
          </a:xfrm>
          <a:prstGeom prst="rect">
            <a:avLst/>
          </a:prstGeom>
        </p:spPr>
      </p:pic>
      <p:pic>
        <p:nvPicPr>
          <p:cNvPr id="7" name="Picture 6"/>
          <p:cNvPicPr>
            <a:picLocks noChangeAspect="1"/>
          </p:cNvPicPr>
          <p:nvPr/>
        </p:nvPicPr>
        <p:blipFill>
          <a:blip r:embed="rId4"/>
          <a:stretch>
            <a:fillRect/>
          </a:stretch>
        </p:blipFill>
        <p:spPr>
          <a:xfrm>
            <a:off x="8258175" y="4018149"/>
            <a:ext cx="4114800" cy="5290457"/>
          </a:xfrm>
          <a:prstGeom prst="rect">
            <a:avLst/>
          </a:prstGeom>
        </p:spPr>
      </p:pic>
    </p:spTree>
    <p:extLst>
      <p:ext uri="{BB962C8B-B14F-4D97-AF65-F5344CB8AC3E}">
        <p14:creationId xmlns:p14="http://schemas.microsoft.com/office/powerpoint/2010/main" val="225156457"/>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1975" y="153987"/>
            <a:ext cx="11762080" cy="1466132"/>
          </a:xfrm>
        </p:spPr>
        <p:txBody>
          <a:bodyPr/>
          <a:lstStyle/>
          <a:p>
            <a:r>
              <a:rPr lang="en-US" altLang="zh-CN" dirty="0" smtClean="0"/>
              <a:t>Skeleton </a:t>
            </a:r>
            <a:r>
              <a:rPr lang="en-US" altLang="zh-CN" dirty="0"/>
              <a:t>of </a:t>
            </a:r>
            <a:r>
              <a:rPr lang="en-US" altLang="zh-CN" dirty="0" err="1"/>
              <a:t>AddInPlugin</a:t>
            </a:r>
            <a:r>
              <a:rPr lang="en-US" altLang="zh-CN" dirty="0" smtClean="0"/>
              <a:t/>
            </a:r>
            <a:br>
              <a:rPr lang="en-US" altLang="zh-CN" dirty="0" smtClean="0"/>
            </a:br>
            <a:r>
              <a:rPr lang="en-US" altLang="zh-CN" dirty="0" smtClean="0"/>
              <a:t/>
            </a:r>
            <a:br>
              <a:rPr lang="en-US" altLang="zh-CN" dirty="0" smtClean="0"/>
            </a:br>
            <a:endParaRPr lang="en-US" dirty="0"/>
          </a:p>
        </p:txBody>
      </p:sp>
      <p:sp>
        <p:nvSpPr>
          <p:cNvPr id="3" name="Content Placeholder 2"/>
          <p:cNvSpPr>
            <a:spLocks noGrp="1"/>
          </p:cNvSpPr>
          <p:nvPr>
            <p:ph idx="1"/>
          </p:nvPr>
        </p:nvSpPr>
        <p:spPr>
          <a:xfrm>
            <a:off x="561975" y="1589049"/>
            <a:ext cx="11762080" cy="5715000"/>
          </a:xfrm>
        </p:spPr>
        <p:txBody>
          <a:bodyPr/>
          <a:lstStyle/>
          <a:p>
            <a:r>
              <a:rPr lang="en-US" sz="4400" dirty="0" smtClean="0"/>
              <a:t>Create a .NET class library project</a:t>
            </a:r>
          </a:p>
          <a:p>
            <a:r>
              <a:rPr lang="en-US" sz="4400" dirty="0" smtClean="0"/>
              <a:t>References (minimum)</a:t>
            </a:r>
          </a:p>
          <a:p>
            <a:pPr lvl="1"/>
            <a:r>
              <a:rPr lang="en-US" dirty="0" smtClean="0"/>
              <a:t>System.dll</a:t>
            </a:r>
          </a:p>
          <a:p>
            <a:pPr lvl="1"/>
            <a:r>
              <a:rPr lang="en-US" dirty="0" smtClean="0"/>
              <a:t>Autodesk.Navisworks.Api.dll </a:t>
            </a:r>
          </a:p>
          <a:p>
            <a:r>
              <a:rPr lang="en-US" sz="4400" dirty="0" smtClean="0"/>
              <a:t>Most commonly used namespaces</a:t>
            </a:r>
          </a:p>
          <a:p>
            <a:pPr lvl="1"/>
            <a:r>
              <a:rPr lang="en-US" dirty="0" err="1" smtClean="0"/>
              <a:t>Autodesk.Navisworks.Api</a:t>
            </a:r>
            <a:endParaRPr lang="en-US" dirty="0" smtClean="0"/>
          </a:p>
          <a:p>
            <a:pPr lvl="1"/>
            <a:r>
              <a:rPr lang="en-US" dirty="0" err="1" smtClean="0"/>
              <a:t>Autodesk.Navisworks.Api.Plugins</a:t>
            </a:r>
            <a:r>
              <a:rPr lang="en-US" dirty="0" smtClean="0"/>
              <a:t> </a:t>
            </a:r>
          </a:p>
          <a:p>
            <a:r>
              <a:rPr lang="en-US" sz="4400" dirty="0" smtClean="0"/>
              <a:t>Create a class derived from </a:t>
            </a:r>
            <a:r>
              <a:rPr lang="en-US" sz="4400" dirty="0" err="1" smtClean="0"/>
              <a:t>AddInPlugin</a:t>
            </a:r>
            <a:endParaRPr lang="en-US" sz="4400" dirty="0" smtClean="0"/>
          </a:p>
          <a:p>
            <a:r>
              <a:rPr lang="en-US" sz="4400" dirty="0" smtClean="0"/>
              <a:t>Specify attributes of the plug-in</a:t>
            </a:r>
          </a:p>
          <a:p>
            <a:r>
              <a:rPr lang="en-US" sz="4400" dirty="0" smtClean="0"/>
              <a:t>Implement the override method</a:t>
            </a:r>
            <a:r>
              <a:rPr lang="en-US" altLang="zh-CN" sz="4400" dirty="0" smtClean="0"/>
              <a:t> Execute() </a:t>
            </a:r>
            <a:endParaRPr lang="en-US" sz="4400" dirty="0" smtClean="0"/>
          </a:p>
          <a:p>
            <a:endParaRPr lang="en-US" sz="4800" dirty="0" smtClean="0"/>
          </a:p>
        </p:txBody>
      </p:sp>
    </p:spTree>
    <p:extLst>
      <p:ext uri="{BB962C8B-B14F-4D97-AF65-F5344CB8AC3E}">
        <p14:creationId xmlns:p14="http://schemas.microsoft.com/office/powerpoint/2010/main" val="239023422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a:t>Minimum Code for </a:t>
            </a:r>
            <a:r>
              <a:rPr lang="en-US" altLang="zh-CN" dirty="0" err="1"/>
              <a:t>AddinPlugin</a:t>
            </a:r>
            <a:r>
              <a:rPr lang="en-US" altLang="zh-CN" dirty="0"/>
              <a:t> </a:t>
            </a:r>
            <a:r>
              <a:rPr lang="en-US" altLang="zh-CN" dirty="0" smtClean="0"/>
              <a:t> </a:t>
            </a:r>
            <a:br>
              <a:rPr lang="en-US" altLang="zh-CN" dirty="0" smtClean="0"/>
            </a:br>
            <a:endParaRPr lang="en-US" altLang="zh-CN" sz="2800" dirty="0" smtClean="0"/>
          </a:p>
        </p:txBody>
      </p:sp>
      <p:sp>
        <p:nvSpPr>
          <p:cNvPr id="1026" name="Rectangle 2"/>
          <p:cNvSpPr>
            <a:spLocks noChangeArrowheads="1"/>
          </p:cNvSpPr>
          <p:nvPr/>
        </p:nvSpPr>
        <p:spPr bwMode="auto">
          <a:xfrm>
            <a:off x="333375" y="1906587"/>
            <a:ext cx="11582400" cy="7171194"/>
          </a:xfrm>
          <a:prstGeom prst="rect">
            <a:avLst/>
          </a:prstGeom>
          <a:solidFill>
            <a:schemeClr val="bg1">
              <a:lumMod val="85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a:t>
            </a:r>
            <a:r>
              <a:rPr kumimoji="0" lang="en-US" altLang="zh-CN" sz="2000" b="0" i="0" u="none" strike="noStrike" cap="none" normalizeH="0" baseline="0" dirty="0" err="1" smtClean="0">
                <a:ln>
                  <a:noFill/>
                </a:ln>
                <a:solidFill>
                  <a:srgbClr val="2B91AF"/>
                </a:solidFill>
                <a:effectLst/>
                <a:latin typeface="Courier New" pitchFamily="49" charset="0"/>
                <a:ea typeface="宋体" pitchFamily="2" charset="-122"/>
                <a:cs typeface="Courier New" pitchFamily="49" charset="0"/>
              </a:rPr>
              <a:t>PluginAttribute</a:t>
            </a:r>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a:t>
            </a:r>
            <a:r>
              <a:rPr kumimoji="0" lang="en-US" altLang="zh-CN" sz="2000" b="0" i="0" u="none" strike="noStrike" cap="none" normalizeH="0" baseline="0" dirty="0" smtClean="0">
                <a:ln>
                  <a:noFill/>
                </a:ln>
                <a:solidFill>
                  <a:srgbClr val="A31515"/>
                </a:solidFill>
                <a:effectLst/>
                <a:latin typeface="Courier New" pitchFamily="49" charset="0"/>
                <a:ea typeface="宋体" pitchFamily="2" charset="-122"/>
                <a:cs typeface="Courier New" pitchFamily="49" charset="0"/>
              </a:rPr>
              <a:t>"HelloWorld"</a:t>
            </a:r>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2000" b="0" i="0" u="none" strike="noStrike" cap="none" normalizeH="0" baseline="0" dirty="0" smtClean="0">
                <a:ln>
                  <a:noFill/>
                </a:ln>
                <a:solidFill>
                  <a:srgbClr val="008000"/>
                </a:solidFill>
                <a:effectLst/>
                <a:latin typeface="Courier New" pitchFamily="49" charset="0"/>
                <a:ea typeface="宋体" pitchFamily="2" charset="-122"/>
                <a:cs typeface="Courier New" pitchFamily="49" charset="0"/>
              </a:rPr>
              <a:t>			  //Plugin name</a:t>
            </a:r>
            <a:endPar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2000" b="0" i="0" u="none" strike="noStrike" cap="none" normalizeH="0" baseline="0" dirty="0" smtClean="0">
                <a:ln>
                  <a:noFill/>
                </a:ln>
                <a:solidFill>
                  <a:srgbClr val="A31515"/>
                </a:solidFill>
                <a:effectLst/>
                <a:latin typeface="Courier New" pitchFamily="49" charset="0"/>
                <a:ea typeface="宋体" pitchFamily="2" charset="-122"/>
                <a:cs typeface="Courier New" pitchFamily="49" charset="0"/>
              </a:rPr>
              <a:t>			  "ADSK"</a:t>
            </a:r>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a:t>
            </a:r>
            <a:r>
              <a:rPr kumimoji="0" lang="en-US" altLang="zh-CN" sz="2000" b="0" i="0" u="none" strike="noStrike" cap="none" normalizeH="0" baseline="0" dirty="0" smtClean="0">
                <a:ln>
                  <a:noFill/>
                </a:ln>
                <a:solidFill>
                  <a:srgbClr val="008000"/>
                </a:solidFill>
                <a:effectLst/>
                <a:latin typeface="Courier New" pitchFamily="49" charset="0"/>
                <a:ea typeface="宋体" pitchFamily="2" charset="-122"/>
                <a:cs typeface="Courier New" pitchFamily="49" charset="0"/>
              </a:rPr>
              <a:t>//character Developer ID or GUID</a:t>
            </a:r>
            <a:endPar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ToolTip = </a:t>
            </a:r>
            <a:r>
              <a:rPr kumimoji="0" lang="en-US" altLang="zh-CN" sz="2000" b="0" i="0" u="none" strike="noStrike" cap="none" normalizeH="0" baseline="0" dirty="0" smtClean="0">
                <a:ln>
                  <a:noFill/>
                </a:ln>
                <a:solidFill>
                  <a:srgbClr val="A31515"/>
                </a:solidFill>
                <a:effectLst/>
                <a:latin typeface="Courier New" pitchFamily="49" charset="0"/>
                <a:ea typeface="宋体" pitchFamily="2" charset="-122"/>
                <a:cs typeface="Courier New" pitchFamily="49" charset="0"/>
              </a:rPr>
              <a:t>“Hello World"</a:t>
            </a:r>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a:t>
            </a:r>
            <a:r>
              <a:rPr kumimoji="0" lang="en-US" altLang="zh-CN" sz="2000" b="0" i="0" u="none" strike="noStrike" cap="none" normalizeH="0" baseline="0" dirty="0" smtClean="0">
                <a:ln>
                  <a:noFill/>
                </a:ln>
                <a:solidFill>
                  <a:srgbClr val="008000"/>
                </a:solidFill>
                <a:effectLst/>
                <a:latin typeface="Courier New" pitchFamily="49" charset="0"/>
                <a:ea typeface="宋体" pitchFamily="2" charset="-122"/>
                <a:cs typeface="Courier New" pitchFamily="49" charset="0"/>
              </a:rPr>
              <a:t>//The tooltip for the item in the ribbon</a:t>
            </a:r>
            <a:endPar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a:t>
            </a:r>
            <a:r>
              <a:rPr kumimoji="0" lang="en-US" altLang="zh-CN" sz="2000" b="0" i="0" u="none" strike="noStrike" cap="none" normalizeH="0" baseline="0" dirty="0" err="1" smtClean="0">
                <a:ln>
                  <a:noFill/>
                </a:ln>
                <a:solidFill>
                  <a:schemeClr val="tx1"/>
                </a:solidFill>
                <a:effectLst/>
                <a:latin typeface="Courier New" pitchFamily="49" charset="0"/>
                <a:ea typeface="宋体" pitchFamily="2" charset="-122"/>
                <a:cs typeface="Courier New" pitchFamily="49" charset="0"/>
              </a:rPr>
              <a:t>DisplayName</a:t>
            </a:r>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 </a:t>
            </a:r>
            <a:r>
              <a:rPr kumimoji="0" lang="en-US" altLang="zh-CN" sz="2000" b="0" i="0" u="none" strike="noStrike" cap="none" normalizeH="0" baseline="0" dirty="0" smtClean="0">
                <a:ln>
                  <a:noFill/>
                </a:ln>
                <a:solidFill>
                  <a:srgbClr val="A31515"/>
                </a:solidFill>
                <a:effectLst/>
                <a:latin typeface="Courier New" pitchFamily="49" charset="0"/>
                <a:ea typeface="宋体" pitchFamily="2" charset="-122"/>
                <a:cs typeface="Courier New" pitchFamily="49" charset="0"/>
              </a:rPr>
              <a:t>"</a:t>
            </a:r>
            <a:r>
              <a:rPr kumimoji="0" lang="en-US" altLang="zh-CN" sz="2000" b="0" i="0" u="none" strike="noStrike" cap="none" normalizeH="0" baseline="0" dirty="0" err="1" smtClean="0">
                <a:ln>
                  <a:noFill/>
                </a:ln>
                <a:solidFill>
                  <a:srgbClr val="A31515"/>
                </a:solidFill>
                <a:effectLst/>
                <a:latin typeface="Courier New" pitchFamily="49" charset="0"/>
                <a:ea typeface="宋体" pitchFamily="2" charset="-122"/>
                <a:cs typeface="Courier New" pitchFamily="49" charset="0"/>
              </a:rPr>
              <a:t>HelloWorld</a:t>
            </a:r>
            <a:r>
              <a:rPr kumimoji="0" lang="en-US" altLang="zh-CN" sz="2000" b="0" i="0" u="none" strike="noStrike" cap="none" normalizeH="0" baseline="0" dirty="0" smtClean="0">
                <a:ln>
                  <a:noFill/>
                </a:ln>
                <a:solidFill>
                  <a:srgbClr val="A31515"/>
                </a:solidFill>
                <a:effectLst/>
                <a:latin typeface="Courier New" pitchFamily="49" charset="0"/>
                <a:ea typeface="宋体" pitchFamily="2" charset="-122"/>
                <a:cs typeface="Courier New" pitchFamily="49" charset="0"/>
              </a:rPr>
              <a:t>"</a:t>
            </a:r>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a:t>
            </a:r>
            <a:r>
              <a:rPr kumimoji="0" lang="en-US" altLang="zh-CN" sz="2000" b="0" i="0" u="none" strike="noStrike" cap="none" normalizeH="0" baseline="0" dirty="0" smtClean="0">
                <a:ln>
                  <a:noFill/>
                </a:ln>
                <a:solidFill>
                  <a:srgbClr val="008000"/>
                </a:solidFill>
                <a:effectLst/>
                <a:latin typeface="Courier New" pitchFamily="49" charset="0"/>
                <a:ea typeface="宋体" pitchFamily="2" charset="-122"/>
                <a:cs typeface="Courier New" pitchFamily="49" charset="0"/>
              </a:rPr>
              <a:t>//Display name for the Plugin in the Ribbon</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a:r>
            <a:b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br>
            <a:r>
              <a:rPr lang="en-US" altLang="zh-CN" sz="2000" dirty="0">
                <a:solidFill>
                  <a:srgbClr val="008000"/>
                </a:solidFill>
                <a:latin typeface="Courier New" pitchFamily="49" charset="0"/>
                <a:ea typeface="宋体" pitchFamily="2" charset="-122"/>
                <a:cs typeface="Courier New" pitchFamily="49" charset="0"/>
              </a:rPr>
              <a:t>         //other kind of locations  </a:t>
            </a:r>
          </a:p>
          <a:p>
            <a:pPr lvl="1" indent="0" defTabSz="914400" eaLnBrk="0" hangingPunct="0"/>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a:t>
            </a:r>
            <a:r>
              <a:rPr kumimoji="0" lang="en-US" altLang="zh-CN" sz="2000" b="0" i="0" u="none" strike="noStrike" cap="none" normalizeH="0" baseline="0" dirty="0" smtClean="0">
                <a:ln>
                  <a:noFill/>
                </a:ln>
                <a:solidFill>
                  <a:srgbClr val="008000"/>
                </a:solidFill>
                <a:effectLst/>
                <a:latin typeface="Courier New" pitchFamily="49" charset="0"/>
                <a:ea typeface="宋体" pitchFamily="2" charset="-122"/>
                <a:cs typeface="Courier New" pitchFamily="49" charset="0"/>
              </a:rPr>
              <a:t>//[</a:t>
            </a:r>
            <a:r>
              <a:rPr kumimoji="0" lang="en-US" altLang="zh-CN" sz="2000" b="0" i="0" u="none" strike="noStrike" cap="none" normalizeH="0" baseline="0" dirty="0" err="1" smtClean="0">
                <a:ln>
                  <a:noFill/>
                </a:ln>
                <a:solidFill>
                  <a:srgbClr val="008000"/>
                </a:solidFill>
                <a:effectLst/>
                <a:latin typeface="Courier New" pitchFamily="49" charset="0"/>
                <a:ea typeface="宋体" pitchFamily="2" charset="-122"/>
                <a:cs typeface="Courier New" pitchFamily="49" charset="0"/>
              </a:rPr>
              <a:t>AddInPlugin</a:t>
            </a:r>
            <a:r>
              <a:rPr kumimoji="0" lang="en-US" altLang="zh-CN" sz="2000" b="0" i="0" u="none" strike="noStrike" cap="none" normalizeH="0" baseline="0" dirty="0" smtClean="0">
                <a:ln>
                  <a:noFill/>
                </a:ln>
                <a:solidFill>
                  <a:srgbClr val="008000"/>
                </a:solidFill>
                <a:effectLst/>
                <a:latin typeface="Courier New" pitchFamily="49" charset="0"/>
                <a:ea typeface="宋体" pitchFamily="2" charset="-122"/>
                <a:cs typeface="Courier New" pitchFamily="49" charset="0"/>
              </a:rPr>
              <a:t>(</a:t>
            </a:r>
            <a:r>
              <a:rPr kumimoji="0" lang="en-US" altLang="zh-CN" sz="2000" b="0" i="0" u="none" strike="noStrike" cap="none" normalizeH="0" baseline="0" dirty="0" err="1" smtClean="0">
                <a:ln>
                  <a:noFill/>
                </a:ln>
                <a:solidFill>
                  <a:srgbClr val="008000"/>
                </a:solidFill>
                <a:effectLst/>
                <a:latin typeface="Courier New" pitchFamily="49" charset="0"/>
                <a:ea typeface="宋体" pitchFamily="2" charset="-122"/>
                <a:cs typeface="Courier New" pitchFamily="49" charset="0"/>
              </a:rPr>
              <a:t>AddInLocation.Export</a:t>
            </a:r>
            <a:r>
              <a:rPr kumimoji="0" lang="en-US" altLang="zh-CN" sz="2000" b="0" i="0" u="none" strike="noStrike" cap="none" normalizeH="0" baseline="0" dirty="0" smtClean="0">
                <a:ln>
                  <a:noFill/>
                </a:ln>
                <a:solidFill>
                  <a:srgbClr val="008000"/>
                </a:solidFill>
                <a:effectLst/>
                <a:latin typeface="Courier New" pitchFamily="49" charset="0"/>
                <a:ea typeface="宋体" pitchFamily="2" charset="-122"/>
                <a:cs typeface="Courier New" pitchFamily="49" charset="0"/>
              </a:rPr>
              <a:t>)]</a:t>
            </a:r>
            <a:endPar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endParaRPr>
          </a:p>
          <a:p>
            <a:pPr lvl="1" indent="0" defTabSz="914400" eaLnBrk="0" hangingPunct="0"/>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a:t>
            </a:r>
            <a:r>
              <a:rPr kumimoji="0" lang="en-US" altLang="zh-CN" sz="2000" b="0" i="0" u="none" strike="noStrike" cap="none" normalizeH="0" baseline="0" dirty="0" smtClean="0">
                <a:ln>
                  <a:noFill/>
                </a:ln>
                <a:solidFill>
                  <a:srgbClr val="008000"/>
                </a:solidFill>
                <a:effectLst/>
                <a:latin typeface="Courier New" pitchFamily="49" charset="0"/>
                <a:ea typeface="宋体" pitchFamily="2" charset="-122"/>
                <a:cs typeface="Courier New" pitchFamily="49" charset="0"/>
              </a:rPr>
              <a:t>//[</a:t>
            </a:r>
            <a:r>
              <a:rPr kumimoji="0" lang="en-US" altLang="zh-CN" sz="2000" b="0" i="0" u="none" strike="noStrike" cap="none" normalizeH="0" baseline="0" dirty="0" err="1" smtClean="0">
                <a:ln>
                  <a:noFill/>
                </a:ln>
                <a:solidFill>
                  <a:srgbClr val="008000"/>
                </a:solidFill>
                <a:effectLst/>
                <a:latin typeface="Courier New" pitchFamily="49" charset="0"/>
                <a:ea typeface="宋体" pitchFamily="2" charset="-122"/>
                <a:cs typeface="Courier New" pitchFamily="49" charset="0"/>
              </a:rPr>
              <a:t>AddInPlugin</a:t>
            </a:r>
            <a:r>
              <a:rPr kumimoji="0" lang="en-US" altLang="zh-CN" sz="2000" b="0" i="0" u="none" strike="noStrike" cap="none" normalizeH="0" baseline="0" dirty="0" smtClean="0">
                <a:ln>
                  <a:noFill/>
                </a:ln>
                <a:solidFill>
                  <a:srgbClr val="008000"/>
                </a:solidFill>
                <a:effectLst/>
                <a:latin typeface="Courier New" pitchFamily="49" charset="0"/>
                <a:ea typeface="宋体" pitchFamily="2" charset="-122"/>
                <a:cs typeface="Courier New" pitchFamily="49" charset="0"/>
              </a:rPr>
              <a:t>(</a:t>
            </a:r>
            <a:r>
              <a:rPr kumimoji="0" lang="en-US" altLang="zh-CN" sz="2000" b="0" i="0" u="none" strike="noStrike" cap="none" normalizeH="0" baseline="0" dirty="0" err="1" smtClean="0">
                <a:ln>
                  <a:noFill/>
                </a:ln>
                <a:solidFill>
                  <a:srgbClr val="008000"/>
                </a:solidFill>
                <a:effectLst/>
                <a:latin typeface="Courier New" pitchFamily="49" charset="0"/>
                <a:ea typeface="宋体" pitchFamily="2" charset="-122"/>
                <a:cs typeface="Courier New" pitchFamily="49" charset="0"/>
              </a:rPr>
              <a:t>AddInLocation.CurrentSelectionContextMenu</a:t>
            </a:r>
            <a:r>
              <a:rPr kumimoji="0" lang="en-US" altLang="zh-CN" sz="2000" b="0" i="0" u="none" strike="noStrike" cap="none" normalizeH="0" baseline="0" dirty="0" smtClean="0">
                <a:ln>
                  <a:noFill/>
                </a:ln>
                <a:solidFill>
                  <a:srgbClr val="008000"/>
                </a:solidFill>
                <a:effectLst/>
                <a:latin typeface="Courier New" pitchFamily="49" charset="0"/>
                <a:ea typeface="宋体" pitchFamily="2" charset="-122"/>
                <a:cs typeface="Courier New" pitchFamily="49" charset="0"/>
              </a:rPr>
              <a:t>)]</a:t>
            </a:r>
            <a:br>
              <a:rPr kumimoji="0" lang="en-US" altLang="zh-CN" sz="2000" b="0" i="0" u="none" strike="noStrike" cap="none" normalizeH="0" baseline="0" dirty="0" smtClean="0">
                <a:ln>
                  <a:noFill/>
                </a:ln>
                <a:solidFill>
                  <a:srgbClr val="008000"/>
                </a:solidFill>
                <a:effectLst/>
                <a:latin typeface="Courier New" pitchFamily="49" charset="0"/>
                <a:ea typeface="宋体" pitchFamily="2" charset="-122"/>
                <a:cs typeface="Courier New" pitchFamily="49" charset="0"/>
              </a:rPr>
            </a:br>
            <a:endPar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endParaRPr>
          </a:p>
          <a:p>
            <a:pPr lvl="1" indent="0" defTabSz="914400" eaLnBrk="0" hangingPunct="0"/>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a:t>
            </a:r>
            <a:r>
              <a:rPr kumimoji="0" lang="en-US" altLang="zh-CN" sz="2000" b="0" i="0" u="none" strike="noStrike" cap="none" normalizeH="0" baseline="0" dirty="0" smtClean="0">
                <a:ln>
                  <a:noFill/>
                </a:ln>
                <a:solidFill>
                  <a:srgbClr val="0000FF"/>
                </a:solidFill>
                <a:effectLst/>
                <a:latin typeface="Courier New" pitchFamily="49" charset="0"/>
                <a:ea typeface="宋体" pitchFamily="2" charset="-122"/>
                <a:cs typeface="Courier New" pitchFamily="49" charset="0"/>
              </a:rPr>
              <a:t>public</a:t>
            </a:r>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a:t>
            </a:r>
            <a:r>
              <a:rPr kumimoji="0" lang="en-US" altLang="zh-CN" sz="2000" b="0" i="0" u="none" strike="noStrike" cap="none" normalizeH="0" baseline="0" dirty="0" smtClean="0">
                <a:ln>
                  <a:noFill/>
                </a:ln>
                <a:solidFill>
                  <a:srgbClr val="0000FF"/>
                </a:solidFill>
                <a:effectLst/>
                <a:latin typeface="Courier New" pitchFamily="49" charset="0"/>
                <a:ea typeface="宋体" pitchFamily="2" charset="-122"/>
                <a:cs typeface="Courier New" pitchFamily="49" charset="0"/>
              </a:rPr>
              <a:t>class</a:t>
            </a:r>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a:t>
            </a:r>
            <a:r>
              <a:rPr kumimoji="0" lang="en-US" altLang="zh-CN" sz="2000" b="0" i="0" u="none" strike="noStrike" cap="none" normalizeH="0" baseline="0" dirty="0" err="1" smtClean="0">
                <a:ln>
                  <a:noFill/>
                </a:ln>
                <a:solidFill>
                  <a:srgbClr val="2B91AF"/>
                </a:solidFill>
                <a:effectLst/>
                <a:latin typeface="Courier New" pitchFamily="49" charset="0"/>
                <a:ea typeface="宋体" pitchFamily="2" charset="-122"/>
                <a:cs typeface="Courier New" pitchFamily="49" charset="0"/>
              </a:rPr>
              <a:t>HelloWorld</a:t>
            </a:r>
            <a:r>
              <a:rPr kumimoji="0" lang="en-US" altLang="zh-CN" sz="2000" b="0" i="0" u="none" strike="noStrike" cap="none" normalizeH="0" baseline="0" dirty="0" err="1" smtClean="0">
                <a:ln>
                  <a:noFill/>
                </a:ln>
                <a:solidFill>
                  <a:schemeClr val="tx1"/>
                </a:solidFill>
                <a:effectLst/>
                <a:latin typeface="Courier New" pitchFamily="49" charset="0"/>
                <a:ea typeface="宋体" pitchFamily="2" charset="-122"/>
                <a:cs typeface="Courier New" pitchFamily="49" charset="0"/>
              </a:rPr>
              <a:t>:</a:t>
            </a:r>
            <a:r>
              <a:rPr kumimoji="0" lang="en-US" altLang="zh-CN" sz="2000" b="0" i="0" u="none" strike="noStrike" cap="none" normalizeH="0" baseline="0" dirty="0" err="1" smtClean="0">
                <a:ln>
                  <a:noFill/>
                </a:ln>
                <a:solidFill>
                  <a:srgbClr val="2B91AF"/>
                </a:solidFill>
                <a:effectLst/>
                <a:latin typeface="Courier New" pitchFamily="49" charset="0"/>
                <a:ea typeface="宋体" pitchFamily="2" charset="-122"/>
                <a:cs typeface="Courier New" pitchFamily="49" charset="0"/>
              </a:rPr>
              <a:t>AddInPlugin</a:t>
            </a:r>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a:t>
            </a:r>
          </a:p>
          <a:p>
            <a:pPr lvl="1" indent="0" defTabSz="914400" eaLnBrk="0" hangingPunct="0"/>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a:t>
            </a:r>
          </a:p>
          <a:p>
            <a:pPr lvl="1" indent="0" defTabSz="914400" eaLnBrk="0" hangingPunct="0"/>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a:t>
            </a:r>
            <a:r>
              <a:rPr kumimoji="0" lang="en-US" altLang="zh-CN" sz="2000" b="0" i="0" u="none" strike="noStrike" cap="none" normalizeH="0" baseline="0" dirty="0" smtClean="0">
                <a:ln>
                  <a:noFill/>
                </a:ln>
                <a:solidFill>
                  <a:srgbClr val="0000FF"/>
                </a:solidFill>
                <a:effectLst/>
                <a:latin typeface="Courier New" pitchFamily="49" charset="0"/>
                <a:ea typeface="宋体" pitchFamily="2" charset="-122"/>
                <a:cs typeface="Courier New" pitchFamily="49" charset="0"/>
              </a:rPr>
              <a:t>public</a:t>
            </a:r>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a:t>
            </a:r>
            <a:r>
              <a:rPr kumimoji="0" lang="en-US" altLang="zh-CN" sz="2000" b="0" i="0" u="none" strike="noStrike" cap="none" normalizeH="0" baseline="0" dirty="0" smtClean="0">
                <a:ln>
                  <a:noFill/>
                </a:ln>
                <a:solidFill>
                  <a:srgbClr val="0000FF"/>
                </a:solidFill>
                <a:effectLst/>
                <a:latin typeface="Courier New" pitchFamily="49" charset="0"/>
                <a:ea typeface="宋体" pitchFamily="2" charset="-122"/>
                <a:cs typeface="Courier New" pitchFamily="49" charset="0"/>
              </a:rPr>
              <a:t>override</a:t>
            </a:r>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a:t>
            </a:r>
            <a:r>
              <a:rPr kumimoji="0" lang="en-US" altLang="zh-CN" sz="2000" b="0" i="0" u="none" strike="noStrike" cap="none" normalizeH="0" baseline="0" dirty="0" err="1" smtClean="0">
                <a:ln>
                  <a:noFill/>
                </a:ln>
                <a:solidFill>
                  <a:srgbClr val="0000FF"/>
                </a:solidFill>
                <a:effectLst/>
                <a:latin typeface="Courier New" pitchFamily="49" charset="0"/>
                <a:ea typeface="宋体" pitchFamily="2" charset="-122"/>
                <a:cs typeface="Courier New" pitchFamily="49" charset="0"/>
              </a:rPr>
              <a:t>int</a:t>
            </a:r>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Execute(</a:t>
            </a:r>
            <a:r>
              <a:rPr kumimoji="0" lang="en-US" altLang="zh-CN" sz="2000" b="0" i="0" u="none" strike="noStrike" cap="none" normalizeH="0" baseline="0" dirty="0" err="1" smtClean="0">
                <a:ln>
                  <a:noFill/>
                </a:ln>
                <a:solidFill>
                  <a:srgbClr val="0000FF"/>
                </a:solidFill>
                <a:effectLst/>
                <a:latin typeface="Courier New" pitchFamily="49" charset="0"/>
                <a:ea typeface="宋体" pitchFamily="2" charset="-122"/>
                <a:cs typeface="Courier New" pitchFamily="49" charset="0"/>
              </a:rPr>
              <a:t>params</a:t>
            </a:r>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a:t>
            </a:r>
            <a:r>
              <a:rPr kumimoji="0" lang="en-US" altLang="zh-CN" sz="2000" b="0" i="0" u="none" strike="noStrike" cap="none" normalizeH="0" baseline="0" dirty="0" smtClean="0">
                <a:ln>
                  <a:noFill/>
                </a:ln>
                <a:solidFill>
                  <a:srgbClr val="0000FF"/>
                </a:solidFill>
                <a:effectLst/>
                <a:latin typeface="Courier New" pitchFamily="49" charset="0"/>
                <a:ea typeface="宋体" pitchFamily="2" charset="-122"/>
                <a:cs typeface="Courier New" pitchFamily="49" charset="0"/>
              </a:rPr>
              <a:t>string</a:t>
            </a:r>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parameters)</a:t>
            </a:r>
          </a:p>
          <a:p>
            <a:pPr lvl="1" indent="0" defTabSz="914400" eaLnBrk="0" hangingPunct="0"/>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 </a:t>
            </a:r>
            <a:b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br>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a:t>
            </a:r>
            <a:r>
              <a:rPr kumimoji="0" lang="en-US" altLang="zh-CN" sz="2000" b="0" i="0" u="none" strike="noStrike" cap="none" normalizeH="0" baseline="0" dirty="0" err="1" smtClean="0">
                <a:ln>
                  <a:noFill/>
                </a:ln>
                <a:solidFill>
                  <a:srgbClr val="2B91AF"/>
                </a:solidFill>
                <a:effectLst/>
                <a:latin typeface="Courier New" pitchFamily="49" charset="0"/>
                <a:ea typeface="宋体" pitchFamily="2" charset="-122"/>
                <a:cs typeface="Courier New" pitchFamily="49" charset="0"/>
              </a:rPr>
              <a:t>MessageBox</a:t>
            </a:r>
            <a:r>
              <a:rPr kumimoji="0" lang="en-US" altLang="zh-CN" sz="2000" b="0" i="0" u="none" strike="noStrike" cap="none" normalizeH="0" baseline="0" dirty="0" err="1" smtClean="0">
                <a:ln>
                  <a:noFill/>
                </a:ln>
                <a:solidFill>
                  <a:schemeClr val="tx1"/>
                </a:solidFill>
                <a:effectLst/>
                <a:latin typeface="Courier New" pitchFamily="49" charset="0"/>
                <a:ea typeface="宋体" pitchFamily="2" charset="-122"/>
                <a:cs typeface="Courier New" pitchFamily="49" charset="0"/>
              </a:rPr>
              <a:t>.Show</a:t>
            </a:r>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a:t>
            </a:r>
            <a:r>
              <a:rPr kumimoji="0" lang="en-US" altLang="zh-CN" sz="2000" b="0" i="0" u="none" strike="noStrike" cap="none" normalizeH="0" baseline="0" dirty="0" smtClean="0">
                <a:ln>
                  <a:noFill/>
                </a:ln>
                <a:solidFill>
                  <a:srgbClr val="A31515"/>
                </a:solidFill>
                <a:effectLst/>
                <a:latin typeface="Courier New" pitchFamily="49" charset="0"/>
                <a:ea typeface="宋体" pitchFamily="2" charset="-122"/>
                <a:cs typeface="Courier New" pitchFamily="49" charset="0"/>
              </a:rPr>
              <a:t>"Hello World"</a:t>
            </a:r>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a:t>
            </a:r>
          </a:p>
          <a:p>
            <a:pPr lvl="1" indent="0" defTabSz="914400" eaLnBrk="0" hangingPunct="0"/>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a:t>
            </a:r>
            <a:r>
              <a:rPr kumimoji="0" lang="en-US" altLang="zh-CN" sz="2000" b="0" i="0" u="none" strike="noStrike" cap="none" normalizeH="0" baseline="0" dirty="0" smtClean="0">
                <a:ln>
                  <a:noFill/>
                </a:ln>
                <a:solidFill>
                  <a:srgbClr val="0000FF"/>
                </a:solidFill>
                <a:effectLst/>
                <a:latin typeface="Courier New" pitchFamily="49" charset="0"/>
                <a:ea typeface="宋体" pitchFamily="2" charset="-122"/>
                <a:cs typeface="Courier New" pitchFamily="49" charset="0"/>
              </a:rPr>
              <a:t>return</a:t>
            </a:r>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0;</a:t>
            </a:r>
          </a:p>
          <a:p>
            <a:pPr lvl="1" indent="0" defTabSz="914400" eaLnBrk="0" hangingPunct="0"/>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a:t>
            </a:r>
          </a:p>
          <a:p>
            <a:pPr lvl="1" indent="0" defTabSz="914400" eaLnBrk="0" hangingPunct="0"/>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24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endParaRPr>
          </a:p>
        </p:txBody>
      </p:sp>
    </p:spTree>
    <p:extLst>
      <p:ext uri="{BB962C8B-B14F-4D97-AF65-F5344CB8AC3E}">
        <p14:creationId xmlns:p14="http://schemas.microsoft.com/office/powerpoint/2010/main" val="4215808624"/>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smtClean="0"/>
              <a:t>Create Class</a:t>
            </a:r>
            <a:br>
              <a:rPr lang="en-US" altLang="zh-CN" dirty="0" smtClean="0"/>
            </a:br>
            <a:r>
              <a:rPr lang="en-US" altLang="zh-CN" sz="2800" b="0" i="1" dirty="0" smtClean="0">
                <a:solidFill>
                  <a:schemeClr val="accent4"/>
                </a:solidFill>
              </a:rPr>
              <a:t> </a:t>
            </a:r>
            <a:endParaRPr lang="zh-CN" altLang="en-US" sz="2800" dirty="0"/>
          </a:p>
        </p:txBody>
      </p:sp>
      <p:sp>
        <p:nvSpPr>
          <p:cNvPr id="4" name="Rectangle 2"/>
          <p:cNvSpPr>
            <a:spLocks noChangeArrowheads="1"/>
          </p:cNvSpPr>
          <p:nvPr/>
        </p:nvSpPr>
        <p:spPr bwMode="auto">
          <a:xfrm>
            <a:off x="409575" y="1848008"/>
            <a:ext cx="13011150" cy="701730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400" b="0" i="0" u="none" strike="noStrike" cap="none" normalizeH="0" baseline="0" dirty="0" smtClean="0">
                <a:ln>
                  <a:noFill/>
                </a:ln>
                <a:solidFill>
                  <a:schemeClr val="bg1">
                    <a:lumMod val="65000"/>
                  </a:schemeClr>
                </a:solidFill>
                <a:effectLst/>
                <a:latin typeface="Calibri" pitchFamily="34" charset="0"/>
                <a:ea typeface="宋体" pitchFamily="2" charset="-122"/>
                <a:cs typeface="新宋体" pitchFamily="49" charset="-122"/>
              </a:rPr>
              <a:t>   [</a:t>
            </a:r>
            <a:r>
              <a:rPr kumimoji="0" lang="en-US" altLang="zh-CN" sz="2400" b="0" i="0" u="none" strike="noStrike" cap="none" normalizeH="0" baseline="0" dirty="0" err="1" smtClean="0">
                <a:ln>
                  <a:noFill/>
                </a:ln>
                <a:solidFill>
                  <a:schemeClr val="bg1">
                    <a:lumMod val="65000"/>
                  </a:schemeClr>
                </a:solidFill>
                <a:effectLst/>
                <a:latin typeface="Calibri" pitchFamily="34" charset="0"/>
                <a:ea typeface="宋体" pitchFamily="2" charset="-122"/>
                <a:cs typeface="新宋体" pitchFamily="49" charset="-122"/>
              </a:rPr>
              <a:t>PluginAttribute</a:t>
            </a:r>
            <a:r>
              <a:rPr kumimoji="0" lang="en-US" altLang="zh-CN" sz="2400" b="0" i="0" u="none" strike="noStrike" cap="none" normalizeH="0" baseline="0" dirty="0" smtClean="0">
                <a:ln>
                  <a:noFill/>
                </a:ln>
                <a:solidFill>
                  <a:schemeClr val="bg1">
                    <a:lumMod val="65000"/>
                  </a:schemeClr>
                </a:solidFill>
                <a:effectLst/>
                <a:latin typeface="Calibri" pitchFamily="34" charset="0"/>
                <a:ea typeface="宋体" pitchFamily="2" charset="-122"/>
                <a:cs typeface="新宋体" pitchFamily="49" charset="-122"/>
              </a:rPr>
              <a:t>("HelloWorld ",                   </a:t>
            </a:r>
            <a:endParaRPr kumimoji="0" lang="en-US" altLang="zh-CN" sz="1200" b="0" i="0" u="none" strike="noStrike" cap="none" normalizeH="0" baseline="0" dirty="0" smtClean="0">
              <a:ln>
                <a:noFill/>
              </a:ln>
              <a:solidFill>
                <a:schemeClr val="bg1">
                  <a:lumMod val="65000"/>
                </a:schemeClr>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2400" b="0" i="0" u="none" strike="noStrike" cap="none" normalizeH="0" baseline="0" dirty="0" smtClean="0">
                <a:ln>
                  <a:noFill/>
                </a:ln>
                <a:solidFill>
                  <a:schemeClr val="bg1">
                    <a:lumMod val="65000"/>
                  </a:schemeClr>
                </a:solidFill>
                <a:effectLst/>
                <a:latin typeface="Calibri" pitchFamily="34" charset="0"/>
                <a:ea typeface="宋体" pitchFamily="2" charset="-122"/>
                <a:cs typeface="新宋体" pitchFamily="49" charset="-122"/>
              </a:rPr>
              <a:t>                                 //</a:t>
            </a:r>
            <a:r>
              <a:rPr kumimoji="0" lang="en-US" altLang="zh-CN" sz="2400" b="0" i="0" u="none" strike="noStrike" cap="none" normalizeH="0" baseline="0" dirty="0" err="1" smtClean="0">
                <a:ln>
                  <a:noFill/>
                </a:ln>
                <a:solidFill>
                  <a:schemeClr val="bg1">
                    <a:lumMod val="65000"/>
                  </a:schemeClr>
                </a:solidFill>
                <a:effectLst/>
                <a:latin typeface="Calibri" pitchFamily="34" charset="0"/>
                <a:ea typeface="宋体" pitchFamily="2" charset="-122"/>
                <a:cs typeface="新宋体" pitchFamily="49" charset="-122"/>
              </a:rPr>
              <a:t>Plugin</a:t>
            </a:r>
            <a:r>
              <a:rPr kumimoji="0" lang="en-US" altLang="zh-CN" sz="2400" b="0" i="0" u="none" strike="noStrike" cap="none" normalizeH="0" baseline="0" dirty="0" smtClean="0">
                <a:ln>
                  <a:noFill/>
                </a:ln>
                <a:solidFill>
                  <a:schemeClr val="bg1">
                    <a:lumMod val="65000"/>
                  </a:schemeClr>
                </a:solidFill>
                <a:effectLst/>
                <a:latin typeface="Calibri" pitchFamily="34" charset="0"/>
                <a:ea typeface="宋体" pitchFamily="2" charset="-122"/>
                <a:cs typeface="新宋体" pitchFamily="49" charset="-122"/>
              </a:rPr>
              <a:t> name</a:t>
            </a:r>
            <a:endParaRPr kumimoji="0" lang="en-US" altLang="zh-CN" sz="1200" b="0" i="0" u="none" strike="noStrike" cap="none" normalizeH="0" baseline="0" dirty="0" smtClean="0">
              <a:ln>
                <a:noFill/>
              </a:ln>
              <a:solidFill>
                <a:schemeClr val="bg1">
                  <a:lumMod val="65000"/>
                </a:schemeClr>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2400" b="0" i="0" u="none" strike="noStrike" cap="none" normalizeH="0" baseline="0" dirty="0" smtClean="0">
                <a:ln>
                  <a:noFill/>
                </a:ln>
                <a:solidFill>
                  <a:schemeClr val="bg1">
                    <a:lumMod val="65000"/>
                  </a:schemeClr>
                </a:solidFill>
                <a:effectLst/>
                <a:latin typeface="Calibri" pitchFamily="34" charset="0"/>
                <a:ea typeface="宋体" pitchFamily="2" charset="-122"/>
                <a:cs typeface="新宋体" pitchFamily="49" charset="-122"/>
              </a:rPr>
              <a:t>                                 "ADSK",                                       </a:t>
            </a:r>
            <a:endParaRPr kumimoji="0" lang="en-US" altLang="zh-CN" sz="1200" b="0" i="0" u="none" strike="noStrike" cap="none" normalizeH="0" baseline="0" dirty="0" smtClean="0">
              <a:ln>
                <a:noFill/>
              </a:ln>
              <a:solidFill>
                <a:schemeClr val="bg1">
                  <a:lumMod val="65000"/>
                </a:schemeClr>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2400" b="0" i="0" u="none" strike="noStrike" cap="none" normalizeH="0" baseline="0" dirty="0" smtClean="0">
                <a:ln>
                  <a:noFill/>
                </a:ln>
                <a:solidFill>
                  <a:schemeClr val="bg1">
                    <a:lumMod val="65000"/>
                  </a:schemeClr>
                </a:solidFill>
                <a:effectLst/>
                <a:latin typeface="Calibri" pitchFamily="34" charset="0"/>
                <a:ea typeface="宋体" pitchFamily="2" charset="-122"/>
                <a:cs typeface="新宋体" pitchFamily="49" charset="-122"/>
              </a:rPr>
              <a:t>                                //4 character Developer ID or GUID</a:t>
            </a:r>
            <a:endParaRPr kumimoji="0" lang="en-US" altLang="zh-CN" sz="1200" b="0" i="0" u="none" strike="noStrike" cap="none" normalizeH="0" baseline="0" dirty="0" smtClean="0">
              <a:ln>
                <a:noFill/>
              </a:ln>
              <a:solidFill>
                <a:schemeClr val="bg1">
                  <a:lumMod val="65000"/>
                </a:schemeClr>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2400" b="0" i="0" u="none" strike="noStrike" cap="none" normalizeH="0" baseline="0" dirty="0" smtClean="0">
                <a:ln>
                  <a:noFill/>
                </a:ln>
                <a:solidFill>
                  <a:schemeClr val="bg1">
                    <a:lumMod val="65000"/>
                  </a:schemeClr>
                </a:solidFill>
                <a:effectLst/>
                <a:latin typeface="Calibri" pitchFamily="34" charset="0"/>
                <a:ea typeface="宋体" pitchFamily="2" charset="-122"/>
                <a:cs typeface="新宋体" pitchFamily="49" charset="-122"/>
              </a:rPr>
              <a:t>                                ToolTip = "Introduction of Navisworks API - Hello World",</a:t>
            </a:r>
            <a:endParaRPr kumimoji="0" lang="en-US" altLang="zh-CN" sz="1200" b="0" i="0" u="none" strike="noStrike" cap="none" normalizeH="0" baseline="0" dirty="0" smtClean="0">
              <a:ln>
                <a:noFill/>
              </a:ln>
              <a:solidFill>
                <a:schemeClr val="bg1">
                  <a:lumMod val="65000"/>
                </a:schemeClr>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2400" b="0" i="0" u="none" strike="noStrike" cap="none" normalizeH="0" baseline="0" dirty="0" smtClean="0">
                <a:ln>
                  <a:noFill/>
                </a:ln>
                <a:solidFill>
                  <a:schemeClr val="bg1">
                    <a:lumMod val="65000"/>
                  </a:schemeClr>
                </a:solidFill>
                <a:effectLst/>
                <a:latin typeface="Calibri" pitchFamily="34" charset="0"/>
                <a:ea typeface="宋体" pitchFamily="2" charset="-122"/>
                <a:cs typeface="新宋体" pitchFamily="49" charset="-122"/>
              </a:rPr>
              <a:t>                               //The tooltip for the item in the ribbon</a:t>
            </a:r>
            <a:endParaRPr kumimoji="0" lang="en-US" altLang="zh-CN" sz="1200" b="0" i="0" u="none" strike="noStrike" cap="none" normalizeH="0" baseline="0" dirty="0" smtClean="0">
              <a:ln>
                <a:noFill/>
              </a:ln>
              <a:solidFill>
                <a:schemeClr val="bg1">
                  <a:lumMod val="65000"/>
                </a:schemeClr>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2400" b="0" i="0" u="none" strike="noStrike" cap="none" normalizeH="0" baseline="0" dirty="0" smtClean="0">
                <a:ln>
                  <a:noFill/>
                </a:ln>
                <a:solidFill>
                  <a:schemeClr val="bg1">
                    <a:lumMod val="65000"/>
                  </a:schemeClr>
                </a:solidFill>
                <a:effectLst/>
                <a:latin typeface="Calibri" pitchFamily="34" charset="0"/>
                <a:ea typeface="宋体" pitchFamily="2" charset="-122"/>
                <a:cs typeface="新宋体" pitchFamily="49" charset="-122"/>
              </a:rPr>
              <a:t>                                </a:t>
            </a:r>
            <a:r>
              <a:rPr kumimoji="0" lang="en-US" altLang="zh-CN" sz="2400" b="0" i="0" u="none" strike="noStrike" cap="none" normalizeH="0" baseline="0" dirty="0" err="1" smtClean="0">
                <a:ln>
                  <a:noFill/>
                </a:ln>
                <a:solidFill>
                  <a:schemeClr val="bg1">
                    <a:lumMod val="65000"/>
                  </a:schemeClr>
                </a:solidFill>
                <a:effectLst/>
                <a:latin typeface="Calibri" pitchFamily="34" charset="0"/>
                <a:ea typeface="宋体" pitchFamily="2" charset="-122"/>
                <a:cs typeface="新宋体" pitchFamily="49" charset="-122"/>
              </a:rPr>
              <a:t>DisplayName</a:t>
            </a:r>
            <a:r>
              <a:rPr kumimoji="0" lang="en-US" altLang="zh-CN" sz="2400" b="0" i="0" u="none" strike="noStrike" cap="none" normalizeH="0" baseline="0" dirty="0" smtClean="0">
                <a:ln>
                  <a:noFill/>
                </a:ln>
                <a:solidFill>
                  <a:schemeClr val="bg1">
                    <a:lumMod val="65000"/>
                  </a:schemeClr>
                </a:solidFill>
                <a:effectLst/>
                <a:latin typeface="Calibri" pitchFamily="34" charset="0"/>
                <a:ea typeface="宋体" pitchFamily="2" charset="-122"/>
                <a:cs typeface="新宋体" pitchFamily="49" charset="-122"/>
              </a:rPr>
              <a:t> = "</a:t>
            </a:r>
            <a:r>
              <a:rPr kumimoji="0" lang="en-US" altLang="zh-CN" sz="2400" b="0" i="0" u="none" strike="noStrike" cap="none" normalizeH="0" baseline="0" dirty="0" err="1" smtClean="0">
                <a:ln>
                  <a:noFill/>
                </a:ln>
                <a:solidFill>
                  <a:schemeClr val="bg1">
                    <a:lumMod val="65000"/>
                  </a:schemeClr>
                </a:solidFill>
                <a:effectLst/>
                <a:latin typeface="Calibri" pitchFamily="34" charset="0"/>
                <a:ea typeface="宋体" pitchFamily="2" charset="-122"/>
                <a:cs typeface="新宋体" pitchFamily="49" charset="-122"/>
              </a:rPr>
              <a:t>HelloWorld</a:t>
            </a:r>
            <a:r>
              <a:rPr kumimoji="0" lang="en-US" altLang="zh-CN" sz="2400" b="0" i="0" u="none" strike="noStrike" cap="none" normalizeH="0" baseline="0" dirty="0" smtClean="0">
                <a:ln>
                  <a:noFill/>
                </a:ln>
                <a:solidFill>
                  <a:schemeClr val="bg1">
                    <a:lumMod val="65000"/>
                  </a:schemeClr>
                </a:solidFill>
                <a:effectLst/>
                <a:latin typeface="Calibri" pitchFamily="34" charset="0"/>
                <a:ea typeface="宋体" pitchFamily="2" charset="-122"/>
                <a:cs typeface="新宋体" pitchFamily="49" charset="-122"/>
              </a:rPr>
              <a:t>")]  </a:t>
            </a:r>
            <a:endParaRPr kumimoji="0" lang="en-US" altLang="zh-CN" sz="1200" b="0" i="0" u="none" strike="noStrike" cap="none" normalizeH="0" baseline="0" dirty="0" smtClean="0">
              <a:ln>
                <a:noFill/>
              </a:ln>
              <a:solidFill>
                <a:schemeClr val="bg1">
                  <a:lumMod val="65000"/>
                </a:schemeClr>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2400" b="0" i="0" u="none" strike="noStrike" cap="none" normalizeH="0" baseline="0" dirty="0" smtClean="0">
                <a:ln>
                  <a:noFill/>
                </a:ln>
                <a:solidFill>
                  <a:schemeClr val="bg1">
                    <a:lumMod val="65000"/>
                  </a:schemeClr>
                </a:solidFill>
                <a:effectLst/>
                <a:latin typeface="Calibri" pitchFamily="34" charset="0"/>
                <a:ea typeface="宋体" pitchFamily="2" charset="-122"/>
                <a:cs typeface="新宋体" pitchFamily="49" charset="-122"/>
              </a:rPr>
              <a:t>                              //Display name for the </a:t>
            </a:r>
            <a:r>
              <a:rPr kumimoji="0" lang="en-US" altLang="zh-CN" sz="2400" b="0" i="0" u="none" strike="noStrike" cap="none" normalizeH="0" baseline="0" dirty="0" err="1" smtClean="0">
                <a:ln>
                  <a:noFill/>
                </a:ln>
                <a:solidFill>
                  <a:schemeClr val="bg1">
                    <a:lumMod val="65000"/>
                  </a:schemeClr>
                </a:solidFill>
                <a:effectLst/>
                <a:latin typeface="Calibri" pitchFamily="34" charset="0"/>
                <a:ea typeface="宋体" pitchFamily="2" charset="-122"/>
                <a:cs typeface="新宋体" pitchFamily="49" charset="-122"/>
              </a:rPr>
              <a:t>Plugin</a:t>
            </a:r>
            <a:r>
              <a:rPr kumimoji="0" lang="en-US" altLang="zh-CN" sz="2400" b="0" i="0" u="none" strike="noStrike" cap="none" normalizeH="0" baseline="0" dirty="0" smtClean="0">
                <a:ln>
                  <a:noFill/>
                </a:ln>
                <a:solidFill>
                  <a:schemeClr val="bg1">
                    <a:lumMod val="65000"/>
                  </a:schemeClr>
                </a:solidFill>
                <a:effectLst/>
                <a:latin typeface="Calibri" pitchFamily="34" charset="0"/>
                <a:ea typeface="宋体" pitchFamily="2" charset="-122"/>
                <a:cs typeface="新宋体" pitchFamily="49" charset="-122"/>
              </a:rPr>
              <a:t> in the Ribbon</a:t>
            </a:r>
            <a:endParaRPr kumimoji="0" lang="en-US" altLang="zh-CN" sz="1200" b="0" i="0" u="none" strike="noStrike" cap="none" normalizeH="0" baseline="0" dirty="0" smtClean="0">
              <a:ln>
                <a:noFill/>
              </a:ln>
              <a:solidFill>
                <a:schemeClr val="bg1">
                  <a:lumMod val="65000"/>
                </a:schemeClr>
              </a:solidFill>
              <a:effectLst/>
              <a:latin typeface="Arial" pitchFamily="34" charset="0"/>
              <a:ea typeface="宋体" pitchFamily="2" charset="-122"/>
              <a:cs typeface="宋体" pitchFamily="2" charset="-122"/>
            </a:endParaRPr>
          </a:p>
          <a:p>
            <a:pPr lvl="1" indent="0" defTabSz="914400" eaLnBrk="0" hangingPunct="0"/>
            <a:r>
              <a:rPr kumimoji="0" lang="en-US" altLang="zh-CN" sz="2400" b="0" i="0" u="none" strike="noStrike" cap="none" normalizeH="0" baseline="0" dirty="0" smtClean="0">
                <a:ln>
                  <a:noFill/>
                </a:ln>
                <a:solidFill>
                  <a:schemeClr val="bg1">
                    <a:lumMod val="65000"/>
                  </a:schemeClr>
                </a:solidFill>
                <a:effectLst/>
                <a:latin typeface="Calibri" pitchFamily="34" charset="0"/>
                <a:ea typeface="宋体" pitchFamily="2" charset="-122"/>
                <a:cs typeface="新宋体" pitchFamily="49" charset="-122"/>
              </a:rPr>
              <a:t>    //[</a:t>
            </a:r>
            <a:r>
              <a:rPr kumimoji="0" lang="en-US" altLang="zh-CN" sz="2400" b="0" i="0" u="none" strike="noStrike" cap="none" normalizeH="0" baseline="0" dirty="0" err="1" smtClean="0">
                <a:ln>
                  <a:noFill/>
                </a:ln>
                <a:solidFill>
                  <a:schemeClr val="bg1">
                    <a:lumMod val="65000"/>
                  </a:schemeClr>
                </a:solidFill>
                <a:effectLst/>
                <a:latin typeface="Calibri" pitchFamily="34" charset="0"/>
                <a:ea typeface="宋体" pitchFamily="2" charset="-122"/>
                <a:cs typeface="新宋体" pitchFamily="49" charset="-122"/>
              </a:rPr>
              <a:t>AddInPlugin</a:t>
            </a:r>
            <a:r>
              <a:rPr kumimoji="0" lang="en-US" altLang="zh-CN" sz="2400" b="0" i="0" u="none" strike="noStrike" cap="none" normalizeH="0" baseline="0" dirty="0" smtClean="0">
                <a:ln>
                  <a:noFill/>
                </a:ln>
                <a:solidFill>
                  <a:schemeClr val="bg1">
                    <a:lumMod val="65000"/>
                  </a:schemeClr>
                </a:solidFill>
                <a:effectLst/>
                <a:latin typeface="Calibri" pitchFamily="34" charset="0"/>
                <a:ea typeface="宋体" pitchFamily="2" charset="-122"/>
                <a:cs typeface="新宋体" pitchFamily="49" charset="-122"/>
              </a:rPr>
              <a:t>(</a:t>
            </a:r>
            <a:r>
              <a:rPr kumimoji="0" lang="en-US" altLang="zh-CN" sz="2400" b="0" i="0" u="none" strike="noStrike" cap="none" normalizeH="0" baseline="0" dirty="0" err="1" smtClean="0">
                <a:ln>
                  <a:noFill/>
                </a:ln>
                <a:solidFill>
                  <a:schemeClr val="bg1">
                    <a:lumMod val="65000"/>
                  </a:schemeClr>
                </a:solidFill>
                <a:effectLst/>
                <a:latin typeface="Calibri" pitchFamily="34" charset="0"/>
                <a:ea typeface="宋体" pitchFamily="2" charset="-122"/>
                <a:cs typeface="新宋体" pitchFamily="49" charset="-122"/>
              </a:rPr>
              <a:t>AddInLocation.Export</a:t>
            </a:r>
            <a:r>
              <a:rPr kumimoji="0" lang="en-US" altLang="zh-CN" sz="2400" b="0" i="0" u="none" strike="noStrike" cap="none" normalizeH="0" baseline="0" dirty="0" smtClean="0">
                <a:ln>
                  <a:noFill/>
                </a:ln>
                <a:solidFill>
                  <a:schemeClr val="bg1">
                    <a:lumMod val="65000"/>
                  </a:schemeClr>
                </a:solidFill>
                <a:effectLst/>
                <a:latin typeface="Calibri" pitchFamily="34" charset="0"/>
                <a:ea typeface="宋体" pitchFamily="2" charset="-122"/>
                <a:cs typeface="新宋体" pitchFamily="49" charset="-122"/>
              </a:rPr>
              <a:t>)]</a:t>
            </a:r>
            <a:endParaRPr kumimoji="0" lang="en-US" altLang="zh-CN" sz="1200" b="0" i="0" u="none" strike="noStrike" cap="none" normalizeH="0" baseline="0" dirty="0" smtClean="0">
              <a:ln>
                <a:noFill/>
              </a:ln>
              <a:solidFill>
                <a:schemeClr val="bg1">
                  <a:lumMod val="65000"/>
                </a:schemeClr>
              </a:solidFill>
              <a:effectLst/>
              <a:latin typeface="Arial" pitchFamily="34" charset="0"/>
              <a:ea typeface="宋体" pitchFamily="2" charset="-122"/>
              <a:cs typeface="宋体" pitchFamily="2" charset="-122"/>
            </a:endParaRPr>
          </a:p>
          <a:p>
            <a:pPr lvl="1" indent="0" defTabSz="914400" eaLnBrk="0" hangingPunct="0"/>
            <a:r>
              <a:rPr kumimoji="0" lang="en-US" altLang="zh-CN" sz="2400" b="0" i="0" u="none" strike="noStrike" cap="none" normalizeH="0" baseline="0" dirty="0" smtClean="0">
                <a:ln>
                  <a:noFill/>
                </a:ln>
                <a:solidFill>
                  <a:schemeClr val="bg1">
                    <a:lumMod val="65000"/>
                  </a:schemeClr>
                </a:solidFill>
                <a:effectLst/>
                <a:latin typeface="Calibri" pitchFamily="34" charset="0"/>
                <a:ea typeface="宋体" pitchFamily="2" charset="-122"/>
                <a:cs typeface="新宋体" pitchFamily="49" charset="-122"/>
              </a:rPr>
              <a:t>    //[</a:t>
            </a:r>
            <a:r>
              <a:rPr kumimoji="0" lang="en-US" altLang="zh-CN" sz="2400" b="0" i="0" u="none" strike="noStrike" cap="none" normalizeH="0" baseline="0" dirty="0" err="1" smtClean="0">
                <a:ln>
                  <a:noFill/>
                </a:ln>
                <a:solidFill>
                  <a:schemeClr val="bg1">
                    <a:lumMod val="65000"/>
                  </a:schemeClr>
                </a:solidFill>
                <a:effectLst/>
                <a:latin typeface="Calibri" pitchFamily="34" charset="0"/>
                <a:ea typeface="宋体" pitchFamily="2" charset="-122"/>
                <a:cs typeface="新宋体" pitchFamily="49" charset="-122"/>
              </a:rPr>
              <a:t>AddInPlugin</a:t>
            </a:r>
            <a:r>
              <a:rPr kumimoji="0" lang="en-US" altLang="zh-CN" sz="2400" b="0" i="0" u="none" strike="noStrike" cap="none" normalizeH="0" baseline="0" dirty="0" smtClean="0">
                <a:ln>
                  <a:noFill/>
                </a:ln>
                <a:solidFill>
                  <a:schemeClr val="bg1">
                    <a:lumMod val="65000"/>
                  </a:schemeClr>
                </a:solidFill>
                <a:effectLst/>
                <a:latin typeface="Calibri" pitchFamily="34" charset="0"/>
                <a:ea typeface="宋体" pitchFamily="2" charset="-122"/>
                <a:cs typeface="新宋体" pitchFamily="49" charset="-122"/>
              </a:rPr>
              <a:t>(</a:t>
            </a:r>
            <a:r>
              <a:rPr kumimoji="0" lang="en-US" altLang="zh-CN" sz="2400" b="0" i="0" u="none" strike="noStrike" cap="none" normalizeH="0" baseline="0" dirty="0" err="1" smtClean="0">
                <a:ln>
                  <a:noFill/>
                </a:ln>
                <a:solidFill>
                  <a:schemeClr val="bg1">
                    <a:lumMod val="65000"/>
                  </a:schemeClr>
                </a:solidFill>
                <a:effectLst/>
                <a:latin typeface="Calibri" pitchFamily="34" charset="0"/>
                <a:ea typeface="宋体" pitchFamily="2" charset="-122"/>
                <a:cs typeface="新宋体" pitchFamily="49" charset="-122"/>
              </a:rPr>
              <a:t>AddInLocation.CurrentSelectionContextMenu</a:t>
            </a:r>
            <a:r>
              <a:rPr kumimoji="0" lang="en-US" altLang="zh-CN" sz="2400" b="0" i="0" u="none" strike="noStrike" cap="none" normalizeH="0" baseline="0" dirty="0" smtClean="0">
                <a:ln>
                  <a:noFill/>
                </a:ln>
                <a:solidFill>
                  <a:schemeClr val="bg1">
                    <a:lumMod val="65000"/>
                  </a:schemeClr>
                </a:solidFill>
                <a:effectLst/>
                <a:latin typeface="Calibri" pitchFamily="34" charset="0"/>
                <a:ea typeface="宋体" pitchFamily="2" charset="-122"/>
                <a:cs typeface="新宋体" pitchFamily="49" charset="-122"/>
              </a:rPr>
              <a:t>)]</a:t>
            </a:r>
            <a:endParaRPr kumimoji="0" lang="en-US" altLang="zh-CN" sz="1200" b="0" i="0" u="none" strike="noStrike" cap="none" normalizeH="0" baseline="0" dirty="0" smtClean="0">
              <a:ln>
                <a:noFill/>
              </a:ln>
              <a:solidFill>
                <a:schemeClr val="bg1">
                  <a:lumMod val="65000"/>
                </a:schemeClr>
              </a:solidFill>
              <a:effectLst/>
              <a:latin typeface="Arial" pitchFamily="34" charset="0"/>
              <a:ea typeface="宋体" pitchFamily="2" charset="-122"/>
              <a:cs typeface="宋体" pitchFamily="2" charset="-122"/>
            </a:endParaRPr>
          </a:p>
          <a:p>
            <a:pPr lvl="1" indent="0" defTabSz="914400" eaLnBrk="0" hangingPunct="0"/>
            <a:r>
              <a:rPr kumimoji="0" lang="en-US" altLang="zh-CN" sz="2400" b="0" i="0" u="none" strike="noStrike" cap="none" normalizeH="0" baseline="0" dirty="0" smtClean="0">
                <a:ln>
                  <a:noFill/>
                </a:ln>
                <a:solidFill>
                  <a:schemeClr val="tx1"/>
                </a:solidFill>
                <a:effectLst/>
                <a:latin typeface="Calibri" pitchFamily="34" charset="0"/>
                <a:ea typeface="宋体" pitchFamily="2" charset="-122"/>
                <a:cs typeface="新宋体" pitchFamily="49" charset="-122"/>
              </a:rPr>
              <a:t>    </a:t>
            </a:r>
            <a:r>
              <a:rPr kumimoji="0" lang="en-US" altLang="zh-CN" sz="2400" b="0" i="0" u="none" strike="noStrike" cap="none" normalizeH="0" baseline="0" dirty="0" smtClean="0">
                <a:ln>
                  <a:noFill/>
                </a:ln>
                <a:solidFill>
                  <a:srgbClr val="0000FF"/>
                </a:solidFill>
                <a:effectLst/>
                <a:latin typeface="Calibri" pitchFamily="34" charset="0"/>
                <a:ea typeface="宋体" pitchFamily="2" charset="-122"/>
                <a:cs typeface="新宋体" pitchFamily="49" charset="-122"/>
              </a:rPr>
              <a:t>public</a:t>
            </a:r>
            <a:r>
              <a:rPr kumimoji="0" lang="en-US" altLang="zh-CN" sz="2400" b="0" i="0" u="none" strike="noStrike" cap="none" normalizeH="0" baseline="0" dirty="0" smtClean="0">
                <a:ln>
                  <a:noFill/>
                </a:ln>
                <a:solidFill>
                  <a:schemeClr val="tx1"/>
                </a:solidFill>
                <a:effectLst/>
                <a:latin typeface="Calibri" pitchFamily="34" charset="0"/>
                <a:ea typeface="宋体" pitchFamily="2" charset="-122"/>
                <a:cs typeface="新宋体" pitchFamily="49" charset="-122"/>
              </a:rPr>
              <a:t> </a:t>
            </a:r>
            <a:r>
              <a:rPr kumimoji="0" lang="en-US" altLang="zh-CN" sz="2400" b="0" i="0" u="none" strike="noStrike" cap="none" normalizeH="0" baseline="0" dirty="0" smtClean="0">
                <a:ln>
                  <a:noFill/>
                </a:ln>
                <a:solidFill>
                  <a:srgbClr val="0000FF"/>
                </a:solidFill>
                <a:effectLst/>
                <a:latin typeface="Calibri" pitchFamily="34" charset="0"/>
                <a:ea typeface="宋体" pitchFamily="2" charset="-122"/>
                <a:cs typeface="新宋体" pitchFamily="49" charset="-122"/>
              </a:rPr>
              <a:t>class</a:t>
            </a:r>
            <a:r>
              <a:rPr kumimoji="0" lang="en-US" altLang="zh-CN" sz="2400" b="0" i="0" u="none" strike="noStrike" cap="none" normalizeH="0" baseline="0" dirty="0" smtClean="0">
                <a:ln>
                  <a:noFill/>
                </a:ln>
                <a:solidFill>
                  <a:schemeClr val="tx1"/>
                </a:solidFill>
                <a:effectLst/>
                <a:latin typeface="Calibri" pitchFamily="34" charset="0"/>
                <a:ea typeface="宋体" pitchFamily="2" charset="-122"/>
                <a:cs typeface="新宋体" pitchFamily="49" charset="-122"/>
              </a:rPr>
              <a:t> </a:t>
            </a:r>
            <a:r>
              <a:rPr kumimoji="0" lang="en-US" altLang="zh-CN" sz="2400" b="0" i="0" u="none" strike="noStrike" cap="none" normalizeH="0" baseline="0" dirty="0" err="1" smtClean="0">
                <a:ln>
                  <a:noFill/>
                </a:ln>
                <a:solidFill>
                  <a:srgbClr val="2B91AF"/>
                </a:solidFill>
                <a:effectLst/>
                <a:latin typeface="Calibri" pitchFamily="34" charset="0"/>
                <a:ea typeface="宋体" pitchFamily="2" charset="-122"/>
                <a:cs typeface="新宋体" pitchFamily="49" charset="-122"/>
              </a:rPr>
              <a:t>HelloWorld</a:t>
            </a:r>
            <a:r>
              <a:rPr kumimoji="0" lang="en-US" altLang="zh-CN" sz="2400" b="0" i="0" u="none" strike="noStrike" cap="none" normalizeH="0" baseline="0" dirty="0" err="1" smtClean="0">
                <a:ln>
                  <a:noFill/>
                </a:ln>
                <a:solidFill>
                  <a:schemeClr val="tx1"/>
                </a:solidFill>
                <a:effectLst/>
                <a:latin typeface="Calibri" pitchFamily="34" charset="0"/>
                <a:ea typeface="宋体" pitchFamily="2" charset="-122"/>
                <a:cs typeface="新宋体" pitchFamily="49" charset="-122"/>
              </a:rPr>
              <a:t>:</a:t>
            </a:r>
            <a:r>
              <a:rPr kumimoji="0" lang="en-US" altLang="zh-CN" sz="2400" b="0" i="0" u="none" strike="noStrike" cap="none" normalizeH="0" baseline="0" dirty="0" err="1" smtClean="0">
                <a:ln>
                  <a:noFill/>
                </a:ln>
                <a:solidFill>
                  <a:srgbClr val="2B91AF"/>
                </a:solidFill>
                <a:effectLst/>
                <a:latin typeface="Calibri" pitchFamily="34" charset="0"/>
                <a:ea typeface="宋体" pitchFamily="2" charset="-122"/>
                <a:cs typeface="新宋体" pitchFamily="49" charset="-122"/>
              </a:rPr>
              <a:t>AddInPlugin</a:t>
            </a:r>
            <a:r>
              <a:rPr kumimoji="0" lang="en-US" altLang="zh-CN" sz="2400" b="0" i="0" u="none" strike="noStrike" cap="none" normalizeH="0" baseline="0" dirty="0" smtClean="0">
                <a:ln>
                  <a:noFill/>
                </a:ln>
                <a:solidFill>
                  <a:schemeClr val="tx1"/>
                </a:solidFill>
                <a:effectLst/>
                <a:latin typeface="Calibri" pitchFamily="34" charset="0"/>
                <a:ea typeface="宋体" pitchFamily="2" charset="-122"/>
                <a:cs typeface="新宋体" pitchFamily="49" charset="-122"/>
              </a:rPr>
              <a:t> </a:t>
            </a:r>
            <a:endParaRPr kumimoji="0" lang="en-US" altLang="zh-CN" sz="12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a:p>
            <a:pPr lvl="1" indent="0" defTabSz="914400" eaLnBrk="0" hangingPunct="0"/>
            <a:r>
              <a:rPr kumimoji="0" lang="en-US" altLang="zh-CN" sz="2400" b="0" i="0" u="none" strike="noStrike" cap="none" normalizeH="0" baseline="0" dirty="0" smtClean="0">
                <a:ln>
                  <a:noFill/>
                </a:ln>
                <a:solidFill>
                  <a:schemeClr val="bg1">
                    <a:lumMod val="65000"/>
                  </a:schemeClr>
                </a:solidFill>
                <a:effectLst/>
                <a:latin typeface="Calibri" pitchFamily="34" charset="0"/>
                <a:ea typeface="宋体" pitchFamily="2" charset="-122"/>
                <a:cs typeface="新宋体" pitchFamily="49" charset="-122"/>
              </a:rPr>
              <a:t>    {</a:t>
            </a:r>
            <a:endParaRPr kumimoji="0" lang="en-US" altLang="zh-CN" sz="1200" b="0" i="0" u="none" strike="noStrike" cap="none" normalizeH="0" baseline="0" dirty="0" smtClean="0">
              <a:ln>
                <a:noFill/>
              </a:ln>
              <a:solidFill>
                <a:schemeClr val="bg1">
                  <a:lumMod val="65000"/>
                </a:schemeClr>
              </a:solidFill>
              <a:effectLst/>
              <a:latin typeface="Arial" pitchFamily="34" charset="0"/>
              <a:ea typeface="宋体" pitchFamily="2" charset="-122"/>
              <a:cs typeface="宋体" pitchFamily="2" charset="-122"/>
            </a:endParaRPr>
          </a:p>
          <a:p>
            <a:pPr lvl="1" indent="0" defTabSz="914400" eaLnBrk="0" hangingPunct="0"/>
            <a:r>
              <a:rPr kumimoji="0" lang="en-US" altLang="zh-CN" sz="2400" b="0" i="0" u="none" strike="noStrike" cap="none" normalizeH="0" baseline="0" dirty="0" smtClean="0">
                <a:ln>
                  <a:noFill/>
                </a:ln>
                <a:solidFill>
                  <a:schemeClr val="bg1">
                    <a:lumMod val="65000"/>
                  </a:schemeClr>
                </a:solidFill>
                <a:effectLst/>
                <a:latin typeface="Calibri" pitchFamily="34" charset="0"/>
                <a:ea typeface="宋体" pitchFamily="2" charset="-122"/>
                <a:cs typeface="新宋体" pitchFamily="49" charset="-122"/>
              </a:rPr>
              <a:t>      public override </a:t>
            </a:r>
            <a:r>
              <a:rPr kumimoji="0" lang="en-US" altLang="zh-CN" sz="2400" b="0" i="0" u="none" strike="noStrike" cap="none" normalizeH="0" baseline="0" dirty="0" err="1" smtClean="0">
                <a:ln>
                  <a:noFill/>
                </a:ln>
                <a:solidFill>
                  <a:schemeClr val="bg1">
                    <a:lumMod val="65000"/>
                  </a:schemeClr>
                </a:solidFill>
                <a:effectLst/>
                <a:latin typeface="Calibri" pitchFamily="34" charset="0"/>
                <a:ea typeface="宋体" pitchFamily="2" charset="-122"/>
                <a:cs typeface="新宋体" pitchFamily="49" charset="-122"/>
              </a:rPr>
              <a:t>int</a:t>
            </a:r>
            <a:r>
              <a:rPr kumimoji="0" lang="en-US" altLang="zh-CN" sz="2400" b="0" i="0" u="none" strike="noStrike" cap="none" normalizeH="0" baseline="0" dirty="0" smtClean="0">
                <a:ln>
                  <a:noFill/>
                </a:ln>
                <a:solidFill>
                  <a:schemeClr val="bg1">
                    <a:lumMod val="65000"/>
                  </a:schemeClr>
                </a:solidFill>
                <a:effectLst/>
                <a:latin typeface="Calibri" pitchFamily="34" charset="0"/>
                <a:ea typeface="宋体" pitchFamily="2" charset="-122"/>
                <a:cs typeface="新宋体" pitchFamily="49" charset="-122"/>
              </a:rPr>
              <a:t> Execute(</a:t>
            </a:r>
            <a:r>
              <a:rPr kumimoji="0" lang="en-US" altLang="zh-CN" sz="2400" b="0" i="0" u="none" strike="noStrike" cap="none" normalizeH="0" baseline="0" dirty="0" err="1" smtClean="0">
                <a:ln>
                  <a:noFill/>
                </a:ln>
                <a:solidFill>
                  <a:schemeClr val="bg1">
                    <a:lumMod val="65000"/>
                  </a:schemeClr>
                </a:solidFill>
                <a:effectLst/>
                <a:latin typeface="Calibri" pitchFamily="34" charset="0"/>
                <a:ea typeface="宋体" pitchFamily="2" charset="-122"/>
                <a:cs typeface="新宋体" pitchFamily="49" charset="-122"/>
              </a:rPr>
              <a:t>params</a:t>
            </a:r>
            <a:r>
              <a:rPr kumimoji="0" lang="en-US" altLang="zh-CN" sz="2400" b="0" i="0" u="none" strike="noStrike" cap="none" normalizeH="0" baseline="0" dirty="0" smtClean="0">
                <a:ln>
                  <a:noFill/>
                </a:ln>
                <a:solidFill>
                  <a:schemeClr val="bg1">
                    <a:lumMod val="65000"/>
                  </a:schemeClr>
                </a:solidFill>
                <a:effectLst/>
                <a:latin typeface="Calibri" pitchFamily="34" charset="0"/>
                <a:ea typeface="宋体" pitchFamily="2" charset="-122"/>
                <a:cs typeface="新宋体" pitchFamily="49" charset="-122"/>
              </a:rPr>
              <a:t> string[] parameters)</a:t>
            </a:r>
            <a:endParaRPr kumimoji="0" lang="en-US" altLang="zh-CN" sz="1200" b="0" i="0" u="none" strike="noStrike" cap="none" normalizeH="0" baseline="0" dirty="0" smtClean="0">
              <a:ln>
                <a:noFill/>
              </a:ln>
              <a:solidFill>
                <a:schemeClr val="bg1">
                  <a:lumMod val="65000"/>
                </a:schemeClr>
              </a:solidFill>
              <a:effectLst/>
              <a:latin typeface="Arial" pitchFamily="34" charset="0"/>
              <a:ea typeface="宋体" pitchFamily="2" charset="-122"/>
              <a:cs typeface="宋体" pitchFamily="2" charset="-122"/>
            </a:endParaRPr>
          </a:p>
          <a:p>
            <a:pPr lvl="1" indent="0" defTabSz="914400" eaLnBrk="0" hangingPunct="0"/>
            <a:r>
              <a:rPr kumimoji="0" lang="en-US" altLang="zh-CN" sz="2400" b="0" i="0" u="none" strike="noStrike" cap="none" normalizeH="0" baseline="0" dirty="0" smtClean="0">
                <a:ln>
                  <a:noFill/>
                </a:ln>
                <a:solidFill>
                  <a:schemeClr val="bg1">
                    <a:lumMod val="65000"/>
                  </a:schemeClr>
                </a:solidFill>
                <a:effectLst/>
                <a:latin typeface="Calibri" pitchFamily="34" charset="0"/>
                <a:ea typeface="宋体" pitchFamily="2" charset="-122"/>
                <a:cs typeface="新宋体" pitchFamily="49" charset="-122"/>
              </a:rPr>
              <a:t>      {</a:t>
            </a:r>
            <a:endParaRPr kumimoji="0" lang="en-US" altLang="zh-CN" sz="1200" b="0" i="0" u="none" strike="noStrike" cap="none" normalizeH="0" baseline="0" dirty="0" smtClean="0">
              <a:ln>
                <a:noFill/>
              </a:ln>
              <a:solidFill>
                <a:schemeClr val="bg1">
                  <a:lumMod val="65000"/>
                </a:schemeClr>
              </a:solidFill>
              <a:effectLst/>
              <a:latin typeface="Arial" pitchFamily="34" charset="0"/>
              <a:ea typeface="宋体" pitchFamily="2" charset="-122"/>
              <a:cs typeface="宋体" pitchFamily="2" charset="-122"/>
            </a:endParaRPr>
          </a:p>
          <a:p>
            <a:pPr lvl="2" indent="0" defTabSz="914400" eaLnBrk="0" hangingPunct="0"/>
            <a:r>
              <a:rPr kumimoji="0" lang="en-US" altLang="zh-CN" sz="2400" b="0" i="0" u="none" strike="noStrike" cap="none" normalizeH="0" baseline="0" dirty="0" smtClean="0">
                <a:ln>
                  <a:noFill/>
                </a:ln>
                <a:solidFill>
                  <a:schemeClr val="bg1">
                    <a:lumMod val="65000"/>
                  </a:schemeClr>
                </a:solidFill>
                <a:effectLst/>
                <a:latin typeface="Calibri" pitchFamily="34" charset="0"/>
                <a:ea typeface="宋体" pitchFamily="2" charset="-122"/>
                <a:cs typeface="新宋体" pitchFamily="49" charset="-122"/>
              </a:rPr>
              <a:t>         </a:t>
            </a:r>
            <a:r>
              <a:rPr kumimoji="0" lang="en-US" altLang="zh-CN" sz="2400" b="0" i="0" u="none" strike="noStrike" cap="none" normalizeH="0" baseline="0" dirty="0" err="1" smtClean="0">
                <a:ln>
                  <a:noFill/>
                </a:ln>
                <a:solidFill>
                  <a:schemeClr val="bg1">
                    <a:lumMod val="65000"/>
                  </a:schemeClr>
                </a:solidFill>
                <a:effectLst/>
                <a:latin typeface="Calibri" pitchFamily="34" charset="0"/>
                <a:ea typeface="宋体" pitchFamily="2" charset="-122"/>
                <a:cs typeface="新宋体" pitchFamily="49" charset="-122"/>
              </a:rPr>
              <a:t>MessageBox.Show</a:t>
            </a:r>
            <a:r>
              <a:rPr kumimoji="0" lang="en-US" altLang="zh-CN" sz="2400" b="0" i="0" u="none" strike="noStrike" cap="none" normalizeH="0" baseline="0" dirty="0" smtClean="0">
                <a:ln>
                  <a:noFill/>
                </a:ln>
                <a:solidFill>
                  <a:schemeClr val="bg1">
                    <a:lumMod val="65000"/>
                  </a:schemeClr>
                </a:solidFill>
                <a:effectLst/>
                <a:latin typeface="Calibri" pitchFamily="34" charset="0"/>
                <a:ea typeface="宋体" pitchFamily="2" charset="-122"/>
                <a:cs typeface="新宋体" pitchFamily="49" charset="-122"/>
              </a:rPr>
              <a:t>( "Hello World");</a:t>
            </a:r>
            <a:endParaRPr kumimoji="0" lang="en-US" altLang="zh-CN" sz="1200" b="0" i="0" u="none" strike="noStrike" cap="none" normalizeH="0" baseline="0" dirty="0" smtClean="0">
              <a:ln>
                <a:noFill/>
              </a:ln>
              <a:solidFill>
                <a:schemeClr val="bg1">
                  <a:lumMod val="65000"/>
                </a:schemeClr>
              </a:solidFill>
              <a:effectLst/>
              <a:latin typeface="Arial" pitchFamily="34" charset="0"/>
              <a:ea typeface="宋体" pitchFamily="2" charset="-122"/>
              <a:cs typeface="宋体" pitchFamily="2" charset="-122"/>
            </a:endParaRPr>
          </a:p>
          <a:p>
            <a:pPr lvl="2" indent="0" defTabSz="914400" eaLnBrk="0" hangingPunct="0"/>
            <a:r>
              <a:rPr kumimoji="0" lang="en-US" altLang="zh-CN" sz="2400" b="0" i="0" u="none" strike="noStrike" cap="none" normalizeH="0" baseline="0" dirty="0" smtClean="0">
                <a:ln>
                  <a:noFill/>
                </a:ln>
                <a:solidFill>
                  <a:schemeClr val="bg1">
                    <a:lumMod val="65000"/>
                  </a:schemeClr>
                </a:solidFill>
                <a:effectLst/>
                <a:latin typeface="Calibri" pitchFamily="34" charset="0"/>
                <a:ea typeface="宋体" pitchFamily="2" charset="-122"/>
                <a:cs typeface="新宋体" pitchFamily="49" charset="-122"/>
              </a:rPr>
              <a:t>         return 0;</a:t>
            </a:r>
            <a:endParaRPr kumimoji="0" lang="en-US" altLang="zh-CN" sz="1200" b="0" i="0" u="none" strike="noStrike" cap="none" normalizeH="0" baseline="0" dirty="0" smtClean="0">
              <a:ln>
                <a:noFill/>
              </a:ln>
              <a:solidFill>
                <a:schemeClr val="bg1">
                  <a:lumMod val="65000"/>
                </a:schemeClr>
              </a:solidFill>
              <a:effectLst/>
              <a:latin typeface="Arial" pitchFamily="34" charset="0"/>
              <a:ea typeface="宋体" pitchFamily="2" charset="-122"/>
              <a:cs typeface="宋体" pitchFamily="2" charset="-122"/>
            </a:endParaRPr>
          </a:p>
          <a:p>
            <a:pPr lvl="1" indent="0" defTabSz="914400" eaLnBrk="0" hangingPunct="0"/>
            <a:r>
              <a:rPr kumimoji="0" lang="en-US" altLang="zh-CN" sz="2400" b="0" i="0" u="none" strike="noStrike" cap="none" normalizeH="0" baseline="0" dirty="0" smtClean="0">
                <a:ln>
                  <a:noFill/>
                </a:ln>
                <a:solidFill>
                  <a:schemeClr val="bg1">
                    <a:lumMod val="65000"/>
                  </a:schemeClr>
                </a:solidFill>
                <a:effectLst/>
                <a:latin typeface="Calibri" pitchFamily="34" charset="0"/>
                <a:ea typeface="宋体" pitchFamily="2" charset="-122"/>
                <a:cs typeface="新宋体" pitchFamily="49" charset="-122"/>
              </a:rPr>
              <a:t>      }</a:t>
            </a:r>
            <a:endParaRPr kumimoji="0" lang="en-US" altLang="zh-CN" sz="1200" b="0" i="0" u="none" strike="noStrike" cap="none" normalizeH="0" baseline="0" dirty="0" smtClean="0">
              <a:ln>
                <a:noFill/>
              </a:ln>
              <a:solidFill>
                <a:schemeClr val="bg1">
                  <a:lumMod val="65000"/>
                </a:schemeClr>
              </a:solidFill>
              <a:effectLst/>
              <a:latin typeface="Arial" pitchFamily="34" charset="0"/>
              <a:ea typeface="宋体" pitchFamily="2" charset="-122"/>
              <a:cs typeface="宋体" pitchFamily="2" charset="-122"/>
            </a:endParaRPr>
          </a:p>
          <a:p>
            <a:pPr lvl="1" indent="0" defTabSz="914400" eaLnBrk="0" hangingPunct="0"/>
            <a:r>
              <a:rPr kumimoji="0" lang="en-US" altLang="zh-CN" sz="2400" b="0" i="0" u="none" strike="noStrike" cap="none" normalizeH="0" baseline="0" dirty="0" smtClean="0">
                <a:ln>
                  <a:noFill/>
                </a:ln>
                <a:solidFill>
                  <a:schemeClr val="bg1">
                    <a:lumMod val="65000"/>
                  </a:schemeClr>
                </a:solidFill>
                <a:effectLst/>
                <a:latin typeface="Calibri" pitchFamily="34" charset="0"/>
                <a:ea typeface="宋体" pitchFamily="2" charset="-122"/>
                <a:cs typeface="新宋体" pitchFamily="49" charset="-122"/>
              </a:rPr>
              <a:t>    }</a:t>
            </a:r>
            <a:endParaRPr kumimoji="0" lang="en-US" altLang="zh-CN" sz="1200" b="0" i="0" u="none" strike="noStrike" cap="none" normalizeH="0" baseline="0" dirty="0" smtClean="0">
              <a:ln>
                <a:noFill/>
              </a:ln>
              <a:solidFill>
                <a:schemeClr val="bg1">
                  <a:lumMod val="65000"/>
                </a:schemeClr>
              </a:solidFill>
              <a:effectLst/>
              <a:latin typeface="Arial" pitchFamily="34" charset="0"/>
              <a:ea typeface="宋体" pitchFamily="2"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18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5" name="Rectangle 4"/>
          <p:cNvSpPr/>
          <p:nvPr/>
        </p:nvSpPr>
        <p:spPr bwMode="auto">
          <a:xfrm>
            <a:off x="1323975" y="5487987"/>
            <a:ext cx="5257800" cy="533400"/>
          </a:xfrm>
          <a:prstGeom prst="rect">
            <a:avLst/>
          </a:prstGeom>
          <a:noFill/>
          <a:ln w="444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3200" b="1" i="0" u="none" strike="noStrike" cap="none" normalizeH="0" baseline="0" dirty="0" smtClean="0">
              <a:ln>
                <a:noFill/>
              </a:ln>
              <a:solidFill>
                <a:srgbClr val="FFFF00"/>
              </a:solidFill>
              <a:effectLst/>
              <a:latin typeface="Gill Sans" charset="0"/>
              <a:ea typeface="ヒラギノ角ゴ Pro W3" charset="0"/>
              <a:cs typeface="ヒラギノ角ゴ Pro W3" charset="0"/>
              <a:sym typeface="Gill Sans" charset="0"/>
            </a:endParaRPr>
          </a:p>
        </p:txBody>
      </p:sp>
      <p:sp>
        <p:nvSpPr>
          <p:cNvPr id="6" name="Rectangular Callout 5"/>
          <p:cNvSpPr/>
          <p:nvPr/>
        </p:nvSpPr>
        <p:spPr bwMode="auto">
          <a:xfrm>
            <a:off x="7953375" y="5792787"/>
            <a:ext cx="4876800" cy="457200"/>
          </a:xfrm>
          <a:prstGeom prst="wedgeRectCallout">
            <a:avLst>
              <a:gd name="adj1" fmla="val -78580"/>
              <a:gd name="adj2" fmla="val -50548"/>
            </a:avLst>
          </a:prstGeom>
          <a:solidFill>
            <a:srgbClr val="FFC9C9">
              <a:alpha val="80000"/>
            </a:srgbClr>
          </a:solidFill>
          <a:ln w="2540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en-US" altLang="zh-CN" sz="2400" dirty="0" smtClean="0"/>
              <a:t>1.Derive a class from </a:t>
            </a:r>
            <a:r>
              <a:rPr lang="en-US" altLang="zh-CN" sz="2400" dirty="0" err="1" smtClean="0"/>
              <a:t>AddInPlugin</a:t>
            </a:r>
            <a:endParaRPr lang="en-US" altLang="zh-CN" sz="2400" dirty="0" smtClean="0"/>
          </a:p>
          <a:p>
            <a:pPr marL="0" marR="0" indent="0"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rgbClr val="000000"/>
              </a:solidFill>
              <a:effectLst/>
              <a:latin typeface="Gill Sans" charset="0"/>
              <a:ea typeface="ヒラギノ角ゴ Pro W3" charset="0"/>
              <a:cs typeface="ヒラギノ角ゴ Pro W3" charset="0"/>
              <a:sym typeface="Gill Sans" charset="0"/>
            </a:endParaRPr>
          </a:p>
        </p:txBody>
      </p:sp>
    </p:spTree>
    <p:extLst>
      <p:ext uri="{BB962C8B-B14F-4D97-AF65-F5344CB8AC3E}">
        <p14:creationId xmlns:p14="http://schemas.microsoft.com/office/powerpoint/2010/main" val="2532724729"/>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smtClean="0"/>
              <a:t>Specify Attributes </a:t>
            </a:r>
          </a:p>
        </p:txBody>
      </p:sp>
      <p:sp>
        <p:nvSpPr>
          <p:cNvPr id="1026" name="Rectangle 2"/>
          <p:cNvSpPr>
            <a:spLocks noChangeArrowheads="1"/>
          </p:cNvSpPr>
          <p:nvPr/>
        </p:nvSpPr>
        <p:spPr bwMode="auto">
          <a:xfrm>
            <a:off x="333375" y="2060474"/>
            <a:ext cx="11201400" cy="59400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defTabSz="914400"/>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a:t>
            </a:r>
            <a:r>
              <a:rPr kumimoji="0" lang="en-US" altLang="zh-CN" sz="2000" b="0" i="0" u="none" strike="noStrike" cap="none" normalizeH="0" baseline="0" dirty="0" err="1" smtClean="0">
                <a:ln>
                  <a:noFill/>
                </a:ln>
                <a:solidFill>
                  <a:srgbClr val="2B91AF"/>
                </a:solidFill>
                <a:effectLst/>
                <a:latin typeface="Courier New" pitchFamily="49" charset="0"/>
                <a:ea typeface="宋体" pitchFamily="2" charset="-122"/>
                <a:cs typeface="Courier New" pitchFamily="49" charset="0"/>
              </a:rPr>
              <a:t>PluginAttribute</a:t>
            </a:r>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a:t>
            </a:r>
            <a:r>
              <a:rPr lang="en-US" altLang="zh-CN" sz="2000" dirty="0" smtClean="0">
                <a:solidFill>
                  <a:srgbClr val="A31515"/>
                </a:solidFill>
                <a:latin typeface="Courier New" pitchFamily="49" charset="0"/>
                <a:ea typeface="宋体" pitchFamily="2" charset="-122"/>
                <a:cs typeface="Courier New" pitchFamily="49" charset="0"/>
              </a:rPr>
              <a:t>“HelloWorld"</a:t>
            </a:r>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2000" b="0" i="0" u="none" strike="noStrike" cap="none" normalizeH="0" baseline="0" dirty="0" smtClean="0">
                <a:ln>
                  <a:noFill/>
                </a:ln>
                <a:solidFill>
                  <a:srgbClr val="008000"/>
                </a:solidFill>
                <a:effectLst/>
                <a:latin typeface="Courier New" pitchFamily="49" charset="0"/>
                <a:ea typeface="宋体" pitchFamily="2" charset="-122"/>
                <a:cs typeface="Courier New" pitchFamily="49" charset="0"/>
              </a:rPr>
              <a:t>			//</a:t>
            </a:r>
            <a:r>
              <a:rPr kumimoji="0" lang="en-US" altLang="zh-CN" sz="2000" b="0" i="0" u="none" strike="noStrike" cap="none" normalizeH="0" baseline="0" dirty="0" err="1" smtClean="0">
                <a:ln>
                  <a:noFill/>
                </a:ln>
                <a:solidFill>
                  <a:srgbClr val="008000"/>
                </a:solidFill>
                <a:effectLst/>
                <a:latin typeface="Courier New" pitchFamily="49" charset="0"/>
                <a:ea typeface="宋体" pitchFamily="2" charset="-122"/>
                <a:cs typeface="Courier New" pitchFamily="49" charset="0"/>
              </a:rPr>
              <a:t>Plugin</a:t>
            </a:r>
            <a:r>
              <a:rPr kumimoji="0" lang="en-US" altLang="zh-CN" sz="2000" b="0" i="0" u="none" strike="noStrike" cap="none" normalizeH="0" baseline="0" dirty="0" smtClean="0">
                <a:ln>
                  <a:noFill/>
                </a:ln>
                <a:solidFill>
                  <a:srgbClr val="008000"/>
                </a:solidFill>
                <a:effectLst/>
                <a:latin typeface="Courier New" pitchFamily="49" charset="0"/>
                <a:ea typeface="宋体" pitchFamily="2" charset="-122"/>
                <a:cs typeface="Courier New" pitchFamily="49" charset="0"/>
              </a:rPr>
              <a:t> name</a:t>
            </a:r>
            <a:endPar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a:t>
            </a:r>
            <a:r>
              <a:rPr kumimoji="0" lang="en-US" altLang="zh-CN" sz="2000" b="0" i="0" u="none" strike="noStrike" cap="none" normalizeH="0" baseline="0" dirty="0" smtClean="0">
                <a:ln>
                  <a:noFill/>
                </a:ln>
                <a:solidFill>
                  <a:srgbClr val="A31515"/>
                </a:solidFill>
                <a:effectLst/>
                <a:latin typeface="Courier New" pitchFamily="49" charset="0"/>
                <a:ea typeface="宋体" pitchFamily="2" charset="-122"/>
                <a:cs typeface="Courier New" pitchFamily="49" charset="0"/>
              </a:rPr>
              <a:t>"ADSK"</a:t>
            </a:r>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a:t>
            </a:r>
            <a:r>
              <a:rPr kumimoji="0" lang="en-US" altLang="zh-CN" sz="2000" b="0" i="0" u="none" strike="noStrike" cap="none" normalizeH="0" baseline="0" dirty="0" smtClean="0">
                <a:ln>
                  <a:noFill/>
                </a:ln>
                <a:solidFill>
                  <a:srgbClr val="008000"/>
                </a:solidFill>
                <a:effectLst/>
                <a:latin typeface="Courier New" pitchFamily="49" charset="0"/>
                <a:ea typeface="宋体" pitchFamily="2" charset="-122"/>
                <a:cs typeface="Courier New" pitchFamily="49" charset="0"/>
              </a:rPr>
              <a:t>//Developer ID or GUID</a:t>
            </a:r>
            <a:endPar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ToolTip = </a:t>
            </a:r>
            <a:r>
              <a:rPr kumimoji="0" lang="en-US" altLang="zh-CN" sz="2000" b="0" i="0" u="none" strike="noStrike" cap="none" normalizeH="0" baseline="0" dirty="0" smtClean="0">
                <a:ln>
                  <a:noFill/>
                </a:ln>
                <a:solidFill>
                  <a:srgbClr val="A31515"/>
                </a:solidFill>
                <a:effectLst/>
                <a:latin typeface="Courier New" pitchFamily="49" charset="0"/>
                <a:ea typeface="宋体" pitchFamily="2" charset="-122"/>
                <a:cs typeface="Courier New" pitchFamily="49" charset="0"/>
              </a:rPr>
              <a:t>“Hello World"</a:t>
            </a:r>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a:t>
            </a:r>
            <a:r>
              <a:rPr kumimoji="0" lang="en-US" altLang="zh-CN" sz="2000" b="0" i="0" u="none" strike="noStrike" cap="none" normalizeH="0" baseline="0" dirty="0" smtClean="0">
                <a:ln>
                  <a:noFill/>
                </a:ln>
                <a:solidFill>
                  <a:srgbClr val="008000"/>
                </a:solidFill>
                <a:effectLst/>
                <a:latin typeface="Courier New" pitchFamily="49" charset="0"/>
                <a:ea typeface="宋体" pitchFamily="2" charset="-122"/>
                <a:cs typeface="Courier New" pitchFamily="49" charset="0"/>
              </a:rPr>
              <a:t>//The tooltip for the item in the ribbon</a:t>
            </a:r>
            <a:endPar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a:t>
            </a:r>
            <a:r>
              <a:rPr kumimoji="0" lang="en-US" altLang="zh-CN" sz="2000" b="0" i="0" u="none" strike="noStrike" cap="none" normalizeH="0" baseline="0" dirty="0" err="1" smtClean="0">
                <a:ln>
                  <a:noFill/>
                </a:ln>
                <a:solidFill>
                  <a:schemeClr val="tx1"/>
                </a:solidFill>
                <a:effectLst/>
                <a:latin typeface="Courier New" pitchFamily="49" charset="0"/>
                <a:ea typeface="宋体" pitchFamily="2" charset="-122"/>
                <a:cs typeface="Courier New" pitchFamily="49" charset="0"/>
              </a:rPr>
              <a:t>DisplayName</a:t>
            </a:r>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 </a:t>
            </a:r>
            <a:r>
              <a:rPr kumimoji="0" lang="en-US" altLang="zh-CN" sz="2000" b="0" i="0" u="none" strike="noStrike" cap="none" normalizeH="0" baseline="0" dirty="0" smtClean="0">
                <a:ln>
                  <a:noFill/>
                </a:ln>
                <a:solidFill>
                  <a:srgbClr val="A31515"/>
                </a:solidFill>
                <a:effectLst/>
                <a:latin typeface="Courier New" pitchFamily="49" charset="0"/>
                <a:ea typeface="宋体" pitchFamily="2" charset="-122"/>
                <a:cs typeface="Courier New" pitchFamily="49" charset="0"/>
              </a:rPr>
              <a:t>"</a:t>
            </a:r>
            <a:r>
              <a:rPr kumimoji="0" lang="en-US" altLang="zh-CN" sz="2000" b="0" i="0" u="none" strike="noStrike" cap="none" normalizeH="0" baseline="0" dirty="0" err="1" smtClean="0">
                <a:ln>
                  <a:noFill/>
                </a:ln>
                <a:solidFill>
                  <a:srgbClr val="A31515"/>
                </a:solidFill>
                <a:effectLst/>
                <a:latin typeface="Courier New" pitchFamily="49" charset="0"/>
                <a:ea typeface="宋体" pitchFamily="2" charset="-122"/>
                <a:cs typeface="Courier New" pitchFamily="49" charset="0"/>
              </a:rPr>
              <a:t>HelloWorld</a:t>
            </a:r>
            <a:r>
              <a:rPr kumimoji="0" lang="en-US" altLang="zh-CN" sz="2000" b="0" i="0" u="none" strike="noStrike" cap="none" normalizeH="0" baseline="0" dirty="0" smtClean="0">
                <a:ln>
                  <a:noFill/>
                </a:ln>
                <a:solidFill>
                  <a:srgbClr val="A31515"/>
                </a:solidFill>
                <a:effectLst/>
                <a:latin typeface="Courier New" pitchFamily="49" charset="0"/>
                <a:ea typeface="宋体" pitchFamily="2" charset="-122"/>
                <a:cs typeface="Courier New" pitchFamily="49" charset="0"/>
              </a:rPr>
              <a:t>"</a:t>
            </a:r>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a:t>
            </a:r>
            <a:r>
              <a:rPr kumimoji="0" lang="en-US" altLang="zh-CN" sz="2000" b="0" i="0" u="none" strike="noStrike" cap="none" normalizeH="0" baseline="0" dirty="0" smtClean="0">
                <a:ln>
                  <a:noFill/>
                </a:ln>
                <a:solidFill>
                  <a:srgbClr val="008000"/>
                </a:solidFill>
                <a:effectLst/>
                <a:latin typeface="Courier New" pitchFamily="49" charset="0"/>
                <a:ea typeface="宋体" pitchFamily="2" charset="-122"/>
                <a:cs typeface="Courier New" pitchFamily="49" charset="0"/>
              </a:rPr>
              <a:t>//Display name for the </a:t>
            </a:r>
            <a:r>
              <a:rPr kumimoji="0" lang="en-US" altLang="zh-CN" sz="2000" b="0" i="0" u="none" strike="noStrike" cap="none" normalizeH="0" baseline="0" dirty="0" err="1" smtClean="0">
                <a:ln>
                  <a:noFill/>
                </a:ln>
                <a:solidFill>
                  <a:srgbClr val="008000"/>
                </a:solidFill>
                <a:effectLst/>
                <a:latin typeface="Courier New" pitchFamily="49" charset="0"/>
                <a:ea typeface="宋体" pitchFamily="2" charset="-122"/>
                <a:cs typeface="Courier New" pitchFamily="49" charset="0"/>
              </a:rPr>
              <a:t>Plugin</a:t>
            </a:r>
            <a:r>
              <a:rPr kumimoji="0" lang="en-US" altLang="zh-CN" sz="2000" b="0" i="0" u="none" strike="noStrike" cap="none" normalizeH="0" baseline="0" dirty="0" smtClean="0">
                <a:ln>
                  <a:noFill/>
                </a:ln>
                <a:solidFill>
                  <a:srgbClr val="008000"/>
                </a:solidFill>
                <a:effectLst/>
                <a:latin typeface="Courier New" pitchFamily="49" charset="0"/>
                <a:ea typeface="宋体" pitchFamily="2" charset="-122"/>
                <a:cs typeface="Courier New" pitchFamily="49" charset="0"/>
              </a:rPr>
              <a:t> in the Ribbon</a:t>
            </a:r>
            <a:endPar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endParaRPr>
          </a:p>
          <a:p>
            <a:pPr lvl="1" indent="0" defTabSz="914400" eaLnBrk="0" hangingPunct="0"/>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a:t>
            </a:r>
            <a:r>
              <a:rPr kumimoji="0" lang="en-US" altLang="zh-CN" sz="2000" b="0" i="0" u="none" strike="noStrike" cap="none" normalizeH="0" baseline="0" dirty="0" smtClean="0">
                <a:ln>
                  <a:noFill/>
                </a:ln>
                <a:solidFill>
                  <a:srgbClr val="008000"/>
                </a:solidFill>
                <a:effectLst/>
                <a:latin typeface="Courier New" pitchFamily="49" charset="0"/>
                <a:ea typeface="宋体" pitchFamily="2" charset="-122"/>
                <a:cs typeface="Courier New" pitchFamily="49" charset="0"/>
              </a:rPr>
              <a:t>//[</a:t>
            </a:r>
            <a:r>
              <a:rPr kumimoji="0" lang="en-US" altLang="zh-CN" sz="2000" b="0" i="0" u="none" strike="noStrike" cap="none" normalizeH="0" baseline="0" dirty="0" err="1" smtClean="0">
                <a:ln>
                  <a:noFill/>
                </a:ln>
                <a:solidFill>
                  <a:srgbClr val="008000"/>
                </a:solidFill>
                <a:effectLst/>
                <a:latin typeface="Courier New" pitchFamily="49" charset="0"/>
                <a:ea typeface="宋体" pitchFamily="2" charset="-122"/>
                <a:cs typeface="Courier New" pitchFamily="49" charset="0"/>
              </a:rPr>
              <a:t>AddInPlugin</a:t>
            </a:r>
            <a:r>
              <a:rPr kumimoji="0" lang="en-US" altLang="zh-CN" sz="2000" b="0" i="0" u="none" strike="noStrike" cap="none" normalizeH="0" baseline="0" dirty="0" smtClean="0">
                <a:ln>
                  <a:noFill/>
                </a:ln>
                <a:solidFill>
                  <a:srgbClr val="008000"/>
                </a:solidFill>
                <a:effectLst/>
                <a:latin typeface="Courier New" pitchFamily="49" charset="0"/>
                <a:ea typeface="宋体" pitchFamily="2" charset="-122"/>
                <a:cs typeface="Courier New" pitchFamily="49" charset="0"/>
              </a:rPr>
              <a:t>(</a:t>
            </a:r>
            <a:r>
              <a:rPr kumimoji="0" lang="en-US" altLang="zh-CN" sz="2000" b="0" i="0" u="none" strike="noStrike" cap="none" normalizeH="0" baseline="0" dirty="0" err="1" smtClean="0">
                <a:ln>
                  <a:noFill/>
                </a:ln>
                <a:solidFill>
                  <a:srgbClr val="008000"/>
                </a:solidFill>
                <a:effectLst/>
                <a:latin typeface="Courier New" pitchFamily="49" charset="0"/>
                <a:ea typeface="宋体" pitchFamily="2" charset="-122"/>
                <a:cs typeface="Courier New" pitchFamily="49" charset="0"/>
              </a:rPr>
              <a:t>AddInLocation.Export</a:t>
            </a:r>
            <a:r>
              <a:rPr kumimoji="0" lang="en-US" altLang="zh-CN" sz="2000" b="0" i="0" u="none" strike="noStrike" cap="none" normalizeH="0" baseline="0" dirty="0" smtClean="0">
                <a:ln>
                  <a:noFill/>
                </a:ln>
                <a:solidFill>
                  <a:srgbClr val="008000"/>
                </a:solidFill>
                <a:effectLst/>
                <a:latin typeface="Courier New" pitchFamily="49" charset="0"/>
                <a:ea typeface="宋体" pitchFamily="2" charset="-122"/>
                <a:cs typeface="Courier New" pitchFamily="49" charset="0"/>
              </a:rPr>
              <a:t>)]</a:t>
            </a:r>
            <a:endPar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endParaRPr>
          </a:p>
          <a:p>
            <a:pPr lvl="1" indent="0" defTabSz="914400" eaLnBrk="0" hangingPunct="0"/>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a:t>
            </a:r>
            <a:r>
              <a:rPr kumimoji="0" lang="en-US" altLang="zh-CN" sz="2000" b="0" i="0" u="none" strike="noStrike" cap="none" normalizeH="0" baseline="0" dirty="0" smtClean="0">
                <a:ln>
                  <a:noFill/>
                </a:ln>
                <a:solidFill>
                  <a:srgbClr val="008000"/>
                </a:solidFill>
                <a:effectLst/>
                <a:latin typeface="Courier New" pitchFamily="49" charset="0"/>
                <a:ea typeface="宋体" pitchFamily="2" charset="-122"/>
                <a:cs typeface="Courier New" pitchFamily="49" charset="0"/>
              </a:rPr>
              <a:t>//[</a:t>
            </a:r>
            <a:r>
              <a:rPr kumimoji="0" lang="en-US" altLang="zh-CN" sz="2000" b="0" i="0" u="none" strike="noStrike" cap="none" normalizeH="0" baseline="0" dirty="0" err="1" smtClean="0">
                <a:ln>
                  <a:noFill/>
                </a:ln>
                <a:solidFill>
                  <a:srgbClr val="008000"/>
                </a:solidFill>
                <a:effectLst/>
                <a:latin typeface="Courier New" pitchFamily="49" charset="0"/>
                <a:ea typeface="宋体" pitchFamily="2" charset="-122"/>
                <a:cs typeface="Courier New" pitchFamily="49" charset="0"/>
              </a:rPr>
              <a:t>AddInPlugin</a:t>
            </a:r>
            <a:r>
              <a:rPr kumimoji="0" lang="en-US" altLang="zh-CN" sz="2000" b="0" i="0" u="none" strike="noStrike" cap="none" normalizeH="0" baseline="0" dirty="0" smtClean="0">
                <a:ln>
                  <a:noFill/>
                </a:ln>
                <a:solidFill>
                  <a:srgbClr val="008000"/>
                </a:solidFill>
                <a:effectLst/>
                <a:latin typeface="Courier New" pitchFamily="49" charset="0"/>
                <a:ea typeface="宋体" pitchFamily="2" charset="-122"/>
                <a:cs typeface="Courier New" pitchFamily="49" charset="0"/>
              </a:rPr>
              <a:t>(</a:t>
            </a:r>
            <a:r>
              <a:rPr kumimoji="0" lang="en-US" altLang="zh-CN" sz="2000" b="0" i="0" u="none" strike="noStrike" cap="none" normalizeH="0" baseline="0" dirty="0" err="1" smtClean="0">
                <a:ln>
                  <a:noFill/>
                </a:ln>
                <a:solidFill>
                  <a:srgbClr val="008000"/>
                </a:solidFill>
                <a:effectLst/>
                <a:latin typeface="Courier New" pitchFamily="49" charset="0"/>
                <a:ea typeface="宋体" pitchFamily="2" charset="-122"/>
                <a:cs typeface="Courier New" pitchFamily="49" charset="0"/>
              </a:rPr>
              <a:t>AddInLocation.CurrentSelectionContextMenu</a:t>
            </a:r>
            <a:r>
              <a:rPr kumimoji="0" lang="en-US" altLang="zh-CN" sz="2000" b="0" i="0" u="none" strike="noStrike" cap="none" normalizeH="0" baseline="0" dirty="0" smtClean="0">
                <a:ln>
                  <a:noFill/>
                </a:ln>
                <a:solidFill>
                  <a:srgbClr val="008000"/>
                </a:solidFill>
                <a:effectLst/>
                <a:latin typeface="Courier New" pitchFamily="49" charset="0"/>
                <a:ea typeface="宋体" pitchFamily="2" charset="-122"/>
                <a:cs typeface="Courier New" pitchFamily="49" charset="0"/>
              </a:rPr>
              <a:t>)]</a:t>
            </a:r>
            <a:endPar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endParaRPr>
          </a:p>
          <a:p>
            <a:pPr lvl="1" indent="0" defTabSz="914400" eaLnBrk="0" hangingPunct="0"/>
            <a:r>
              <a:rPr kumimoji="0" lang="en-US" altLang="zh-CN" sz="2000" b="0" i="0" u="none" strike="noStrike" cap="none" normalizeH="0" baseline="0" dirty="0" smtClean="0">
                <a:ln>
                  <a:noFill/>
                </a:ln>
                <a:solidFill>
                  <a:schemeClr val="bg1">
                    <a:lumMod val="65000"/>
                  </a:schemeClr>
                </a:solidFill>
                <a:effectLst/>
                <a:latin typeface="Courier New" pitchFamily="49" charset="0"/>
                <a:ea typeface="宋体" pitchFamily="2" charset="-122"/>
                <a:cs typeface="Courier New" pitchFamily="49" charset="0"/>
              </a:rPr>
              <a:t>    public class </a:t>
            </a:r>
            <a:r>
              <a:rPr kumimoji="0" lang="en-US" altLang="zh-CN" sz="2000" b="0" i="0" u="none" strike="noStrike" cap="none" normalizeH="0" baseline="0" dirty="0" err="1" smtClean="0">
                <a:ln>
                  <a:noFill/>
                </a:ln>
                <a:solidFill>
                  <a:schemeClr val="bg1">
                    <a:lumMod val="65000"/>
                  </a:schemeClr>
                </a:solidFill>
                <a:effectLst/>
                <a:latin typeface="Courier New" pitchFamily="49" charset="0"/>
                <a:ea typeface="宋体" pitchFamily="2" charset="-122"/>
                <a:cs typeface="Courier New" pitchFamily="49" charset="0"/>
              </a:rPr>
              <a:t>HelloWorld:AddInPlugin</a:t>
            </a:r>
            <a:r>
              <a:rPr kumimoji="0" lang="en-US" altLang="zh-CN" sz="2000" b="0" i="0" u="none" strike="noStrike" cap="none" normalizeH="0" baseline="0" dirty="0" smtClean="0">
                <a:ln>
                  <a:noFill/>
                </a:ln>
                <a:solidFill>
                  <a:schemeClr val="bg1">
                    <a:lumMod val="65000"/>
                  </a:schemeClr>
                </a:solidFill>
                <a:effectLst/>
                <a:latin typeface="Courier New" pitchFamily="49" charset="0"/>
                <a:ea typeface="宋体" pitchFamily="2" charset="-122"/>
                <a:cs typeface="Courier New" pitchFamily="49" charset="0"/>
              </a:rPr>
              <a:t> </a:t>
            </a:r>
          </a:p>
          <a:p>
            <a:pPr lvl="1" indent="0" defTabSz="914400" eaLnBrk="0" hangingPunct="0"/>
            <a:r>
              <a:rPr kumimoji="0" lang="en-US" altLang="zh-CN" sz="2000" b="0" i="0" u="none" strike="noStrike" cap="none" normalizeH="0" baseline="0" dirty="0" smtClean="0">
                <a:ln>
                  <a:noFill/>
                </a:ln>
                <a:solidFill>
                  <a:schemeClr val="bg1">
                    <a:lumMod val="65000"/>
                  </a:schemeClr>
                </a:solidFill>
                <a:effectLst/>
                <a:latin typeface="Courier New" pitchFamily="49" charset="0"/>
                <a:ea typeface="宋体" pitchFamily="2" charset="-122"/>
                <a:cs typeface="Courier New" pitchFamily="49" charset="0"/>
              </a:rPr>
              <a:t>    {</a:t>
            </a:r>
          </a:p>
          <a:p>
            <a:pPr lvl="1" indent="0" defTabSz="914400" eaLnBrk="0" hangingPunct="0"/>
            <a:r>
              <a:rPr kumimoji="0" lang="en-US" altLang="zh-CN" sz="2000" b="0" i="0" u="none" strike="noStrike" cap="none" normalizeH="0" baseline="0" dirty="0" smtClean="0">
                <a:ln>
                  <a:noFill/>
                </a:ln>
                <a:solidFill>
                  <a:schemeClr val="bg1">
                    <a:lumMod val="65000"/>
                  </a:schemeClr>
                </a:solidFill>
                <a:effectLst/>
                <a:latin typeface="Courier New" pitchFamily="49" charset="0"/>
                <a:ea typeface="宋体" pitchFamily="2" charset="-122"/>
                <a:cs typeface="Courier New" pitchFamily="49" charset="0"/>
              </a:rPr>
              <a:t>      public override </a:t>
            </a:r>
            <a:r>
              <a:rPr kumimoji="0" lang="en-US" altLang="zh-CN" sz="2000" b="0" i="0" u="none" strike="noStrike" cap="none" normalizeH="0" baseline="0" dirty="0" err="1" smtClean="0">
                <a:ln>
                  <a:noFill/>
                </a:ln>
                <a:solidFill>
                  <a:schemeClr val="bg1">
                    <a:lumMod val="65000"/>
                  </a:schemeClr>
                </a:solidFill>
                <a:effectLst/>
                <a:latin typeface="Courier New" pitchFamily="49" charset="0"/>
                <a:ea typeface="宋体" pitchFamily="2" charset="-122"/>
                <a:cs typeface="Courier New" pitchFamily="49" charset="0"/>
              </a:rPr>
              <a:t>int</a:t>
            </a:r>
            <a:r>
              <a:rPr kumimoji="0" lang="en-US" altLang="zh-CN" sz="2000" b="0" i="0" u="none" strike="noStrike" cap="none" normalizeH="0" baseline="0" dirty="0" smtClean="0">
                <a:ln>
                  <a:noFill/>
                </a:ln>
                <a:solidFill>
                  <a:schemeClr val="bg1">
                    <a:lumMod val="65000"/>
                  </a:schemeClr>
                </a:solidFill>
                <a:effectLst/>
                <a:latin typeface="Courier New" pitchFamily="49" charset="0"/>
                <a:ea typeface="宋体" pitchFamily="2" charset="-122"/>
                <a:cs typeface="Courier New" pitchFamily="49" charset="0"/>
              </a:rPr>
              <a:t> Execute(</a:t>
            </a:r>
            <a:r>
              <a:rPr kumimoji="0" lang="en-US" altLang="zh-CN" sz="2000" b="0" i="0" u="none" strike="noStrike" cap="none" normalizeH="0" baseline="0" dirty="0" err="1" smtClean="0">
                <a:ln>
                  <a:noFill/>
                </a:ln>
                <a:solidFill>
                  <a:schemeClr val="bg1">
                    <a:lumMod val="65000"/>
                  </a:schemeClr>
                </a:solidFill>
                <a:effectLst/>
                <a:latin typeface="Courier New" pitchFamily="49" charset="0"/>
                <a:ea typeface="宋体" pitchFamily="2" charset="-122"/>
                <a:cs typeface="Courier New" pitchFamily="49" charset="0"/>
              </a:rPr>
              <a:t>params</a:t>
            </a:r>
            <a:r>
              <a:rPr kumimoji="0" lang="en-US" altLang="zh-CN" sz="2000" b="0" i="0" u="none" strike="noStrike" cap="none" normalizeH="0" baseline="0" dirty="0" smtClean="0">
                <a:ln>
                  <a:noFill/>
                </a:ln>
                <a:solidFill>
                  <a:schemeClr val="bg1">
                    <a:lumMod val="65000"/>
                  </a:schemeClr>
                </a:solidFill>
                <a:effectLst/>
                <a:latin typeface="Courier New" pitchFamily="49" charset="0"/>
                <a:ea typeface="宋体" pitchFamily="2" charset="-122"/>
                <a:cs typeface="Courier New" pitchFamily="49" charset="0"/>
              </a:rPr>
              <a:t> string[] parameters)</a:t>
            </a:r>
          </a:p>
          <a:p>
            <a:pPr lvl="1" indent="0" defTabSz="914400" eaLnBrk="0" hangingPunct="0"/>
            <a:r>
              <a:rPr kumimoji="0" lang="en-US" altLang="zh-CN" sz="2000" b="0" i="0" u="none" strike="noStrike" cap="none" normalizeH="0" baseline="0" dirty="0" smtClean="0">
                <a:ln>
                  <a:noFill/>
                </a:ln>
                <a:solidFill>
                  <a:schemeClr val="bg1">
                    <a:lumMod val="65000"/>
                  </a:schemeClr>
                </a:solidFill>
                <a:effectLst/>
                <a:latin typeface="Courier New" pitchFamily="49" charset="0"/>
                <a:ea typeface="宋体" pitchFamily="2" charset="-122"/>
                <a:cs typeface="Courier New" pitchFamily="49" charset="0"/>
              </a:rPr>
              <a:t>      {</a:t>
            </a:r>
          </a:p>
          <a:p>
            <a:pPr lvl="1" indent="0" defTabSz="914400" eaLnBrk="0" hangingPunct="0"/>
            <a:r>
              <a:rPr kumimoji="0" lang="en-US" altLang="zh-CN" sz="2000" b="0" i="0" u="none" strike="noStrike" cap="none" normalizeH="0" baseline="0" dirty="0" smtClean="0">
                <a:ln>
                  <a:noFill/>
                </a:ln>
                <a:solidFill>
                  <a:schemeClr val="bg1">
                    <a:lumMod val="65000"/>
                  </a:schemeClr>
                </a:solidFill>
                <a:effectLst/>
                <a:latin typeface="Courier New" pitchFamily="49" charset="0"/>
                <a:ea typeface="宋体" pitchFamily="2" charset="-122"/>
                <a:cs typeface="Courier New" pitchFamily="49" charset="0"/>
              </a:rPr>
              <a:t>         </a:t>
            </a:r>
            <a:r>
              <a:rPr kumimoji="0" lang="en-US" altLang="zh-CN" sz="2000" b="0" i="0" u="none" strike="noStrike" cap="none" normalizeH="0" baseline="0" dirty="0" err="1" smtClean="0">
                <a:ln>
                  <a:noFill/>
                </a:ln>
                <a:solidFill>
                  <a:schemeClr val="bg1">
                    <a:lumMod val="65000"/>
                  </a:schemeClr>
                </a:solidFill>
                <a:effectLst/>
                <a:latin typeface="Courier New" pitchFamily="49" charset="0"/>
                <a:ea typeface="宋体" pitchFamily="2" charset="-122"/>
                <a:cs typeface="Courier New" pitchFamily="49" charset="0"/>
              </a:rPr>
              <a:t>MessageBox.Show</a:t>
            </a:r>
            <a:r>
              <a:rPr kumimoji="0" lang="en-US" altLang="zh-CN" sz="2000" b="0" i="0" u="none" strike="noStrike" cap="none" normalizeH="0" baseline="0" dirty="0" smtClean="0">
                <a:ln>
                  <a:noFill/>
                </a:ln>
                <a:solidFill>
                  <a:schemeClr val="bg1">
                    <a:lumMod val="65000"/>
                  </a:schemeClr>
                </a:solidFill>
                <a:effectLst/>
                <a:latin typeface="Courier New" pitchFamily="49" charset="0"/>
                <a:ea typeface="宋体" pitchFamily="2" charset="-122"/>
                <a:cs typeface="Courier New" pitchFamily="49" charset="0"/>
              </a:rPr>
              <a:t>("Hello World");</a:t>
            </a:r>
          </a:p>
          <a:p>
            <a:pPr lvl="1" indent="0" defTabSz="914400" eaLnBrk="0" hangingPunct="0"/>
            <a:r>
              <a:rPr kumimoji="0" lang="en-US" altLang="zh-CN" sz="2000" b="0" i="0" u="none" strike="noStrike" cap="none" normalizeH="0" baseline="0" dirty="0" smtClean="0">
                <a:ln>
                  <a:noFill/>
                </a:ln>
                <a:solidFill>
                  <a:schemeClr val="bg1">
                    <a:lumMod val="65000"/>
                  </a:schemeClr>
                </a:solidFill>
                <a:effectLst/>
                <a:latin typeface="Courier New" pitchFamily="49" charset="0"/>
                <a:ea typeface="宋体" pitchFamily="2" charset="-122"/>
                <a:cs typeface="Courier New" pitchFamily="49" charset="0"/>
              </a:rPr>
              <a:t>         return 0;</a:t>
            </a:r>
          </a:p>
          <a:p>
            <a:pPr lvl="1" indent="0" defTabSz="914400" eaLnBrk="0" hangingPunct="0"/>
            <a:r>
              <a:rPr kumimoji="0" lang="en-US" altLang="zh-CN" sz="2000" b="0" i="0" u="none" strike="noStrike" cap="none" normalizeH="0" baseline="0" dirty="0" smtClean="0">
                <a:ln>
                  <a:noFill/>
                </a:ln>
                <a:solidFill>
                  <a:schemeClr val="bg1">
                    <a:lumMod val="65000"/>
                  </a:schemeClr>
                </a:solidFill>
                <a:effectLst/>
                <a:latin typeface="Courier New" pitchFamily="49" charset="0"/>
                <a:ea typeface="宋体" pitchFamily="2" charset="-122"/>
                <a:cs typeface="Courier New" pitchFamily="49" charset="0"/>
              </a:rPr>
              <a:t>      }</a:t>
            </a:r>
          </a:p>
          <a:p>
            <a:pPr lvl="1" indent="0" defTabSz="914400" eaLnBrk="0" hangingPunct="0"/>
            <a:r>
              <a:rPr kumimoji="0" lang="en-US" altLang="zh-CN" sz="2000" b="0" i="0" u="none" strike="noStrike" cap="none" normalizeH="0" baseline="0" dirty="0" smtClean="0">
                <a:ln>
                  <a:noFill/>
                </a:ln>
                <a:solidFill>
                  <a:schemeClr val="bg1">
                    <a:lumMod val="65000"/>
                  </a:schemeClr>
                </a:solidFill>
                <a:effectLst/>
                <a:latin typeface="Courier New" pitchFamily="49" charset="0"/>
                <a:ea typeface="宋体" pitchFamily="2" charset="-122"/>
                <a:cs typeface="Courier New"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endParaRPr>
          </a:p>
        </p:txBody>
      </p:sp>
      <p:sp>
        <p:nvSpPr>
          <p:cNvPr id="4" name="Rectangle 3"/>
          <p:cNvSpPr/>
          <p:nvPr/>
        </p:nvSpPr>
        <p:spPr bwMode="auto">
          <a:xfrm>
            <a:off x="611805" y="2060473"/>
            <a:ext cx="10008569" cy="3122713"/>
          </a:xfrm>
          <a:prstGeom prst="rect">
            <a:avLst/>
          </a:prstGeom>
          <a:noFill/>
          <a:ln w="444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3200" b="1" i="0" u="none" strike="noStrike" cap="none" normalizeH="0" baseline="0" dirty="0" smtClean="0">
              <a:ln>
                <a:noFill/>
              </a:ln>
              <a:solidFill>
                <a:srgbClr val="DD0000"/>
              </a:solidFill>
              <a:effectLst/>
              <a:latin typeface="Gill Sans" charset="0"/>
              <a:ea typeface="ヒラギノ角ゴ Pro W3" charset="0"/>
              <a:cs typeface="ヒラギノ角ゴ Pro W3" charset="0"/>
              <a:sym typeface="Gill Sans" charset="0"/>
            </a:endParaRPr>
          </a:p>
        </p:txBody>
      </p:sp>
      <p:sp>
        <p:nvSpPr>
          <p:cNvPr id="5" name="Rectangular Callout 4"/>
          <p:cNvSpPr/>
          <p:nvPr/>
        </p:nvSpPr>
        <p:spPr bwMode="auto">
          <a:xfrm>
            <a:off x="6124575" y="7545387"/>
            <a:ext cx="5867400" cy="1600200"/>
          </a:xfrm>
          <a:prstGeom prst="wedgeRectCallout">
            <a:avLst>
              <a:gd name="adj1" fmla="val -62521"/>
              <a:gd name="adj2" fmla="val -168468"/>
            </a:avLst>
          </a:prstGeom>
          <a:solidFill>
            <a:srgbClr val="FFC9C9">
              <a:alpha val="80000"/>
            </a:srgbClr>
          </a:solidFill>
          <a:ln w="2540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en-US" altLang="zh-CN" sz="2400" dirty="0" smtClean="0"/>
              <a:t>2.Add attributes</a:t>
            </a:r>
          </a:p>
          <a:p>
            <a:r>
              <a:rPr lang="en-US" altLang="zh-CN" sz="2400" dirty="0" smtClean="0"/>
              <a:t>    2.1) define the names</a:t>
            </a:r>
          </a:p>
          <a:p>
            <a:r>
              <a:rPr lang="en-US" altLang="zh-CN" sz="2400" dirty="0" smtClean="0"/>
              <a:t>    2.2) define the location. The default is on Add-Ins tab.</a:t>
            </a:r>
          </a:p>
          <a:p>
            <a:pPr marL="0" marR="0" indent="0"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rgbClr val="000000"/>
              </a:solidFill>
              <a:effectLst/>
              <a:latin typeface="Gill Sans" charset="0"/>
              <a:ea typeface="ヒラギノ角ゴ Pro W3" charset="0"/>
              <a:cs typeface="ヒラギノ角ゴ Pro W3" charset="0"/>
              <a:sym typeface="Gill Sans" charset="0"/>
            </a:endParaRPr>
          </a:p>
        </p:txBody>
      </p:sp>
    </p:spTree>
    <p:extLst>
      <p:ext uri="{BB962C8B-B14F-4D97-AF65-F5344CB8AC3E}">
        <p14:creationId xmlns:p14="http://schemas.microsoft.com/office/powerpoint/2010/main" val="572003373"/>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smtClean="0"/>
              <a:t>Override Methods </a:t>
            </a:r>
          </a:p>
        </p:txBody>
      </p:sp>
      <p:sp>
        <p:nvSpPr>
          <p:cNvPr id="1026" name="Rectangle 2"/>
          <p:cNvSpPr>
            <a:spLocks noChangeArrowheads="1"/>
          </p:cNvSpPr>
          <p:nvPr/>
        </p:nvSpPr>
        <p:spPr bwMode="auto">
          <a:xfrm>
            <a:off x="409575" y="2136675"/>
            <a:ext cx="11658600" cy="62478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defTabSz="914400"/>
            <a:r>
              <a:rPr kumimoji="0" lang="en-US" altLang="zh-CN" sz="2000" b="0" i="0" u="none" strike="noStrike" cap="none" normalizeH="0" baseline="0" dirty="0" smtClean="0">
                <a:ln>
                  <a:noFill/>
                </a:ln>
                <a:solidFill>
                  <a:schemeClr val="bg1">
                    <a:lumMod val="65000"/>
                  </a:schemeClr>
                </a:solidFill>
                <a:effectLst/>
                <a:latin typeface="Courier New" pitchFamily="49" charset="0"/>
                <a:ea typeface="宋体" pitchFamily="2" charset="-122"/>
                <a:cs typeface="Courier New" pitchFamily="49" charset="0"/>
              </a:rPr>
              <a:t>   [</a:t>
            </a:r>
            <a:r>
              <a:rPr kumimoji="0" lang="en-US" altLang="zh-CN" sz="2000" b="0" i="0" u="none" strike="noStrike" cap="none" normalizeH="0" baseline="0" dirty="0" err="1" smtClean="0">
                <a:ln>
                  <a:noFill/>
                </a:ln>
                <a:solidFill>
                  <a:schemeClr val="bg1">
                    <a:lumMod val="65000"/>
                  </a:schemeClr>
                </a:solidFill>
                <a:effectLst/>
                <a:latin typeface="Courier New" pitchFamily="49" charset="0"/>
                <a:ea typeface="宋体" pitchFamily="2" charset="-122"/>
                <a:cs typeface="Courier New" pitchFamily="49" charset="0"/>
              </a:rPr>
              <a:t>PluginAttribute</a:t>
            </a:r>
            <a:r>
              <a:rPr lang="en-US" altLang="zh-CN" sz="2000" dirty="0" smtClean="0">
                <a:solidFill>
                  <a:schemeClr val="bg1">
                    <a:lumMod val="65000"/>
                  </a:schemeClr>
                </a:solidFill>
                <a:latin typeface="Courier New" pitchFamily="49" charset="0"/>
                <a:ea typeface="宋体" pitchFamily="2" charset="-122"/>
                <a:cs typeface="Courier New" pitchFamily="49" charset="0"/>
              </a:rPr>
              <a:t>(" HelloWorld ",                   </a:t>
            </a:r>
            <a:endParaRPr kumimoji="0" lang="en-US" altLang="zh-CN" sz="2000" b="0" i="0" u="none" strike="noStrike" cap="none" normalizeH="0" baseline="0" dirty="0" smtClean="0">
              <a:ln>
                <a:noFill/>
              </a:ln>
              <a:solidFill>
                <a:schemeClr val="bg1">
                  <a:lumMod val="65000"/>
                </a:schemeClr>
              </a:solidFill>
              <a:effectLst/>
              <a:latin typeface="Courier New" pitchFamily="49" charset="0"/>
              <a:ea typeface="宋体" pitchFamily="2" charset="-122"/>
              <a:cs typeface="Courier New"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2000" b="0" i="0" u="none" strike="noStrike" cap="none" normalizeH="0" baseline="0" dirty="0" smtClean="0">
                <a:ln>
                  <a:noFill/>
                </a:ln>
                <a:solidFill>
                  <a:schemeClr val="bg1">
                    <a:lumMod val="65000"/>
                  </a:schemeClr>
                </a:solidFill>
                <a:effectLst/>
                <a:latin typeface="Courier New" pitchFamily="49" charset="0"/>
                <a:ea typeface="宋体" pitchFamily="2" charset="-122"/>
                <a:cs typeface="Courier New" pitchFamily="49" charset="0"/>
              </a:rPr>
              <a:t>			  //Plugin name</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2000" b="0" i="0" u="none" strike="noStrike" cap="none" normalizeH="0" baseline="0" dirty="0" smtClean="0">
                <a:ln>
                  <a:noFill/>
                </a:ln>
                <a:solidFill>
                  <a:schemeClr val="bg1">
                    <a:lumMod val="65000"/>
                  </a:schemeClr>
                </a:solidFill>
                <a:effectLst/>
                <a:latin typeface="Courier New" pitchFamily="49" charset="0"/>
                <a:ea typeface="宋体" pitchFamily="2" charset="-122"/>
                <a:cs typeface="Courier New" pitchFamily="49" charset="0"/>
              </a:rPr>
              <a:t>                    "ADSK",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2000" b="0" i="0" u="none" strike="noStrike" cap="none" normalizeH="0" baseline="0" dirty="0" smtClean="0">
                <a:ln>
                  <a:noFill/>
                </a:ln>
                <a:solidFill>
                  <a:schemeClr val="bg1">
                    <a:lumMod val="65000"/>
                  </a:schemeClr>
                </a:solidFill>
                <a:effectLst/>
                <a:latin typeface="Courier New" pitchFamily="49" charset="0"/>
                <a:ea typeface="宋体" pitchFamily="2" charset="-122"/>
                <a:cs typeface="Courier New" pitchFamily="49" charset="0"/>
              </a:rPr>
              <a:t>                   //Developer ID or GUID</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2000" b="0" i="0" u="none" strike="noStrike" cap="none" normalizeH="0" baseline="0" dirty="0" smtClean="0">
                <a:ln>
                  <a:noFill/>
                </a:ln>
                <a:solidFill>
                  <a:schemeClr val="bg1">
                    <a:lumMod val="65000"/>
                  </a:schemeClr>
                </a:solidFill>
                <a:effectLst/>
                <a:latin typeface="Courier New" pitchFamily="49" charset="0"/>
                <a:ea typeface="宋体" pitchFamily="2" charset="-122"/>
                <a:cs typeface="Courier New" pitchFamily="49" charset="0"/>
              </a:rPr>
              <a:t>                   ToolTip = "Introduction of Navisworks API - Hello World",</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2000" b="0" i="0" u="none" strike="noStrike" cap="none" normalizeH="0" baseline="0" dirty="0" smtClean="0">
                <a:ln>
                  <a:noFill/>
                </a:ln>
                <a:solidFill>
                  <a:schemeClr val="bg1">
                    <a:lumMod val="65000"/>
                  </a:schemeClr>
                </a:solidFill>
                <a:effectLst/>
                <a:latin typeface="Courier New" pitchFamily="49" charset="0"/>
                <a:ea typeface="宋体" pitchFamily="2" charset="-122"/>
                <a:cs typeface="Courier New" pitchFamily="49" charset="0"/>
              </a:rPr>
              <a:t>                  	   //The tooltip for the item in the ribbon</a:t>
            </a:r>
          </a:p>
          <a:p>
            <a:pPr lvl="1" indent="0" defTabSz="914400" eaLnBrk="0" hangingPunct="0"/>
            <a:r>
              <a:rPr kumimoji="0" lang="en-US" altLang="zh-CN" sz="2000" b="0" i="0" u="none" strike="noStrike" cap="none" normalizeH="0" baseline="0" dirty="0" smtClean="0">
                <a:ln>
                  <a:noFill/>
                </a:ln>
                <a:solidFill>
                  <a:schemeClr val="bg1">
                    <a:lumMod val="65000"/>
                  </a:schemeClr>
                </a:solidFill>
                <a:effectLst/>
                <a:latin typeface="Courier New" pitchFamily="49" charset="0"/>
                <a:ea typeface="宋体" pitchFamily="2" charset="-122"/>
                <a:cs typeface="Courier New" pitchFamily="49" charset="0"/>
              </a:rPr>
              <a:t>                   </a:t>
            </a:r>
            <a:r>
              <a:rPr kumimoji="0" lang="en-US" altLang="zh-CN" sz="2000" b="0" i="0" u="none" strike="noStrike" cap="none" normalizeH="0" baseline="0" dirty="0" err="1" smtClean="0">
                <a:ln>
                  <a:noFill/>
                </a:ln>
                <a:solidFill>
                  <a:schemeClr val="bg1">
                    <a:lumMod val="65000"/>
                  </a:schemeClr>
                </a:solidFill>
                <a:effectLst/>
                <a:latin typeface="Courier New" pitchFamily="49" charset="0"/>
                <a:ea typeface="宋体" pitchFamily="2" charset="-122"/>
                <a:cs typeface="Courier New" pitchFamily="49" charset="0"/>
              </a:rPr>
              <a:t>DisplayName</a:t>
            </a:r>
            <a:r>
              <a:rPr kumimoji="0" lang="en-US" altLang="zh-CN" sz="2000" b="0" i="0" u="none" strike="noStrike" cap="none" normalizeH="0" baseline="0" dirty="0" smtClean="0">
                <a:ln>
                  <a:noFill/>
                </a:ln>
                <a:solidFill>
                  <a:schemeClr val="bg1">
                    <a:lumMod val="65000"/>
                  </a:schemeClr>
                </a:solidFill>
                <a:effectLst/>
                <a:latin typeface="Courier New" pitchFamily="49" charset="0"/>
                <a:ea typeface="宋体" pitchFamily="2" charset="-122"/>
                <a:cs typeface="Courier New" pitchFamily="49" charset="0"/>
              </a:rPr>
              <a:t> = "</a:t>
            </a:r>
            <a:r>
              <a:rPr kumimoji="0" lang="en-US" altLang="zh-CN" sz="2000" b="0" i="0" u="none" strike="noStrike" cap="none" normalizeH="0" baseline="0" dirty="0" err="1" smtClean="0">
                <a:ln>
                  <a:noFill/>
                </a:ln>
                <a:solidFill>
                  <a:schemeClr val="bg1">
                    <a:lumMod val="65000"/>
                  </a:schemeClr>
                </a:solidFill>
                <a:effectLst/>
                <a:latin typeface="Courier New" pitchFamily="49" charset="0"/>
                <a:ea typeface="宋体" pitchFamily="2" charset="-122"/>
                <a:cs typeface="Courier New" pitchFamily="49" charset="0"/>
              </a:rPr>
              <a:t>HelloWorld</a:t>
            </a:r>
            <a:r>
              <a:rPr kumimoji="0" lang="en-US" altLang="zh-CN" sz="2000" b="0" i="0" u="none" strike="noStrike" cap="none" normalizeH="0" baseline="0" dirty="0" smtClean="0">
                <a:ln>
                  <a:noFill/>
                </a:ln>
                <a:solidFill>
                  <a:schemeClr val="bg1">
                    <a:lumMod val="65000"/>
                  </a:schemeClr>
                </a:solidFill>
                <a:effectLst/>
                <a:latin typeface="Courier New" pitchFamily="49" charset="0"/>
                <a:ea typeface="宋体" pitchFamily="2" charset="-122"/>
                <a:cs typeface="Courier New" pitchFamily="49" charset="0"/>
              </a:rPr>
              <a:t>")]  </a:t>
            </a:r>
          </a:p>
          <a:p>
            <a:pPr lvl="1" indent="0" defTabSz="914400" eaLnBrk="0" hangingPunct="0"/>
            <a:r>
              <a:rPr kumimoji="0" lang="en-US" altLang="zh-CN" sz="2000" b="0" i="0" u="none" strike="noStrike" cap="none" normalizeH="0" baseline="0" dirty="0" smtClean="0">
                <a:ln>
                  <a:noFill/>
                </a:ln>
                <a:solidFill>
                  <a:schemeClr val="bg1">
                    <a:lumMod val="65000"/>
                  </a:schemeClr>
                </a:solidFill>
                <a:effectLst/>
                <a:latin typeface="Courier New" pitchFamily="49" charset="0"/>
                <a:ea typeface="宋体" pitchFamily="2" charset="-122"/>
                <a:cs typeface="Courier New" pitchFamily="49" charset="0"/>
              </a:rPr>
              <a:t>                   //Display name for the </a:t>
            </a:r>
            <a:r>
              <a:rPr kumimoji="0" lang="en-US" altLang="zh-CN" sz="2000" b="0" i="0" u="none" strike="noStrike" cap="none" normalizeH="0" baseline="0" dirty="0" err="1" smtClean="0">
                <a:ln>
                  <a:noFill/>
                </a:ln>
                <a:solidFill>
                  <a:schemeClr val="bg1">
                    <a:lumMod val="65000"/>
                  </a:schemeClr>
                </a:solidFill>
                <a:effectLst/>
                <a:latin typeface="Courier New" pitchFamily="49" charset="0"/>
                <a:ea typeface="宋体" pitchFamily="2" charset="-122"/>
                <a:cs typeface="Courier New" pitchFamily="49" charset="0"/>
              </a:rPr>
              <a:t>Plugin</a:t>
            </a:r>
            <a:r>
              <a:rPr kumimoji="0" lang="en-US" altLang="zh-CN" sz="2000" b="0" i="0" u="none" strike="noStrike" cap="none" normalizeH="0" baseline="0" dirty="0" smtClean="0">
                <a:ln>
                  <a:noFill/>
                </a:ln>
                <a:solidFill>
                  <a:schemeClr val="bg1">
                    <a:lumMod val="65000"/>
                  </a:schemeClr>
                </a:solidFill>
                <a:effectLst/>
                <a:latin typeface="Courier New" pitchFamily="49" charset="0"/>
                <a:ea typeface="宋体" pitchFamily="2" charset="-122"/>
                <a:cs typeface="Courier New" pitchFamily="49" charset="0"/>
              </a:rPr>
              <a:t> in the Ribbon</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2000" b="0" i="0" u="none" strike="noStrike" cap="none" normalizeH="0" baseline="0" dirty="0" smtClean="0">
                <a:ln>
                  <a:noFill/>
                </a:ln>
                <a:solidFill>
                  <a:schemeClr val="bg1">
                    <a:lumMod val="65000"/>
                  </a:schemeClr>
                </a:solidFill>
                <a:effectLst/>
                <a:latin typeface="Courier New" pitchFamily="49" charset="0"/>
                <a:ea typeface="宋体" pitchFamily="2" charset="-122"/>
                <a:cs typeface="Courier New" pitchFamily="49" charset="0"/>
              </a:rPr>
              <a:t>    //[</a:t>
            </a:r>
            <a:r>
              <a:rPr kumimoji="0" lang="en-US" altLang="zh-CN" sz="2000" b="0" i="0" u="none" strike="noStrike" cap="none" normalizeH="0" baseline="0" dirty="0" err="1" smtClean="0">
                <a:ln>
                  <a:noFill/>
                </a:ln>
                <a:solidFill>
                  <a:schemeClr val="bg1">
                    <a:lumMod val="65000"/>
                  </a:schemeClr>
                </a:solidFill>
                <a:effectLst/>
                <a:latin typeface="Courier New" pitchFamily="49" charset="0"/>
                <a:ea typeface="宋体" pitchFamily="2" charset="-122"/>
                <a:cs typeface="Courier New" pitchFamily="49" charset="0"/>
              </a:rPr>
              <a:t>AddInPlugin</a:t>
            </a:r>
            <a:r>
              <a:rPr kumimoji="0" lang="en-US" altLang="zh-CN" sz="2000" b="0" i="0" u="none" strike="noStrike" cap="none" normalizeH="0" baseline="0" dirty="0" smtClean="0">
                <a:ln>
                  <a:noFill/>
                </a:ln>
                <a:solidFill>
                  <a:schemeClr val="bg1">
                    <a:lumMod val="65000"/>
                  </a:schemeClr>
                </a:solidFill>
                <a:effectLst/>
                <a:latin typeface="Courier New" pitchFamily="49" charset="0"/>
                <a:ea typeface="宋体" pitchFamily="2" charset="-122"/>
                <a:cs typeface="Courier New" pitchFamily="49" charset="0"/>
              </a:rPr>
              <a:t>(</a:t>
            </a:r>
            <a:r>
              <a:rPr kumimoji="0" lang="en-US" altLang="zh-CN" sz="2000" b="0" i="0" u="none" strike="noStrike" cap="none" normalizeH="0" baseline="0" dirty="0" err="1" smtClean="0">
                <a:ln>
                  <a:noFill/>
                </a:ln>
                <a:solidFill>
                  <a:schemeClr val="bg1">
                    <a:lumMod val="65000"/>
                  </a:schemeClr>
                </a:solidFill>
                <a:effectLst/>
                <a:latin typeface="Courier New" pitchFamily="49" charset="0"/>
                <a:ea typeface="宋体" pitchFamily="2" charset="-122"/>
                <a:cs typeface="Courier New" pitchFamily="49" charset="0"/>
              </a:rPr>
              <a:t>AddInLocation.Export</a:t>
            </a:r>
            <a:r>
              <a:rPr kumimoji="0" lang="en-US" altLang="zh-CN" sz="2000" b="0" i="0" u="none" strike="noStrike" cap="none" normalizeH="0" baseline="0" dirty="0" smtClean="0">
                <a:ln>
                  <a:noFill/>
                </a:ln>
                <a:solidFill>
                  <a:schemeClr val="bg1">
                    <a:lumMod val="65000"/>
                  </a:schemeClr>
                </a:solidFill>
                <a:effectLst/>
                <a:latin typeface="Courier New" pitchFamily="49" charset="0"/>
                <a:ea typeface="宋体" pitchFamily="2" charset="-122"/>
                <a:cs typeface="Courier New"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2000" b="0" i="0" u="none" strike="noStrike" cap="none" normalizeH="0" baseline="0" dirty="0" smtClean="0">
                <a:ln>
                  <a:noFill/>
                </a:ln>
                <a:solidFill>
                  <a:schemeClr val="bg1">
                    <a:lumMod val="65000"/>
                  </a:schemeClr>
                </a:solidFill>
                <a:effectLst/>
                <a:latin typeface="Courier New" pitchFamily="49" charset="0"/>
                <a:ea typeface="宋体" pitchFamily="2" charset="-122"/>
                <a:cs typeface="Courier New" pitchFamily="49" charset="0"/>
              </a:rPr>
              <a:t>    //[</a:t>
            </a:r>
            <a:r>
              <a:rPr kumimoji="0" lang="en-US" altLang="zh-CN" sz="2000" b="0" i="0" u="none" strike="noStrike" cap="none" normalizeH="0" baseline="0" dirty="0" err="1" smtClean="0">
                <a:ln>
                  <a:noFill/>
                </a:ln>
                <a:solidFill>
                  <a:schemeClr val="bg1">
                    <a:lumMod val="65000"/>
                  </a:schemeClr>
                </a:solidFill>
                <a:effectLst/>
                <a:latin typeface="Courier New" pitchFamily="49" charset="0"/>
                <a:ea typeface="宋体" pitchFamily="2" charset="-122"/>
                <a:cs typeface="Courier New" pitchFamily="49" charset="0"/>
              </a:rPr>
              <a:t>AddInPlugin</a:t>
            </a:r>
            <a:r>
              <a:rPr kumimoji="0" lang="en-US" altLang="zh-CN" sz="2000" b="0" i="0" u="none" strike="noStrike" cap="none" normalizeH="0" baseline="0" dirty="0" smtClean="0">
                <a:ln>
                  <a:noFill/>
                </a:ln>
                <a:solidFill>
                  <a:schemeClr val="bg1">
                    <a:lumMod val="65000"/>
                  </a:schemeClr>
                </a:solidFill>
                <a:effectLst/>
                <a:latin typeface="Courier New" pitchFamily="49" charset="0"/>
                <a:ea typeface="宋体" pitchFamily="2" charset="-122"/>
                <a:cs typeface="Courier New" pitchFamily="49" charset="0"/>
              </a:rPr>
              <a:t>(</a:t>
            </a:r>
            <a:r>
              <a:rPr kumimoji="0" lang="en-US" altLang="zh-CN" sz="2000" b="0" i="0" u="none" strike="noStrike" cap="none" normalizeH="0" baseline="0" dirty="0" err="1" smtClean="0">
                <a:ln>
                  <a:noFill/>
                </a:ln>
                <a:solidFill>
                  <a:schemeClr val="bg1">
                    <a:lumMod val="65000"/>
                  </a:schemeClr>
                </a:solidFill>
                <a:effectLst/>
                <a:latin typeface="Courier New" pitchFamily="49" charset="0"/>
                <a:ea typeface="宋体" pitchFamily="2" charset="-122"/>
                <a:cs typeface="Courier New" pitchFamily="49" charset="0"/>
              </a:rPr>
              <a:t>AddInLocation.CurrentSelectionContextMenu</a:t>
            </a:r>
            <a:r>
              <a:rPr kumimoji="0" lang="en-US" altLang="zh-CN" sz="2000" b="0" i="0" u="none" strike="noStrike" cap="none" normalizeH="0" baseline="0" dirty="0" smtClean="0">
                <a:ln>
                  <a:noFill/>
                </a:ln>
                <a:solidFill>
                  <a:schemeClr val="bg1">
                    <a:lumMod val="65000"/>
                  </a:schemeClr>
                </a:solidFill>
                <a:effectLst/>
                <a:latin typeface="Courier New" pitchFamily="49" charset="0"/>
                <a:ea typeface="宋体" pitchFamily="2" charset="-122"/>
                <a:cs typeface="Courier New"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2000" b="0" i="0" u="none" strike="noStrike" cap="none" normalizeH="0" baseline="0" dirty="0" smtClean="0">
                <a:ln>
                  <a:noFill/>
                </a:ln>
                <a:solidFill>
                  <a:schemeClr val="bg1">
                    <a:lumMod val="65000"/>
                  </a:schemeClr>
                </a:solidFill>
                <a:effectLst/>
                <a:latin typeface="Courier New" pitchFamily="49" charset="0"/>
                <a:ea typeface="宋体" pitchFamily="2" charset="-122"/>
                <a:cs typeface="Courier New" pitchFamily="49" charset="0"/>
              </a:rPr>
              <a:t>    public class </a:t>
            </a:r>
            <a:r>
              <a:rPr kumimoji="0" lang="en-US" altLang="zh-CN" sz="2000" b="0" i="0" u="none" strike="noStrike" cap="none" normalizeH="0" baseline="0" dirty="0" err="1" smtClean="0">
                <a:ln>
                  <a:noFill/>
                </a:ln>
                <a:solidFill>
                  <a:schemeClr val="bg1">
                    <a:lumMod val="65000"/>
                  </a:schemeClr>
                </a:solidFill>
                <a:effectLst/>
                <a:latin typeface="Courier New" pitchFamily="49" charset="0"/>
                <a:ea typeface="宋体" pitchFamily="2" charset="-122"/>
                <a:cs typeface="Courier New" pitchFamily="49" charset="0"/>
              </a:rPr>
              <a:t>HelloWorld:AddInPlugin</a:t>
            </a:r>
            <a:r>
              <a:rPr kumimoji="0" lang="en-US" altLang="zh-CN" sz="2000" b="0" i="0" u="none" strike="noStrike" cap="none" normalizeH="0" baseline="0" dirty="0" smtClean="0">
                <a:ln>
                  <a:noFill/>
                </a:ln>
                <a:solidFill>
                  <a:schemeClr val="bg1">
                    <a:lumMod val="65000"/>
                  </a:schemeClr>
                </a:solidFill>
                <a:effectLst/>
                <a:latin typeface="Courier New" pitchFamily="49" charset="0"/>
                <a:ea typeface="宋体" pitchFamily="2" charset="-122"/>
                <a:cs typeface="Courier New"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a:t>
            </a:r>
            <a:r>
              <a:rPr kumimoji="0" lang="en-US" altLang="zh-CN" sz="2000" b="0" i="0" u="none" strike="noStrike" cap="none" normalizeH="0" baseline="0" dirty="0" smtClean="0">
                <a:ln>
                  <a:noFill/>
                </a:ln>
                <a:solidFill>
                  <a:srgbClr val="0000FF"/>
                </a:solidFill>
                <a:effectLst/>
                <a:latin typeface="Courier New" pitchFamily="49" charset="0"/>
                <a:ea typeface="宋体" pitchFamily="2" charset="-122"/>
                <a:cs typeface="Courier New" pitchFamily="49" charset="0"/>
              </a:rPr>
              <a:t>public</a:t>
            </a:r>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a:t>
            </a:r>
            <a:r>
              <a:rPr kumimoji="0" lang="en-US" altLang="zh-CN" sz="2000" b="0" i="0" u="none" strike="noStrike" cap="none" normalizeH="0" baseline="0" dirty="0" smtClean="0">
                <a:ln>
                  <a:noFill/>
                </a:ln>
                <a:solidFill>
                  <a:srgbClr val="0000FF"/>
                </a:solidFill>
                <a:effectLst/>
                <a:latin typeface="Courier New" pitchFamily="49" charset="0"/>
                <a:ea typeface="宋体" pitchFamily="2" charset="-122"/>
                <a:cs typeface="Courier New" pitchFamily="49" charset="0"/>
              </a:rPr>
              <a:t>override</a:t>
            </a:r>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a:t>
            </a:r>
            <a:r>
              <a:rPr kumimoji="0" lang="en-US" altLang="zh-CN" sz="2000" b="0" i="0" u="none" strike="noStrike" cap="none" normalizeH="0" baseline="0" dirty="0" err="1" smtClean="0">
                <a:ln>
                  <a:noFill/>
                </a:ln>
                <a:solidFill>
                  <a:srgbClr val="0000FF"/>
                </a:solidFill>
                <a:effectLst/>
                <a:latin typeface="Courier New" pitchFamily="49" charset="0"/>
                <a:ea typeface="宋体" pitchFamily="2" charset="-122"/>
                <a:cs typeface="Courier New" pitchFamily="49" charset="0"/>
              </a:rPr>
              <a:t>int</a:t>
            </a:r>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Execute(</a:t>
            </a:r>
            <a:r>
              <a:rPr kumimoji="0" lang="en-US" altLang="zh-CN" sz="2000" b="0" i="0" u="none" strike="noStrike" cap="none" normalizeH="0" baseline="0" dirty="0" err="1" smtClean="0">
                <a:ln>
                  <a:noFill/>
                </a:ln>
                <a:solidFill>
                  <a:srgbClr val="0000FF"/>
                </a:solidFill>
                <a:effectLst/>
                <a:latin typeface="Courier New" pitchFamily="49" charset="0"/>
                <a:ea typeface="宋体" pitchFamily="2" charset="-122"/>
                <a:cs typeface="Courier New" pitchFamily="49" charset="0"/>
              </a:rPr>
              <a:t>params</a:t>
            </a:r>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a:t>
            </a:r>
            <a:r>
              <a:rPr kumimoji="0" lang="en-US" altLang="zh-CN" sz="2000" b="0" i="0" u="none" strike="noStrike" cap="none" normalizeH="0" baseline="0" dirty="0" smtClean="0">
                <a:ln>
                  <a:noFill/>
                </a:ln>
                <a:solidFill>
                  <a:srgbClr val="0000FF"/>
                </a:solidFill>
                <a:effectLst/>
                <a:latin typeface="Courier New" pitchFamily="49" charset="0"/>
                <a:ea typeface="宋体" pitchFamily="2" charset="-122"/>
                <a:cs typeface="Courier New" pitchFamily="49" charset="0"/>
              </a:rPr>
              <a:t>string</a:t>
            </a:r>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parameters)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a:t>
            </a:r>
            <a:r>
              <a:rPr kumimoji="0" lang="en-US" altLang="zh-CN" sz="2000" b="0" i="0" u="none" strike="noStrike" cap="none" normalizeH="0" baseline="0" dirty="0" err="1" smtClean="0">
                <a:ln>
                  <a:noFill/>
                </a:ln>
                <a:solidFill>
                  <a:srgbClr val="2B91AF"/>
                </a:solidFill>
                <a:effectLst/>
                <a:latin typeface="Courier New" pitchFamily="49" charset="0"/>
                <a:ea typeface="宋体" pitchFamily="2" charset="-122"/>
                <a:cs typeface="Courier New" pitchFamily="49" charset="0"/>
              </a:rPr>
              <a:t>MessageBox</a:t>
            </a:r>
            <a:r>
              <a:rPr kumimoji="0" lang="en-US" altLang="zh-CN" sz="2000" b="0" i="0" u="none" strike="noStrike" cap="none" normalizeH="0" baseline="0" dirty="0" err="1" smtClean="0">
                <a:ln>
                  <a:noFill/>
                </a:ln>
                <a:solidFill>
                  <a:schemeClr val="tx1"/>
                </a:solidFill>
                <a:effectLst/>
                <a:latin typeface="Courier New" pitchFamily="49" charset="0"/>
                <a:ea typeface="宋体" pitchFamily="2" charset="-122"/>
                <a:cs typeface="Courier New" pitchFamily="49" charset="0"/>
              </a:rPr>
              <a:t>.Show</a:t>
            </a:r>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a:t>
            </a:r>
            <a:r>
              <a:rPr kumimoji="0" lang="en-US" altLang="zh-CN" sz="2000" b="0" i="0" u="none" strike="noStrike" cap="none" normalizeH="0" baseline="0" dirty="0" smtClean="0">
                <a:ln>
                  <a:noFill/>
                </a:ln>
                <a:solidFill>
                  <a:srgbClr val="A31515"/>
                </a:solidFill>
                <a:effectLst/>
                <a:latin typeface="Courier New" pitchFamily="49" charset="0"/>
                <a:ea typeface="宋体" pitchFamily="2" charset="-122"/>
                <a:cs typeface="Courier New" pitchFamily="49" charset="0"/>
              </a:rPr>
              <a:t>"Hello World"</a:t>
            </a:r>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a:t>
            </a:r>
            <a:r>
              <a:rPr kumimoji="0" lang="en-US" altLang="zh-CN" sz="2000" b="0" i="0" u="none" strike="noStrike" cap="none" normalizeH="0" baseline="0" dirty="0" smtClean="0">
                <a:ln>
                  <a:noFill/>
                </a:ln>
                <a:solidFill>
                  <a:srgbClr val="0000FF"/>
                </a:solidFill>
                <a:effectLst/>
                <a:latin typeface="Courier New" pitchFamily="49" charset="0"/>
                <a:ea typeface="宋体" pitchFamily="2" charset="-122"/>
                <a:cs typeface="Courier New" pitchFamily="49" charset="0"/>
              </a:rPr>
              <a:t>return</a:t>
            </a:r>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0;</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2000" b="0" i="0" u="none" strike="noStrike" cap="none" normalizeH="0" baseline="0" dirty="0" smtClean="0">
              <a:ln>
                <a:noFill/>
              </a:ln>
              <a:solidFill>
                <a:schemeClr val="tx1"/>
              </a:solidFill>
              <a:effectLst/>
              <a:latin typeface="Courier New" pitchFamily="49" charset="0"/>
              <a:ea typeface="宋体" pitchFamily="2" charset="-122"/>
              <a:cs typeface="Courier New" pitchFamily="49" charset="0"/>
            </a:endParaRPr>
          </a:p>
        </p:txBody>
      </p:sp>
      <p:sp>
        <p:nvSpPr>
          <p:cNvPr id="4" name="Rectangle 3"/>
          <p:cNvSpPr/>
          <p:nvPr/>
        </p:nvSpPr>
        <p:spPr bwMode="auto">
          <a:xfrm>
            <a:off x="942975" y="6097587"/>
            <a:ext cx="11201400" cy="1676400"/>
          </a:xfrm>
          <a:prstGeom prst="rect">
            <a:avLst/>
          </a:prstGeom>
          <a:noFill/>
          <a:ln w="444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3200" b="1" i="0" u="none" strike="noStrike" cap="none" normalizeH="0" baseline="0" dirty="0" smtClean="0">
              <a:ln>
                <a:noFill/>
              </a:ln>
              <a:solidFill>
                <a:srgbClr val="DD0000"/>
              </a:solidFill>
              <a:effectLst/>
              <a:latin typeface="Gill Sans" charset="0"/>
              <a:ea typeface="ヒラギノ角ゴ Pro W3" charset="0"/>
              <a:cs typeface="ヒラギノ角ゴ Pro W3" charset="0"/>
              <a:sym typeface="Gill Sans" charset="0"/>
            </a:endParaRPr>
          </a:p>
        </p:txBody>
      </p:sp>
      <p:sp>
        <p:nvSpPr>
          <p:cNvPr id="5" name="Rectangular Callout 4"/>
          <p:cNvSpPr/>
          <p:nvPr/>
        </p:nvSpPr>
        <p:spPr bwMode="auto">
          <a:xfrm>
            <a:off x="8362951" y="4116387"/>
            <a:ext cx="4648199" cy="1143000"/>
          </a:xfrm>
          <a:prstGeom prst="wedgeRectCallout">
            <a:avLst>
              <a:gd name="adj1" fmla="val -61386"/>
              <a:gd name="adj2" fmla="val 117063"/>
            </a:avLst>
          </a:prstGeom>
          <a:solidFill>
            <a:srgbClr val="FFC9C9">
              <a:alpha val="80000"/>
            </a:srgbClr>
          </a:solidFill>
          <a:ln w="2540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en-US" altLang="zh-CN" sz="2400" dirty="0" smtClean="0"/>
              <a:t>3. Override the method execute</a:t>
            </a:r>
          </a:p>
          <a:p>
            <a:pPr marL="0" marR="0" indent="0"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rgbClr val="000000"/>
              </a:solidFill>
              <a:effectLst/>
              <a:latin typeface="Gill Sans" charset="0"/>
              <a:ea typeface="ヒラギノ角ゴ Pro W3" charset="0"/>
              <a:cs typeface="ヒラギノ角ゴ Pro W3" charset="0"/>
              <a:sym typeface="Gill Sans" charset="0"/>
            </a:endParaRPr>
          </a:p>
        </p:txBody>
      </p:sp>
    </p:spTree>
    <p:extLst>
      <p:ext uri="{BB962C8B-B14F-4D97-AF65-F5344CB8AC3E}">
        <p14:creationId xmlns:p14="http://schemas.microsoft.com/office/powerpoint/2010/main" val="3578967355"/>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z="4800" b="0" dirty="0"/>
              <a:t>Developer ID</a:t>
            </a:r>
            <a:r>
              <a:rPr lang="en-US" altLang="zh-CN" dirty="0"/>
              <a:t/>
            </a:r>
            <a:br>
              <a:rPr lang="en-US" altLang="zh-CN" dirty="0"/>
            </a:br>
            <a:endParaRPr lang="en-GB" dirty="0"/>
          </a:p>
        </p:txBody>
      </p:sp>
      <p:sp>
        <p:nvSpPr>
          <p:cNvPr id="3" name="Content Placeholder 2"/>
          <p:cNvSpPr>
            <a:spLocks noGrp="1"/>
          </p:cNvSpPr>
          <p:nvPr>
            <p:ph idx="1"/>
          </p:nvPr>
        </p:nvSpPr>
        <p:spPr/>
        <p:txBody>
          <a:bodyPr/>
          <a:lstStyle/>
          <a:p>
            <a:r>
              <a:rPr lang="en-GB" dirty="0"/>
              <a:t>I</a:t>
            </a:r>
            <a:r>
              <a:rPr lang="en-GB" dirty="0" smtClean="0"/>
              <a:t>dentifier </a:t>
            </a:r>
            <a:r>
              <a:rPr lang="en-GB" dirty="0" smtClean="0"/>
              <a:t>of developer</a:t>
            </a:r>
          </a:p>
          <a:p>
            <a:r>
              <a:rPr lang="en-GB" dirty="0" smtClean="0"/>
              <a:t>Must be unique</a:t>
            </a:r>
          </a:p>
          <a:p>
            <a:r>
              <a:rPr lang="en-GB" dirty="0" smtClean="0"/>
              <a:t>R</a:t>
            </a:r>
            <a:r>
              <a:rPr lang="en-GB" dirty="0" smtClean="0"/>
              <a:t>ecommendation</a:t>
            </a:r>
          </a:p>
          <a:p>
            <a:pPr lvl="1"/>
            <a:r>
              <a:rPr lang="en-GB" dirty="0" smtClean="0"/>
              <a:t>Reversed version of your domain name, e.g.</a:t>
            </a:r>
            <a:br>
              <a:rPr lang="en-GB" dirty="0" smtClean="0"/>
            </a:br>
            <a:r>
              <a:rPr lang="en-GB" dirty="0" err="1" smtClean="0"/>
              <a:t>com.autodesk</a:t>
            </a:r>
            <a:r>
              <a:rPr lang="en-GB" dirty="0" smtClean="0"/>
              <a:t> or </a:t>
            </a:r>
            <a:r>
              <a:rPr lang="en-GB" dirty="0" err="1" smtClean="0"/>
              <a:t>uk.co.autodesk</a:t>
            </a:r>
            <a:r>
              <a:rPr lang="en-GB" dirty="0"/>
              <a:t/>
            </a:r>
            <a:br>
              <a:rPr lang="en-GB" dirty="0"/>
            </a:br>
            <a:r>
              <a:rPr lang="en-US" altLang="zh-CN" sz="3200" dirty="0"/>
              <a:t>	</a:t>
            </a:r>
            <a:endParaRPr lang="zh-CN" altLang="zh-CN" sz="3200" dirty="0"/>
          </a:p>
          <a:p>
            <a:endParaRPr lang="en-GB" dirty="0"/>
          </a:p>
        </p:txBody>
      </p:sp>
    </p:spTree>
    <p:extLst>
      <p:ext uri="{BB962C8B-B14F-4D97-AF65-F5344CB8AC3E}">
        <p14:creationId xmlns:p14="http://schemas.microsoft.com/office/powerpoint/2010/main" val="4020892775"/>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Autodesk Theme">
  <a:themeElements>
    <a:clrScheme name="Autodesk Corporate Colors">
      <a:dk1>
        <a:srgbClr val="000000"/>
      </a:dk1>
      <a:lt1>
        <a:srgbClr val="FFFFFF"/>
      </a:lt1>
      <a:dk2>
        <a:srgbClr val="000000"/>
      </a:dk2>
      <a:lt2>
        <a:srgbClr val="FFFFFF"/>
      </a:lt2>
      <a:accent1>
        <a:srgbClr val="00ABE6"/>
      </a:accent1>
      <a:accent2>
        <a:srgbClr val="87BC40"/>
      </a:accent2>
      <a:accent3>
        <a:srgbClr val="32BCAD"/>
      </a:accent3>
      <a:accent4>
        <a:srgbClr val="1B58A8"/>
      </a:accent4>
      <a:accent5>
        <a:srgbClr val="005E30"/>
      </a:accent5>
      <a:accent6>
        <a:srgbClr val="007272"/>
      </a:accent6>
      <a:hlink>
        <a:srgbClr val="007272"/>
      </a:hlink>
      <a:folHlink>
        <a:srgbClr val="0072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TemplateUrl xmlns="http://schemas.microsoft.com/sharepoint/v3" xsi:nil="true"/>
    <_SourceUrl xmlns="http://schemas.microsoft.com/sharepoint/v3" xsi:nil="true"/>
    <xd_ProgID xmlns="http://schemas.microsoft.com/sharepoint/v3" xsi:nil="true"/>
    <Order xmlns="http://schemas.microsoft.com/sharepoint/v3">300</Order>
    <_SharedFileIndex xmlns="http://schemas.microsoft.com/sharepoint/v3" xsi:nil="true"/>
    <MetaInfo xmlns="http://schemas.microsoft.com/sharepoint/v3" xsi:nil="true"/>
    <ContentTypeId xmlns="http://schemas.microsoft.com/sharepoint/v3">0x010100878497926FF84742887A8260E0E729F0</ContentTypeId>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878497926FF84742887A8260E0E729F0" ma:contentTypeVersion="5" ma:contentTypeDescription="Create a new document." ma:contentTypeScope="" ma:versionID="a9aad4cad76077e4f158aa2fc91da1c0">
  <xsd:schema xmlns:xsd="http://www.w3.org/2001/XMLSchema" xmlns:xs="http://www.w3.org/2001/XMLSchema" xmlns:p="http://schemas.microsoft.com/office/2006/metadata/properties" xmlns:ns1="http://schemas.microsoft.com/sharepoint/v3" targetNamespace="http://schemas.microsoft.com/office/2006/metadata/properties" ma:root="true" ma:fieldsID="9c5ca8a46a03a6b7ace1121ba96c0330" ns1:_="">
    <xsd:import namespace="http://schemas.microsoft.com/sharepoint/v3"/>
    <xsd:element name="properties">
      <xsd:complexType>
        <xsd:sequence>
          <xsd:element name="documentManagement">
            <xsd:complexType>
              <xsd:all>
                <xsd:element ref="ns1:_ModerationComments" minOccurs="0"/>
                <xsd:element ref="ns1:File_x0020_Type" minOccurs="0"/>
                <xsd:element ref="ns1:HTML_x0020_File_x0020_Type" minOccurs="0"/>
                <xsd:element ref="ns1:_SourceUrl" minOccurs="0"/>
                <xsd:element ref="ns1:_SharedFileIndex" minOccurs="0"/>
                <xsd:element ref="ns1:ContentTypeId" minOccurs="0"/>
                <xsd:element ref="ns1:TemplateUrl" minOccurs="0"/>
                <xsd:element ref="ns1:xd_ProgID" minOccurs="0"/>
                <xsd:element ref="ns1:xd_Signature" minOccurs="0"/>
                <xsd:element ref="ns1:ID" minOccurs="0"/>
                <xsd:element ref="ns1:Author" minOccurs="0"/>
                <xsd:element ref="ns1:Editor" minOccurs="0"/>
                <xsd:element ref="ns1:_HasCopyDestinations" minOccurs="0"/>
                <xsd:element ref="ns1:_CopySource" minOccurs="0"/>
                <xsd:element ref="ns1:_ModerationStatus" minOccurs="0"/>
                <xsd:element ref="ns1:FileRef" minOccurs="0"/>
                <xsd:element ref="ns1:FileDirRef" minOccurs="0"/>
                <xsd:element ref="ns1:Last_x0020_Modified" minOccurs="0"/>
                <xsd:element ref="ns1:Created_x0020_Date" minOccurs="0"/>
                <xsd:element ref="ns1:File_x0020_Size" minOccurs="0"/>
                <xsd:element ref="ns1:FSObjType" minOccurs="0"/>
                <xsd:element ref="ns1:CheckedOutUserId" minOccurs="0"/>
                <xsd:element ref="ns1:IsCheckedoutToLocal" minOccurs="0"/>
                <xsd:element ref="ns1:CheckoutUser" minOccurs="0"/>
                <xsd:element ref="ns1:UniqueId" minOccurs="0"/>
                <xsd:element ref="ns1:ProgId" minOccurs="0"/>
                <xsd:element ref="ns1:ScopeId" minOccurs="0"/>
                <xsd:element ref="ns1:VirusStatus" minOccurs="0"/>
                <xsd:element ref="ns1:CheckedOutTitle" minOccurs="0"/>
                <xsd:element ref="ns1:_CheckinComment" minOccurs="0"/>
                <xsd:element ref="ns1:MetaInfo" minOccurs="0"/>
                <xsd:element ref="ns1:_Level" minOccurs="0"/>
                <xsd:element ref="ns1:_IsCurrentVersion" minOccurs="0"/>
                <xsd:element ref="ns1:owshiddenversion" minOccurs="0"/>
                <xsd:element ref="ns1:_UIVersion" minOccurs="0"/>
                <xsd:element ref="ns1:_UIVersionString" minOccurs="0"/>
                <xsd:element ref="ns1:InstanceID" minOccurs="0"/>
                <xsd:element ref="ns1:Order" minOccurs="0"/>
                <xsd:element ref="ns1:GUID" minOccurs="0"/>
                <xsd:element ref="ns1:WorkflowVersion" minOccurs="0"/>
                <xsd:element ref="ns1:WorkflowInstanceID" minOccurs="0"/>
                <xsd:element ref="ns1:ParentVersionString" minOccurs="0"/>
                <xsd:element ref="ns1:ParentLeafNam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ModerationComments" ma:index="0" nillable="true" ma:displayName="Approver Comments" ma:hidden="true" ma:internalName="_ModerationComments" ma:readOnly="true">
      <xsd:simpleType>
        <xsd:restriction base="dms:Note"/>
      </xsd:simpleType>
    </xsd:element>
    <xsd:element name="File_x0020_Type" ma:index="4" nillable="true" ma:displayName="File Type" ma:hidden="true" ma:internalName="File_x0020_Type" ma:readOnly="true">
      <xsd:simpleType>
        <xsd:restriction base="dms:Text"/>
      </xsd:simpleType>
    </xsd:element>
    <xsd:element name="HTML_x0020_File_x0020_Type" ma:index="5" nillable="true" ma:displayName="HTML File Type" ma:hidden="true" ma:internalName="HTML_x0020_File_x0020_Type" ma:readOnly="true">
      <xsd:simpleType>
        <xsd:restriction base="dms:Text"/>
      </xsd:simpleType>
    </xsd:element>
    <xsd:element name="_SourceUrl" ma:index="6" nillable="true" ma:displayName="Source URL" ma:hidden="true" ma:internalName="_SourceUrl">
      <xsd:simpleType>
        <xsd:restriction base="dms:Text"/>
      </xsd:simpleType>
    </xsd:element>
    <xsd:element name="_SharedFileIndex" ma:index="7" nillable="true" ma:displayName="Shared File Index" ma:hidden="true" ma:internalName="_SharedFileIndex">
      <xsd:simpleType>
        <xsd:restriction base="dms:Text"/>
      </xsd:simpleType>
    </xsd:element>
    <xsd:element name="ContentTypeId" ma:index="9" nillable="true" ma:displayName="Content Type ID" ma:hidden="true" ma:internalName="ContentTypeId" ma:readOnly="true">
      <xsd:simpleType>
        <xsd:restriction base="dms:Unknown"/>
      </xsd:simpleType>
    </xsd:element>
    <xsd:element name="TemplateUrl" ma:index="10" nillable="true" ma:displayName="Template Link" ma:hidden="true" ma:internalName="TemplateUrl">
      <xsd:simpleType>
        <xsd:restriction base="dms:Text"/>
      </xsd:simpleType>
    </xsd:element>
    <xsd:element name="xd_ProgID" ma:index="11" nillable="true" ma:displayName="HTML File Link" ma:hidden="true" ma:internalName="xd_ProgID">
      <xsd:simpleType>
        <xsd:restriction base="dms:Text"/>
      </xsd:simpleType>
    </xsd:element>
    <xsd:element name="xd_Signature" ma:index="12" nillable="true" ma:displayName="Is Signed" ma:hidden="true" ma:internalName="xd_Signature" ma:readOnly="true">
      <xsd:simpleType>
        <xsd:restriction base="dms:Boolean"/>
      </xsd:simpleType>
    </xsd:element>
    <xsd:element name="ID" ma:index="13" nillable="true" ma:displayName="ID" ma:internalName="ID" ma:readOnly="true">
      <xsd:simpleType>
        <xsd:restriction base="dms:Unknown"/>
      </xsd:simpleType>
    </xsd:element>
    <xsd:element name="Author" ma:index="16" nillable="true" ma:displayName="Created By" ma:list="UserInfo" ma:internalName="Author" ma:readOnly="tru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ditor" ma:index="18" nillable="true" ma:displayName="Modified By" ma:list="UserInfo" ma:internalName="Editor" ma:readOnly="tru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_HasCopyDestinations" ma:index="19" nillable="true" ma:displayName="Has Copy Destinations" ma:hidden="true" ma:internalName="_HasCopyDestinations" ma:readOnly="true">
      <xsd:simpleType>
        <xsd:restriction base="dms:Boolean"/>
      </xsd:simpleType>
    </xsd:element>
    <xsd:element name="_CopySource" ma:index="20" nillable="true" ma:displayName="Copy Source" ma:internalName="_CopySource" ma:readOnly="true">
      <xsd:simpleType>
        <xsd:restriction base="dms:Text"/>
      </xsd:simpleType>
    </xsd:element>
    <xsd:element name="_ModerationStatus" ma:index="21" nillable="true" ma:displayName="Approval Status" ma:default="0" ma:hidden="true" ma:internalName="_ModerationStatus" ma:readOnly="true">
      <xsd:simpleType>
        <xsd:restriction base="dms:Unknown"/>
      </xsd:simpleType>
    </xsd:element>
    <xsd:element name="FileRef" ma:index="22" nillable="true" ma:displayName="URL Path" ma:hidden="true" ma:list="Docs" ma:internalName="FileRef" ma:readOnly="true" ma:showField="FullUrl">
      <xsd:simpleType>
        <xsd:restriction base="dms:Lookup"/>
      </xsd:simpleType>
    </xsd:element>
    <xsd:element name="FileDirRef" ma:index="23" nillable="true" ma:displayName="Path" ma:hidden="true" ma:list="Docs" ma:internalName="FileDirRef" ma:readOnly="true" ma:showField="DirName">
      <xsd:simpleType>
        <xsd:restriction base="dms:Lookup"/>
      </xsd:simpleType>
    </xsd:element>
    <xsd:element name="Last_x0020_Modified" ma:index="24" nillable="true" ma:displayName="Modified" ma:format="TRUE" ma:hidden="true" ma:list="Docs" ma:internalName="Last_x0020_Modified" ma:readOnly="true" ma:showField="TimeLastModified">
      <xsd:simpleType>
        <xsd:restriction base="dms:Lookup"/>
      </xsd:simpleType>
    </xsd:element>
    <xsd:element name="Created_x0020_Date" ma:index="25" nillable="true" ma:displayName="Created" ma:format="TRUE" ma:hidden="true" ma:list="Docs" ma:internalName="Created_x0020_Date" ma:readOnly="true" ma:showField="TimeCreated">
      <xsd:simpleType>
        <xsd:restriction base="dms:Lookup"/>
      </xsd:simpleType>
    </xsd:element>
    <xsd:element name="File_x0020_Size" ma:index="26" nillable="true" ma:displayName="File Size" ma:format="TRUE" ma:hidden="true" ma:list="Docs" ma:internalName="File_x0020_Size" ma:readOnly="true" ma:showField="SizeInKB">
      <xsd:simpleType>
        <xsd:restriction base="dms:Lookup"/>
      </xsd:simpleType>
    </xsd:element>
    <xsd:element name="FSObjType" ma:index="27" nillable="true" ma:displayName="Item Type" ma:hidden="true" ma:list="Docs" ma:internalName="FSObjType" ma:readOnly="true" ma:showField="FSType">
      <xsd:simpleType>
        <xsd:restriction base="dms:Lookup"/>
      </xsd:simpleType>
    </xsd:element>
    <xsd:element name="CheckedOutUserId" ma:index="29" nillable="true" ma:displayName="ID of the User who has the item Checked Out" ma:hidden="true" ma:list="Docs" ma:internalName="CheckedOutUserId" ma:readOnly="true" ma:showField="CheckoutUserId">
      <xsd:simpleType>
        <xsd:restriction base="dms:Lookup"/>
      </xsd:simpleType>
    </xsd:element>
    <xsd:element name="IsCheckedoutToLocal" ma:index="30" nillable="true" ma:displayName="Is Checked out to local" ma:hidden="true" ma:list="Docs" ma:internalName="IsCheckedoutToLocal" ma:readOnly="true" ma:showField="IsCheckoutToLocal">
      <xsd:simpleType>
        <xsd:restriction base="dms:Lookup"/>
      </xsd:simpleType>
    </xsd:element>
    <xsd:element name="CheckoutUser" ma:index="31" nillable="true" ma:displayName="Checked Out To" ma:list="UserInfo" ma:internalName="CheckoutUser" ma:readOnly="tru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UniqueId" ma:index="32" nillable="true" ma:displayName="Unique Id" ma:hidden="true" ma:list="Docs" ma:internalName="UniqueId" ma:readOnly="true" ma:showField="UniqueId">
      <xsd:simpleType>
        <xsd:restriction base="dms:Lookup"/>
      </xsd:simpleType>
    </xsd:element>
    <xsd:element name="ProgId" ma:index="33" nillable="true" ma:displayName="ProgId" ma:hidden="true" ma:list="Docs" ma:internalName="ProgId" ma:readOnly="true" ma:showField="ProgId">
      <xsd:simpleType>
        <xsd:restriction base="dms:Lookup"/>
      </xsd:simpleType>
    </xsd:element>
    <xsd:element name="ScopeId" ma:index="34" nillable="true" ma:displayName="ScopeId" ma:hidden="true" ma:list="Docs" ma:internalName="ScopeId" ma:readOnly="true" ma:showField="ScopeId">
      <xsd:simpleType>
        <xsd:restriction base="dms:Lookup"/>
      </xsd:simpleType>
    </xsd:element>
    <xsd:element name="VirusStatus" ma:index="35" nillable="true" ma:displayName="Virus Status" ma:format="TRUE" ma:hidden="true" ma:list="Docs" ma:internalName="VirusStatus" ma:readOnly="true" ma:showField="Size">
      <xsd:simpleType>
        <xsd:restriction base="dms:Lookup"/>
      </xsd:simpleType>
    </xsd:element>
    <xsd:element name="CheckedOutTitle" ma:index="36" nillable="true" ma:displayName="Checked Out To" ma:format="TRUE" ma:hidden="true" ma:list="Docs" ma:internalName="CheckedOutTitle" ma:readOnly="true" ma:showField="CheckedOutTitle">
      <xsd:simpleType>
        <xsd:restriction base="dms:Lookup"/>
      </xsd:simpleType>
    </xsd:element>
    <xsd:element name="_CheckinComment" ma:index="37" nillable="true" ma:displayName="Check In Comment" ma:format="TRUE" ma:list="Docs" ma:internalName="_CheckinComment" ma:readOnly="true" ma:showField="CheckinComment">
      <xsd:simpleType>
        <xsd:restriction base="dms:Lookup"/>
      </xsd:simpleType>
    </xsd:element>
    <xsd:element name="MetaInfo" ma:index="48" nillable="true" ma:displayName="Property Bag" ma:hidden="true" ma:list="Docs" ma:internalName="MetaInfo" ma:showField="MetaInfo">
      <xsd:simpleType>
        <xsd:restriction base="dms:Lookup"/>
      </xsd:simpleType>
    </xsd:element>
    <xsd:element name="_Level" ma:index="49" nillable="true" ma:displayName="Level" ma:hidden="true" ma:internalName="_Level" ma:readOnly="true">
      <xsd:simpleType>
        <xsd:restriction base="dms:Unknown"/>
      </xsd:simpleType>
    </xsd:element>
    <xsd:element name="_IsCurrentVersion" ma:index="50" nillable="true" ma:displayName="Is Current Version" ma:hidden="true" ma:internalName="_IsCurrentVersion" ma:readOnly="true">
      <xsd:simpleType>
        <xsd:restriction base="dms:Boolean"/>
      </xsd:simpleType>
    </xsd:element>
    <xsd:element name="owshiddenversion" ma:index="54" nillable="true" ma:displayName="owshiddenversion" ma:hidden="true" ma:internalName="owshiddenversion" ma:readOnly="true">
      <xsd:simpleType>
        <xsd:restriction base="dms:Unknown"/>
      </xsd:simpleType>
    </xsd:element>
    <xsd:element name="_UIVersion" ma:index="55" nillable="true" ma:displayName="UI Version" ma:hidden="true" ma:internalName="_UIVersion" ma:readOnly="true">
      <xsd:simpleType>
        <xsd:restriction base="dms:Unknown"/>
      </xsd:simpleType>
    </xsd:element>
    <xsd:element name="_UIVersionString" ma:index="56" nillable="true" ma:displayName="Version" ma:internalName="_UIVersionString" ma:readOnly="true">
      <xsd:simpleType>
        <xsd:restriction base="dms:Text"/>
      </xsd:simpleType>
    </xsd:element>
    <xsd:element name="InstanceID" ma:index="57" nillable="true" ma:displayName="Instance ID" ma:hidden="true" ma:internalName="InstanceID" ma:readOnly="true">
      <xsd:simpleType>
        <xsd:restriction base="dms:Unknown"/>
      </xsd:simpleType>
    </xsd:element>
    <xsd:element name="Order" ma:index="58" nillable="true" ma:displayName="Order" ma:hidden="true" ma:internalName="Order">
      <xsd:simpleType>
        <xsd:restriction base="dms:Number"/>
      </xsd:simpleType>
    </xsd:element>
    <xsd:element name="GUID" ma:index="59" nillable="true" ma:displayName="GUID" ma:hidden="true" ma:internalName="GUID" ma:readOnly="true">
      <xsd:simpleType>
        <xsd:restriction base="dms:Unknown"/>
      </xsd:simpleType>
    </xsd:element>
    <xsd:element name="WorkflowVersion" ma:index="60" nillable="true" ma:displayName="Workflow Version" ma:hidden="true" ma:internalName="WorkflowVersion" ma:readOnly="true">
      <xsd:simpleType>
        <xsd:restriction base="dms:Unknown"/>
      </xsd:simpleType>
    </xsd:element>
    <xsd:element name="WorkflowInstanceID" ma:index="61" nillable="true" ma:displayName="Workflow Instance ID" ma:hidden="true" ma:internalName="WorkflowInstanceID" ma:readOnly="true">
      <xsd:simpleType>
        <xsd:restriction base="dms:Unknown"/>
      </xsd:simpleType>
    </xsd:element>
    <xsd:element name="ParentVersionString" ma:index="62" nillable="true" ma:displayName="Source Version (Converted Document)" ma:hidden="true" ma:list="Docs" ma:internalName="ParentVersionString" ma:readOnly="true" ma:showField="ParentVersionString">
      <xsd:simpleType>
        <xsd:restriction base="dms:Lookup"/>
      </xsd:simpleType>
    </xsd:element>
    <xsd:element name="ParentLeafName" ma:index="63" nillable="true" ma:displayName="Source Name (Converted Document)" ma:hidden="true" ma:list="Docs" ma:internalName="ParentLeafName" ma:readOnly="true" ma:showField="ParentLeafName">
      <xsd:simpleType>
        <xsd:restriction base="dms:Lookup"/>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4" ma:displayName="Content Type"/>
        <xsd:element ref="dc:title" minOccurs="0" maxOccurs="1" ma:index="8"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307AE55-A139-4AD7-ACEE-00E455099D23}">
  <ds:schemaRefs>
    <ds:schemaRef ds:uri="http://purl.org/dc/terms/"/>
    <ds:schemaRef ds:uri="http://schemas.microsoft.com/office/2006/metadata/properties"/>
    <ds:schemaRef ds:uri="http://schemas.microsoft.com/office/infopath/2007/PartnerControls"/>
    <ds:schemaRef ds:uri="http://www.w3.org/XML/1998/namespace"/>
    <ds:schemaRef ds:uri="http://purl.org/dc/elements/1.1/"/>
    <ds:schemaRef ds:uri="http://schemas.microsoft.com/office/2006/documentManagement/types"/>
    <ds:schemaRef ds:uri="http://purl.org/dc/dcmitype/"/>
    <ds:schemaRef ds:uri="http://schemas.openxmlformats.org/package/2006/metadata/core-properties"/>
    <ds:schemaRef ds:uri="http://schemas.microsoft.com/sharepoint/v3"/>
  </ds:schemaRefs>
</ds:datastoreItem>
</file>

<file path=customXml/itemProps2.xml><?xml version="1.0" encoding="utf-8"?>
<ds:datastoreItem xmlns:ds="http://schemas.openxmlformats.org/officeDocument/2006/customXml" ds:itemID="{1B23F64D-CA4A-4BF5-9636-FF31814D07BC}">
  <ds:schemaRefs>
    <ds:schemaRef ds:uri="http://schemas.microsoft.com/sharepoint/v3/contenttype/forms"/>
  </ds:schemaRefs>
</ds:datastoreItem>
</file>

<file path=customXml/itemProps3.xml><?xml version="1.0" encoding="utf-8"?>
<ds:datastoreItem xmlns:ds="http://schemas.openxmlformats.org/officeDocument/2006/customXml" ds:itemID="{27EA7AC5-B9C3-4667-A534-727290F91D7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0</TotalTime>
  <Words>1957</Words>
  <Application>Microsoft Office PowerPoint</Application>
  <PresentationFormat>Custom</PresentationFormat>
  <Paragraphs>431</Paragraphs>
  <Slides>26</Slides>
  <Notes>24</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Autodesk Theme</vt:lpstr>
      <vt:lpstr>PowerPoint Presentation</vt:lpstr>
      <vt:lpstr>Agenda</vt:lpstr>
      <vt:lpstr>AddInPlugin</vt:lpstr>
      <vt:lpstr>Skeleton of AddInPlugin  </vt:lpstr>
      <vt:lpstr>Minimum Code for AddinPlugin   </vt:lpstr>
      <vt:lpstr>Create Class  </vt:lpstr>
      <vt:lpstr>Specify Attributes </vt:lpstr>
      <vt:lpstr>Override Methods </vt:lpstr>
      <vt:lpstr>Developer ID </vt:lpstr>
      <vt:lpstr>Deploy Plugin Binary – location 1 </vt:lpstr>
      <vt:lpstr>Deploy Plugin Binary – location 2</vt:lpstr>
      <vt:lpstr>Deploy plugin binary – location 3</vt:lpstr>
      <vt:lpstr>Exercise</vt:lpstr>
      <vt:lpstr>Plugins System</vt:lpstr>
      <vt:lpstr>PluginRecord</vt:lpstr>
      <vt:lpstr>Demo: Load a Plugin – part 1</vt:lpstr>
      <vt:lpstr>Demo: Load a Plugin – part 2</vt:lpstr>
      <vt:lpstr>Dock Pane Plugin</vt:lpstr>
      <vt:lpstr>Skeleton of Dock Pane Plug-in</vt:lpstr>
      <vt:lpstr>Create Windows User Control</vt:lpstr>
      <vt:lpstr>Create Class of Plugin </vt:lpstr>
      <vt:lpstr> Specify Attributes </vt:lpstr>
      <vt:lpstr>Override Methods </vt:lpstr>
      <vt:lpstr>Deploy Dock Pane Plugin</vt:lpstr>
      <vt:lpstr>Exercise    </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AEC Industry Title Slide</dc:title>
  <dc:creator/>
  <cp:lastModifiedBy/>
  <cp:revision>1</cp:revision>
  <dcterms:created xsi:type="dcterms:W3CDTF">2011-06-08T12:56:09Z</dcterms:created>
  <dcterms:modified xsi:type="dcterms:W3CDTF">2015-09-21T04:01:31Z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0x0101003D62B9A716C08244A68E1D56ED354A9500A7EFD4C2F324CA44B4E995A506E2E1CF</vt:lpwstr>
  </property>
  <property fmtid="{D5CDD505-2E9C-101B-9397-08002B2CF9AE}" pid="3" name="PPT Category">
    <vt:lpwstr>2</vt:lpwstr>
  </property>
  <property fmtid="{D5CDD505-2E9C-101B-9397-08002B2CF9AE}" pid="4" name="Order">
    <vt:r8>300</vt:r8>
  </property>
  <property fmtid="{D5CDD505-2E9C-101B-9397-08002B2CF9AE}" pid="5" name="URL">
    <vt:lpwstr/>
  </property>
  <property fmtid="{D5CDD505-2E9C-101B-9397-08002B2CF9AE}" pid="6" name="Business &amp; Corporate Type">
    <vt:lpwstr>2</vt:lpwstr>
  </property>
</Properties>
</file>