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2"/>
  </p:notesMasterIdLst>
  <p:handoutMasterIdLst>
    <p:handoutMasterId r:id="rId23"/>
  </p:handoutMasterIdLst>
  <p:sldIdLst>
    <p:sldId id="579" r:id="rId5"/>
    <p:sldId id="319" r:id="rId6"/>
    <p:sldId id="586" r:id="rId7"/>
    <p:sldId id="587" r:id="rId8"/>
    <p:sldId id="588" r:id="rId9"/>
    <p:sldId id="589" r:id="rId10"/>
    <p:sldId id="590" r:id="rId11"/>
    <p:sldId id="591" r:id="rId12"/>
    <p:sldId id="592" r:id="rId13"/>
    <p:sldId id="593" r:id="rId14"/>
    <p:sldId id="594" r:id="rId15"/>
    <p:sldId id="595" r:id="rId16"/>
    <p:sldId id="596" r:id="rId17"/>
    <p:sldId id="597" r:id="rId18"/>
    <p:sldId id="598" r:id="rId19"/>
    <p:sldId id="599" r:id="rId20"/>
    <p:sldId id="585" r:id="rId21"/>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3073">
          <p15:clr>
            <a:srgbClr val="A4A3A4"/>
          </p15:clr>
        </p15:guide>
        <p15:guide id="2" pos="4098">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69891" autoAdjust="0"/>
  </p:normalViewPr>
  <p:slideViewPr>
    <p:cSldViewPr>
      <p:cViewPr varScale="1">
        <p:scale>
          <a:sx n="44" d="100"/>
          <a:sy n="44" d="100"/>
        </p:scale>
        <p:origin x="1358" y="58"/>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7/29/2015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7/29/2015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2405739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476038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3022780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17</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26872241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2634357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Search has two main parts:</a:t>
            </a:r>
          </a:p>
          <a:p>
            <a:r>
              <a:rPr lang="en-GB" dirty="0" smtClean="0"/>
              <a:t>Selection – what</a:t>
            </a:r>
            <a:r>
              <a:rPr lang="en-GB" baseline="0" dirty="0" smtClean="0"/>
              <a:t> to search (i.e. Where to look).</a:t>
            </a:r>
          </a:p>
          <a:p>
            <a:r>
              <a:rPr lang="en-GB" baseline="0" dirty="0" smtClean="0"/>
              <a:t>Conditions – what to find.</a:t>
            </a:r>
          </a:p>
          <a:p>
            <a:r>
              <a:rPr lang="en-GB" baseline="0" dirty="0" smtClean="0"/>
              <a:t>A Condition is basically a test against an object property.</a:t>
            </a:r>
          </a:p>
          <a:p>
            <a:r>
              <a:rPr lang="en-GB" baseline="0" dirty="0" smtClean="0"/>
              <a:t>Has a few other options that are properties on the Search class.</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3403628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 It also has a few other options that are properties on the Search class</a:t>
            </a:r>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A Condition is basically a test against an object property with </a:t>
            </a:r>
          </a:p>
          <a:p>
            <a:r>
              <a:rPr lang="en-US" altLang="zh-CN" dirty="0" smtClean="0"/>
              <a:t>.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2971400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First, create a new</a:t>
            </a:r>
            <a:r>
              <a:rPr lang="en-GB" baseline="0" dirty="0" smtClean="0"/>
              <a:t> search.</a:t>
            </a:r>
          </a:p>
          <a:p>
            <a:r>
              <a:rPr lang="en-GB" baseline="0" dirty="0" smtClean="0"/>
              <a:t>Add a selection and conditions. Here, we are searching the entire document. Next we add a search for the </a:t>
            </a:r>
            <a:r>
              <a:rPr lang="en-GB" baseline="0" dirty="0" err="1" smtClean="0"/>
              <a:t>Revit</a:t>
            </a:r>
            <a:r>
              <a:rPr lang="en-GB" baseline="0" dirty="0" smtClean="0"/>
              <a:t> Element category where it is equal to the string value “Stairs”.</a:t>
            </a:r>
          </a:p>
          <a:p>
            <a:r>
              <a:rPr lang="en-GB" baseline="0" dirty="0" smtClean="0"/>
              <a:t>Finally execute the search. Returns a model collection.</a:t>
            </a:r>
          </a:p>
          <a:p>
            <a:endParaRPr lang="en-GB" baseline="0" dirty="0" smtClean="0"/>
          </a:p>
          <a:p>
            <a:r>
              <a:rPr lang="en-GB" baseline="0" dirty="0" smtClean="0"/>
              <a:t> </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33436755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SearchConditionComparison </a:t>
            </a:r>
            <a:r>
              <a:rPr lang="en-US" altLang="zh-CN" dirty="0" err="1" smtClean="0"/>
              <a:t>enum</a:t>
            </a:r>
            <a:r>
              <a:rPr lang="en-US" altLang="zh-CN" dirty="0" smtClean="0"/>
              <a:t>:  Specifies comparison operator used to see whether a </a:t>
            </a:r>
            <a:r>
              <a:rPr lang="en-US" altLang="zh-CN" dirty="0" err="1" smtClean="0"/>
              <a:t>SearchCondition</a:t>
            </a:r>
            <a:r>
              <a:rPr lang="en-US" altLang="zh-CN" dirty="0" smtClean="0"/>
              <a:t> will match </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2174247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0" lang="en-US" altLang="zh-CN" sz="1400" b="0" i="0" u="none" strike="noStrike" cap="none" normalizeH="0" baseline="0" dirty="0" err="1" smtClean="0">
                <a:ln>
                  <a:noFill/>
                </a:ln>
                <a:solidFill>
                  <a:srgbClr val="2B91AF"/>
                </a:solidFill>
                <a:effectLst/>
                <a:latin typeface="Calibri" pitchFamily="34" charset="0"/>
                <a:ea typeface="宋体" pitchFamily="2" charset="-122"/>
                <a:cs typeface="新宋体" pitchFamily="49" charset="-122"/>
              </a:rPr>
              <a:t>VariantData</a:t>
            </a:r>
            <a:r>
              <a:rPr kumimoji="0" lang="en-US" altLang="zh-CN" sz="1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 is a</a:t>
            </a:r>
            <a:r>
              <a:rPr lang="en-US" altLang="zh-CN" dirty="0" smtClean="0"/>
              <a:t> value type that can store data of one of several different types.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a:p>
        </p:txBody>
      </p:sp>
    </p:spTree>
    <p:extLst>
      <p:ext uri="{BB962C8B-B14F-4D97-AF65-F5344CB8AC3E}">
        <p14:creationId xmlns:p14="http://schemas.microsoft.com/office/powerpoint/2010/main" val="1454277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a:t>
            </a:r>
            <a:r>
              <a:rPr lang="en-US" altLang="zh-CN" dirty="0" smtClean="0"/>
              <a:t>6 </a:t>
            </a:r>
            <a:r>
              <a:rPr lang="en-US" altLang="zh-CN" dirty="0" smtClean="0"/>
              <a:t>– Search</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33375" y="1426590"/>
            <a:ext cx="11710098" cy="4213797"/>
          </a:xfrm>
        </p:spPr>
        <p:txBody>
          <a:bodyPr/>
          <a:lstStyle/>
          <a:p>
            <a:r>
              <a:rPr lang="en-US" altLang="zh-CN" dirty="0" smtClean="0"/>
              <a:t>Build </a:t>
            </a:r>
            <a:r>
              <a:rPr lang="en-US" altLang="zh-CN" dirty="0" err="1"/>
              <a:t>SearchCondition</a:t>
            </a:r>
            <a:r>
              <a:rPr lang="en-US" altLang="zh-CN" dirty="0"/>
              <a:t> with: </a:t>
            </a:r>
          </a:p>
          <a:p>
            <a:pPr lvl="1"/>
            <a:r>
              <a:rPr lang="en-US" altLang="zh-CN" dirty="0" smtClean="0"/>
              <a:t>specific </a:t>
            </a:r>
            <a:r>
              <a:rPr lang="en-US" altLang="zh-CN" dirty="0"/>
              <a:t>property category</a:t>
            </a:r>
          </a:p>
          <a:p>
            <a:pPr lvl="1"/>
            <a:r>
              <a:rPr lang="en-US" altLang="zh-CN" dirty="0" smtClean="0"/>
              <a:t>specific property</a:t>
            </a:r>
          </a:p>
          <a:p>
            <a:pPr lvl="1"/>
            <a:r>
              <a:rPr lang="en-US" altLang="zh-CN" dirty="0"/>
              <a:t>Optional Conditions  </a:t>
            </a:r>
          </a:p>
          <a:p>
            <a:pPr lvl="1"/>
            <a:r>
              <a:rPr lang="en-US" altLang="zh-CN" dirty="0" smtClean="0"/>
              <a:t>comparison </a:t>
            </a:r>
            <a:r>
              <a:rPr lang="en-US" altLang="zh-CN" dirty="0"/>
              <a:t>with the value </a:t>
            </a:r>
          </a:p>
          <a:p>
            <a:pPr lvl="1"/>
            <a:r>
              <a:rPr lang="en-US" altLang="zh-CN" dirty="0"/>
              <a:t>specific value</a:t>
            </a:r>
          </a:p>
          <a:p>
            <a:endParaRPr lang="zh-CN" altLang="en-US" dirty="0"/>
          </a:p>
        </p:txBody>
      </p:sp>
      <p:sp>
        <p:nvSpPr>
          <p:cNvPr id="2" name="Title 1"/>
          <p:cNvSpPr>
            <a:spLocks noGrp="1"/>
          </p:cNvSpPr>
          <p:nvPr>
            <p:ph type="title"/>
          </p:nvPr>
        </p:nvSpPr>
        <p:spPr/>
        <p:txBody>
          <a:bodyPr/>
          <a:lstStyle/>
          <a:p>
            <a:r>
              <a:rPr lang="en-US" altLang="zh-CN" dirty="0" err="1" smtClean="0"/>
              <a:t>SearchCondition</a:t>
            </a:r>
            <a:r>
              <a:rPr lang="en-US" altLang="zh-CN" dirty="0" smtClean="0"/>
              <a:t> </a:t>
            </a:r>
            <a:r>
              <a:rPr lang="en-US" altLang="zh-CN" dirty="0"/>
              <a:t>Construction </a:t>
            </a:r>
            <a:r>
              <a:rPr lang="en-GB" altLang="zh-CN" dirty="0"/>
              <a:t>Method</a:t>
            </a:r>
            <a:endParaRPr lang="zh-CN" altLang="en-US" dirty="0"/>
          </a:p>
        </p:txBody>
      </p:sp>
      <p:sp>
        <p:nvSpPr>
          <p:cNvPr id="3" name="Rectangle 2"/>
          <p:cNvSpPr/>
          <p:nvPr/>
        </p:nvSpPr>
        <p:spPr>
          <a:xfrm>
            <a:off x="650663" y="5868987"/>
            <a:ext cx="11874712" cy="3170099"/>
          </a:xfrm>
          <a:prstGeom prst="rect">
            <a:avLst/>
          </a:prstGeom>
          <a:noFill/>
        </p:spPr>
        <p:txBody>
          <a:bodyPr wrap="square">
            <a:spAutoFit/>
          </a:bodyPr>
          <a:lstStyle/>
          <a:p>
            <a:r>
              <a:rPr lang="en-US" altLang="zh-CN" sz="2000" dirty="0">
                <a:solidFill>
                  <a:srgbClr val="008000"/>
                </a:solidFill>
                <a:highlight>
                  <a:srgbClr val="FFFFFF"/>
                </a:highlight>
                <a:latin typeface="Times New Roman" panose="02020603050405020304" pitchFamily="18" charset="0"/>
                <a:cs typeface="Times New Roman" panose="02020603050405020304" pitchFamily="18" charset="0"/>
              </a:rPr>
              <a:t>// search the items with ‘Entity Handle’ ‘Value’  </a:t>
            </a:r>
            <a:r>
              <a:rPr lang="en-US" altLang="zh-CN" sz="2000" dirty="0" smtClean="0">
                <a:solidFill>
                  <a:srgbClr val="008000"/>
                </a:solidFill>
                <a:highlight>
                  <a:srgbClr val="FFFFFF"/>
                </a:highlight>
                <a:latin typeface="Times New Roman" panose="02020603050405020304" pitchFamily="18" charset="0"/>
                <a:cs typeface="Times New Roman" panose="02020603050405020304" pitchFamily="18" charset="0"/>
              </a:rPr>
              <a:t>is not equal to ‘16C17’, ignoring case of the names</a:t>
            </a:r>
            <a:endPar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endParaRPr>
          </a:p>
          <a:p>
            <a:endParaRPr lang="zh-CN" altLang="en-US" sz="20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000" dirty="0">
                <a:solidFill>
                  <a:srgbClr val="2B91AF"/>
                </a:solidFill>
                <a:highlight>
                  <a:srgbClr val="FFFFFF"/>
                </a:highlight>
                <a:latin typeface="Times New Roman" panose="02020603050405020304" pitchFamily="18" charset="0"/>
                <a:cs typeface="Times New Roman" panose="02020603050405020304" pitchFamily="18" charset="0"/>
              </a:rPr>
              <a:t>Search</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s = </a:t>
            </a:r>
            <a:r>
              <a:rPr lang="en-US" altLang="zh-CN" sz="20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a:solidFill>
                  <a:srgbClr val="2B91AF"/>
                </a:solidFill>
                <a:highlight>
                  <a:srgbClr val="FFFFFF"/>
                </a:highlight>
                <a:latin typeface="Times New Roman" panose="02020603050405020304" pitchFamily="18" charset="0"/>
                <a:cs typeface="Times New Roman" panose="02020603050405020304" pitchFamily="18" charset="0"/>
              </a:rPr>
              <a:t>Search</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endParaRPr lang="zh-CN" altLang="en-US" sz="20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000" dirty="0" err="1" smtClean="0">
                <a:solidFill>
                  <a:srgbClr val="000000"/>
                </a:solidFill>
                <a:highlight>
                  <a:srgbClr val="FFFFFF"/>
                </a:highlight>
                <a:latin typeface="Times New Roman" panose="02020603050405020304" pitchFamily="18" charset="0"/>
                <a:cs typeface="Times New Roman" panose="02020603050405020304" pitchFamily="18" charset="0"/>
              </a:rPr>
              <a:t>s.SearchConditions.Add</a:t>
            </a:r>
            <a:r>
              <a:rPr lang="en-US" altLang="zh-CN" sz="20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smtClean="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0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SearchCondition</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NamedConstant</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a:solidFill>
                  <a:srgbClr val="2B91AF"/>
                </a:solidFill>
                <a:highlight>
                  <a:srgbClr val="FFFFFF"/>
                </a:highlight>
                <a:latin typeface="Times New Roman" panose="02020603050405020304" pitchFamily="18" charset="0"/>
                <a:cs typeface="Times New Roman" panose="02020603050405020304" pitchFamily="18" charset="0"/>
              </a:rPr>
              <a:t>PropertyCategoryNames</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err="1">
                <a:solidFill>
                  <a:srgbClr val="000000"/>
                </a:solidFill>
                <a:highlight>
                  <a:srgbClr val="FFFFFF"/>
                </a:highlight>
                <a:latin typeface="Times New Roman" panose="02020603050405020304" pitchFamily="18" charset="0"/>
                <a:cs typeface="Times New Roman" panose="02020603050405020304" pitchFamily="18" charset="0"/>
              </a:rPr>
              <a:t>AutoCadEntityHandle</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a:solidFill>
                  <a:srgbClr val="A31515"/>
                </a:solidFill>
                <a:highlight>
                  <a:srgbClr val="FFFFFF"/>
                </a:highlight>
                <a:latin typeface="Times New Roman" panose="02020603050405020304" pitchFamily="18" charset="0"/>
                <a:cs typeface="Times New Roman" panose="02020603050405020304" pitchFamily="18" charset="0"/>
              </a:rPr>
              <a:t>"Entity Handle"</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NamedConstant</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DataPropertyNames</a:t>
            </a:r>
            <a:r>
              <a:rPr lang="en-US" altLang="zh-CN" sz="2000" dirty="0" err="1">
                <a:solidFill>
                  <a:srgbClr val="000000"/>
                </a:solidFill>
                <a:highlight>
                  <a:srgbClr val="FFFFFF"/>
                </a:highlight>
                <a:latin typeface="Times New Roman" panose="02020603050405020304" pitchFamily="18" charset="0"/>
                <a:cs typeface="Times New Roman" panose="02020603050405020304" pitchFamily="18" charset="0"/>
              </a:rPr>
              <a:t>.AutoCadEntityHandleValue</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a:solidFill>
                  <a:srgbClr val="A31515"/>
                </a:solidFill>
                <a:highlight>
                  <a:srgbClr val="FFFFFF"/>
                </a:highlight>
                <a:latin typeface="Times New Roman" panose="02020603050405020304" pitchFamily="18" charset="0"/>
                <a:cs typeface="Times New Roman" panose="02020603050405020304" pitchFamily="18" charset="0"/>
              </a:rPr>
              <a:t>"Value"</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SearchConditionOptions</a:t>
            </a:r>
            <a:r>
              <a:rPr lang="en-US" altLang="zh-CN" sz="2000" dirty="0" err="1">
                <a:solidFill>
                  <a:srgbClr val="000000"/>
                </a:solidFill>
                <a:highlight>
                  <a:srgbClr val="FFFFFF"/>
                </a:highlight>
                <a:latin typeface="Times New Roman" panose="02020603050405020304" pitchFamily="18" charset="0"/>
                <a:cs typeface="Times New Roman" panose="02020603050405020304" pitchFamily="18" charset="0"/>
              </a:rPr>
              <a:t>.IgnoreNames</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SearchConditionComparison</a:t>
            </a:r>
            <a:r>
              <a:rPr lang="en-US" altLang="zh-CN" sz="2000" dirty="0" err="1">
                <a:solidFill>
                  <a:srgbClr val="000000"/>
                </a:solidFill>
                <a:highlight>
                  <a:srgbClr val="FFFFFF"/>
                </a:highlight>
                <a:latin typeface="Times New Roman" panose="02020603050405020304" pitchFamily="18" charset="0"/>
                <a:cs typeface="Times New Roman" panose="02020603050405020304" pitchFamily="18" charset="0"/>
              </a:rPr>
              <a:t>.NotEqual</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000" dirty="0" err="1">
                <a:solidFill>
                  <a:srgbClr val="2B91AF"/>
                </a:solidFill>
                <a:highlight>
                  <a:srgbClr val="FFFFFF"/>
                </a:highlight>
                <a:latin typeface="Times New Roman" panose="02020603050405020304" pitchFamily="18" charset="0"/>
                <a:cs typeface="Times New Roman" panose="02020603050405020304" pitchFamily="18" charset="0"/>
              </a:rPr>
              <a:t>VariantData</a:t>
            </a:r>
            <a:r>
              <a:rPr lang="en-US" altLang="zh-CN" sz="2000" dirty="0" err="1">
                <a:solidFill>
                  <a:srgbClr val="000000"/>
                </a:solidFill>
                <a:highlight>
                  <a:srgbClr val="FFFFFF"/>
                </a:highlight>
                <a:latin typeface="Times New Roman" panose="02020603050405020304" pitchFamily="18" charset="0"/>
                <a:cs typeface="Times New Roman" panose="02020603050405020304" pitchFamily="18" charset="0"/>
              </a:rPr>
              <a:t>.FromDisplayString</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000" dirty="0">
                <a:solidFill>
                  <a:srgbClr val="A31515"/>
                </a:solidFill>
                <a:highlight>
                  <a:srgbClr val="FFFFFF"/>
                </a:highlight>
                <a:latin typeface="Times New Roman" panose="02020603050405020304" pitchFamily="18" charset="0"/>
                <a:cs typeface="Times New Roman" panose="02020603050405020304" pitchFamily="18" charset="0"/>
              </a:rPr>
              <a:t>"16C17"</a:t>
            </a:r>
            <a:r>
              <a:rPr lang="en-US" altLang="zh-CN" sz="2000" dirty="0">
                <a:solidFill>
                  <a:srgbClr val="000000"/>
                </a:solidFill>
                <a:highlight>
                  <a:srgbClr val="FFFFFF"/>
                </a:highlight>
                <a:latin typeface="Times New Roman" panose="02020603050405020304" pitchFamily="18" charset="0"/>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8070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Create </a:t>
            </a:r>
            <a:r>
              <a:rPr lang="en-US" altLang="zh-CN" dirty="0"/>
              <a:t>condition that matches if item does not match this condition </a:t>
            </a:r>
          </a:p>
          <a:p>
            <a:endParaRPr lang="zh-CN" altLang="en-US" dirty="0"/>
          </a:p>
        </p:txBody>
      </p:sp>
      <p:sp>
        <p:nvSpPr>
          <p:cNvPr id="2" name="Title 1"/>
          <p:cNvSpPr>
            <a:spLocks noGrp="1"/>
          </p:cNvSpPr>
          <p:nvPr>
            <p:ph type="title"/>
          </p:nvPr>
        </p:nvSpPr>
        <p:spPr/>
        <p:txBody>
          <a:bodyPr/>
          <a:lstStyle/>
          <a:p>
            <a:r>
              <a:rPr lang="en-US" altLang="zh-CN" dirty="0" smtClean="0"/>
              <a:t>Invert Search Condition</a:t>
            </a:r>
            <a:r>
              <a:rPr lang="en-GB" altLang="zh-CN" dirty="0" smtClean="0"/>
              <a:t/>
            </a:r>
            <a:br>
              <a:rPr lang="en-GB" altLang="zh-CN" dirty="0" smtClean="0"/>
            </a:br>
            <a:endParaRPr lang="zh-CN" altLang="en-US" sz="3557" b="0" dirty="0">
              <a:solidFill>
                <a:srgbClr val="009999"/>
              </a:solidFill>
            </a:endParaRPr>
          </a:p>
        </p:txBody>
      </p:sp>
      <p:sp>
        <p:nvSpPr>
          <p:cNvPr id="180225" name="Rectangle 1"/>
          <p:cNvSpPr>
            <a:spLocks noChangeArrowheads="1"/>
          </p:cNvSpPr>
          <p:nvPr/>
        </p:nvSpPr>
        <p:spPr bwMode="auto">
          <a:xfrm>
            <a:off x="650557" y="4955466"/>
            <a:ext cx="12037641" cy="2238229"/>
          </a:xfrm>
          <a:prstGeom prst="rect">
            <a:avLst/>
          </a:prstGeom>
          <a:solidFill>
            <a:schemeClr val="bg1">
              <a:lumMod val="9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endParaRPr lang="en-US" altLang="zh-CN" sz="1992" b="1" dirty="0">
              <a:solidFill>
                <a:srgbClr val="2B91AF"/>
              </a:solidFill>
              <a:latin typeface="Times New Roman" panose="02020603050405020304" pitchFamily="18" charset="0"/>
              <a:ea typeface="宋体" pitchFamily="2" charset="-122"/>
              <a:cs typeface="Times New Roman" panose="02020603050405020304" pitchFamily="18" charset="0"/>
            </a:endParaRPr>
          </a:p>
          <a:p>
            <a:pPr defTabSz="914284"/>
            <a:r>
              <a:rPr lang="en-US" altLang="zh-CN" sz="1992" b="1" dirty="0">
                <a:solidFill>
                  <a:srgbClr val="008000"/>
                </a:solidFill>
                <a:latin typeface="Times New Roman" panose="02020603050405020304" pitchFamily="18" charset="0"/>
                <a:ea typeface="宋体" pitchFamily="2" charset="-122"/>
                <a:cs typeface="Times New Roman" panose="02020603050405020304" pitchFamily="18" charset="0"/>
              </a:rPr>
              <a:t>// create a condition</a:t>
            </a:r>
          </a:p>
          <a:p>
            <a:pPr defTabSz="914284"/>
            <a:r>
              <a:rPr lang="en-US" altLang="zh-CN" sz="1992" b="1" dirty="0" err="1">
                <a:solidFill>
                  <a:srgbClr val="2B91AF"/>
                </a:solidFill>
                <a:latin typeface="Times New Roman" panose="02020603050405020304" pitchFamily="18" charset="0"/>
                <a:ea typeface="宋体" pitchFamily="2" charset="-122"/>
                <a:cs typeface="Times New Roman" panose="02020603050405020304" pitchFamily="18" charset="0"/>
              </a:rPr>
              <a:t>SearchCondition</a:t>
            </a:r>
            <a:r>
              <a:rPr lang="en-US" altLang="zh-CN" sz="1992" b="1" dirty="0">
                <a:latin typeface="Times New Roman" panose="02020603050405020304" pitchFamily="18" charset="0"/>
                <a:ea typeface="宋体" pitchFamily="2" charset="-122"/>
                <a:cs typeface="Times New Roman" panose="02020603050405020304" pitchFamily="18" charset="0"/>
              </a:rPr>
              <a:t> s1 =  </a:t>
            </a:r>
          </a:p>
          <a:p>
            <a:pPr defTabSz="914284"/>
            <a:r>
              <a:rPr lang="en-US" altLang="zh-CN" sz="1992" b="1" dirty="0">
                <a:latin typeface="Times New Roman" panose="02020603050405020304" pitchFamily="18" charset="0"/>
                <a:ea typeface="宋体" pitchFamily="2" charset="-122"/>
                <a:cs typeface="Times New Roman" panose="02020603050405020304" pitchFamily="18" charset="0"/>
              </a:rPr>
              <a:t>            </a:t>
            </a:r>
            <a:r>
              <a:rPr lang="en-US" altLang="zh-CN" sz="1992" b="1" dirty="0" err="1">
                <a:solidFill>
                  <a:srgbClr val="2B91AF"/>
                </a:solidFill>
                <a:latin typeface="Times New Roman" panose="02020603050405020304" pitchFamily="18" charset="0"/>
                <a:ea typeface="宋体" pitchFamily="2" charset="-122"/>
                <a:cs typeface="Times New Roman" panose="02020603050405020304" pitchFamily="18" charset="0"/>
              </a:rPr>
              <a:t>SearchCondition</a:t>
            </a:r>
            <a:r>
              <a:rPr lang="en-US" altLang="zh-CN" sz="1992" b="1" dirty="0" err="1">
                <a:latin typeface="Times New Roman" panose="02020603050405020304" pitchFamily="18" charset="0"/>
                <a:ea typeface="宋体" pitchFamily="2" charset="-122"/>
                <a:cs typeface="Times New Roman" panose="02020603050405020304" pitchFamily="18" charset="0"/>
              </a:rPr>
              <a:t>.HasCategoryByName</a:t>
            </a:r>
            <a:r>
              <a:rPr lang="en-US" altLang="zh-CN" sz="1992" b="1" dirty="0">
                <a:latin typeface="Times New Roman" panose="02020603050405020304" pitchFamily="18" charset="0"/>
                <a:ea typeface="宋体" pitchFamily="2" charset="-122"/>
                <a:cs typeface="Times New Roman" panose="02020603050405020304" pitchFamily="18" charset="0"/>
              </a:rPr>
              <a:t>(</a:t>
            </a:r>
            <a:r>
              <a:rPr lang="en-US" altLang="zh-CN" sz="1992" b="1" dirty="0" err="1">
                <a:solidFill>
                  <a:srgbClr val="2B91AF"/>
                </a:solidFill>
                <a:latin typeface="Times New Roman" panose="02020603050405020304" pitchFamily="18" charset="0"/>
                <a:ea typeface="宋体" pitchFamily="2" charset="-122"/>
                <a:cs typeface="Times New Roman" panose="02020603050405020304" pitchFamily="18" charset="0"/>
              </a:rPr>
              <a:t>PropertyCategoryNames</a:t>
            </a:r>
            <a:r>
              <a:rPr lang="en-US" altLang="zh-CN" sz="1992" b="1" dirty="0" err="1">
                <a:latin typeface="Times New Roman" panose="02020603050405020304" pitchFamily="18" charset="0"/>
                <a:ea typeface="宋体" pitchFamily="2" charset="-122"/>
                <a:cs typeface="Times New Roman" panose="02020603050405020304" pitchFamily="18" charset="0"/>
              </a:rPr>
              <a:t>.Transform</a:t>
            </a:r>
            <a:r>
              <a:rPr lang="en-US" altLang="zh-CN" sz="1992" b="1" dirty="0">
                <a:latin typeface="Times New Roman" panose="02020603050405020304" pitchFamily="18" charset="0"/>
                <a:ea typeface="宋体" pitchFamily="2" charset="-122"/>
                <a:cs typeface="Times New Roman" panose="02020603050405020304" pitchFamily="18" charset="0"/>
              </a:rPr>
              <a:t>);</a:t>
            </a:r>
          </a:p>
          <a:p>
            <a:pPr defTabSz="914284" eaLnBrk="0" hangingPunct="0"/>
            <a:r>
              <a:rPr lang="en-US" altLang="zh-CN" sz="1992" b="1" dirty="0">
                <a:latin typeface="Times New Roman" panose="02020603050405020304" pitchFamily="18" charset="0"/>
                <a:ea typeface="宋体" pitchFamily="2" charset="-122"/>
                <a:cs typeface="Times New Roman" panose="02020603050405020304" pitchFamily="18" charset="0"/>
              </a:rPr>
              <a:t> </a:t>
            </a:r>
          </a:p>
          <a:p>
            <a:pPr defTabSz="914284" eaLnBrk="0" hangingPunct="0"/>
            <a:r>
              <a:rPr lang="en-US" altLang="zh-CN" sz="1992" b="1" dirty="0">
                <a:latin typeface="Times New Roman" panose="02020603050405020304" pitchFamily="18" charset="0"/>
                <a:ea typeface="宋体" pitchFamily="2" charset="-122"/>
                <a:cs typeface="Times New Roman" panose="02020603050405020304" pitchFamily="18" charset="0"/>
              </a:rPr>
              <a:t> </a:t>
            </a:r>
            <a:r>
              <a:rPr lang="en-US" altLang="zh-CN" sz="1992" b="1" dirty="0">
                <a:solidFill>
                  <a:srgbClr val="008000"/>
                </a:solidFill>
                <a:latin typeface="Times New Roman" panose="02020603050405020304" pitchFamily="18" charset="0"/>
                <a:ea typeface="宋体" pitchFamily="2" charset="-122"/>
                <a:cs typeface="Times New Roman" panose="02020603050405020304" pitchFamily="18" charset="0"/>
              </a:rPr>
              <a:t>// invert :  i.e. NOT Has Category By the name of Transform</a:t>
            </a:r>
          </a:p>
          <a:p>
            <a:pPr defTabSz="914284" eaLnBrk="0" hangingPunct="0"/>
            <a:r>
              <a:rPr lang="en-US" altLang="zh-CN" sz="1992" b="1" dirty="0">
                <a:latin typeface="Times New Roman" panose="02020603050405020304" pitchFamily="18" charset="0"/>
                <a:ea typeface="宋体" pitchFamily="2" charset="-122"/>
                <a:cs typeface="Times New Roman" panose="02020603050405020304" pitchFamily="18" charset="0"/>
              </a:rPr>
              <a:t> </a:t>
            </a:r>
            <a:r>
              <a:rPr lang="en-US" altLang="zh-CN" sz="1992" b="1" dirty="0" err="1">
                <a:solidFill>
                  <a:srgbClr val="2B91AF"/>
                </a:solidFill>
                <a:latin typeface="Times New Roman" panose="02020603050405020304" pitchFamily="18" charset="0"/>
                <a:ea typeface="宋体" pitchFamily="2" charset="-122"/>
                <a:cs typeface="Times New Roman" panose="02020603050405020304" pitchFamily="18" charset="0"/>
              </a:rPr>
              <a:t>SearchCondition</a:t>
            </a:r>
            <a:r>
              <a:rPr lang="en-US" altLang="zh-CN" sz="1992" b="1" dirty="0">
                <a:latin typeface="Times New Roman" panose="02020603050405020304" pitchFamily="18" charset="0"/>
                <a:ea typeface="宋体" pitchFamily="2" charset="-122"/>
                <a:cs typeface="Times New Roman" panose="02020603050405020304" pitchFamily="18" charset="0"/>
              </a:rPr>
              <a:t> s2 = s1.Negate(); </a:t>
            </a:r>
            <a:endParaRPr lang="en-US" altLang="zh-CN" sz="6260" b="1" dirty="0">
              <a:latin typeface="Times New Roman" panose="02020603050405020304" pitchFamily="18" charset="0"/>
              <a:ea typeface="宋体" pitchFamily="2" charset="-122"/>
              <a:cs typeface="Times New Roman" panose="02020603050405020304" pitchFamily="18" charset="0"/>
            </a:endParaRPr>
          </a:p>
        </p:txBody>
      </p:sp>
    </p:spTree>
    <p:extLst>
      <p:ext uri="{BB962C8B-B14F-4D97-AF65-F5344CB8AC3E}">
        <p14:creationId xmlns:p14="http://schemas.microsoft.com/office/powerpoint/2010/main" val="3707651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928" y="1592052"/>
            <a:ext cx="11710098" cy="6782341"/>
          </a:xfrm>
        </p:spPr>
        <p:txBody>
          <a:bodyPr/>
          <a:lstStyle/>
          <a:p>
            <a:pPr>
              <a:buFont typeface="Arial" pitchFamily="34" charset="0"/>
              <a:buChar char="•"/>
            </a:pPr>
            <a:r>
              <a:rPr lang="en-US" altLang="zh-CN" dirty="0" err="1" smtClean="0"/>
              <a:t>SearchConditionCollection</a:t>
            </a:r>
            <a:r>
              <a:rPr lang="en-US" altLang="zh-CN" dirty="0" smtClean="0"/>
              <a:t>::</a:t>
            </a:r>
            <a:r>
              <a:rPr lang="en-US" altLang="zh-CN" b="1" dirty="0" err="1" smtClean="0"/>
              <a:t>AddGroup</a:t>
            </a:r>
            <a:endParaRPr lang="en-US" altLang="zh-CN" b="1" dirty="0" smtClean="0"/>
          </a:p>
          <a:p>
            <a:pPr lvl="1">
              <a:buFont typeface="Arial" pitchFamily="34" charset="0"/>
              <a:buChar char="•"/>
            </a:pPr>
            <a:r>
              <a:rPr lang="en-US" altLang="zh-CN" dirty="0" smtClean="0"/>
              <a:t>adds the items of the specified collection as a new group of conditions.</a:t>
            </a:r>
          </a:p>
          <a:p>
            <a:pPr>
              <a:buFont typeface="Arial" pitchFamily="34" charset="0"/>
              <a:buChar char="•"/>
            </a:pPr>
            <a:r>
              <a:rPr lang="en-US" altLang="zh-CN" dirty="0" smtClean="0"/>
              <a:t>“OR” condition among the groups. </a:t>
            </a:r>
          </a:p>
          <a:p>
            <a:pPr>
              <a:buFont typeface="Arial" pitchFamily="34" charset="0"/>
              <a:buChar char="•"/>
            </a:pPr>
            <a:r>
              <a:rPr lang="en-US" altLang="zh-CN" dirty="0"/>
              <a:t>“AND</a:t>
            </a:r>
            <a:r>
              <a:rPr lang="en-US" altLang="zh-CN" dirty="0" smtClean="0"/>
              <a:t>” </a:t>
            </a:r>
            <a:r>
              <a:rPr lang="en-US" altLang="zh-CN" dirty="0"/>
              <a:t>condition </a:t>
            </a:r>
            <a:r>
              <a:rPr lang="en-US" altLang="zh-CN" dirty="0" smtClean="0"/>
              <a:t>within a group </a:t>
            </a:r>
            <a:endParaRPr lang="zh-CN" altLang="en-US" dirty="0"/>
          </a:p>
        </p:txBody>
      </p:sp>
      <p:sp>
        <p:nvSpPr>
          <p:cNvPr id="2" name="Title 1"/>
          <p:cNvSpPr>
            <a:spLocks noGrp="1"/>
          </p:cNvSpPr>
          <p:nvPr>
            <p:ph type="title"/>
          </p:nvPr>
        </p:nvSpPr>
        <p:spPr/>
        <p:txBody>
          <a:bodyPr/>
          <a:lstStyle/>
          <a:p>
            <a:r>
              <a:rPr lang="en-US" altLang="zh-CN" dirty="0" err="1"/>
              <a:t>SearchCondition</a:t>
            </a:r>
            <a:r>
              <a:rPr lang="en-US" altLang="zh-CN" dirty="0"/>
              <a:t> Group</a:t>
            </a:r>
            <a:r>
              <a:rPr lang="en-US" altLang="zh-CN" dirty="0" smtClean="0"/>
              <a:t/>
            </a:r>
            <a:br>
              <a:rPr lang="en-US" altLang="zh-CN" dirty="0" smtClean="0"/>
            </a:br>
            <a:endParaRPr lang="zh-CN" altLang="en-US" sz="2845" dirty="0">
              <a:solidFill>
                <a:srgbClr val="009999"/>
              </a:solidFill>
            </a:endParaRPr>
          </a:p>
        </p:txBody>
      </p:sp>
      <p:sp>
        <p:nvSpPr>
          <p:cNvPr id="15" name="Diamond 14"/>
          <p:cNvSpPr/>
          <p:nvPr/>
        </p:nvSpPr>
        <p:spPr bwMode="auto">
          <a:xfrm>
            <a:off x="5761686" y="6707187"/>
            <a:ext cx="1219002" cy="838201"/>
          </a:xfrm>
          <a:prstGeom prst="diamond">
            <a:avLst/>
          </a:prstGeom>
          <a:solidFill>
            <a:srgbClr val="FFFF00"/>
          </a:solidFill>
          <a:ln w="25400" cap="flat" cmpd="sng" algn="ctr">
            <a:solidFill>
              <a:srgbClr val="000000"/>
            </a:solidFill>
            <a:prstDash val="solid"/>
            <a:round/>
            <a:headEnd type="none" w="med" len="med"/>
            <a:tailEnd type="none" w="med" len="med"/>
          </a:ln>
          <a:effectLst/>
        </p:spPr>
        <p:txBody>
          <a:bodyPr vert="horz" wrap="square" lIns="91427" tIns="45714" rIns="91427" bIns="45714"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OR</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grpSp>
        <p:nvGrpSpPr>
          <p:cNvPr id="4" name="Group 18"/>
          <p:cNvGrpSpPr/>
          <p:nvPr/>
        </p:nvGrpSpPr>
        <p:grpSpPr>
          <a:xfrm>
            <a:off x="6980688" y="5259387"/>
            <a:ext cx="5256944" cy="3733800"/>
            <a:chOff x="6429375" y="4268787"/>
            <a:chExt cx="5410200" cy="3733800"/>
          </a:xfrm>
        </p:grpSpPr>
        <p:sp>
          <p:nvSpPr>
            <p:cNvPr id="10" name="Rounded Rectangle 9"/>
            <p:cNvSpPr/>
            <p:nvPr/>
          </p:nvSpPr>
          <p:spPr bwMode="auto">
            <a:xfrm>
              <a:off x="6886575" y="63261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Condition1</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11" name="Rounded Rectangle 10"/>
            <p:cNvSpPr/>
            <p:nvPr/>
          </p:nvSpPr>
          <p:spPr bwMode="auto">
            <a:xfrm>
              <a:off x="8334375" y="57165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 2</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12" name="Rounded Rectangle 11"/>
            <p:cNvSpPr/>
            <p:nvPr/>
          </p:nvSpPr>
          <p:spPr bwMode="auto">
            <a:xfrm>
              <a:off x="8282859" y="6947593"/>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 4</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14" name="Rounded Rectangle 13"/>
            <p:cNvSpPr/>
            <p:nvPr/>
          </p:nvSpPr>
          <p:spPr bwMode="auto">
            <a:xfrm>
              <a:off x="9782175" y="64023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 3</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17" name="Diamond 16"/>
            <p:cNvSpPr/>
            <p:nvPr/>
          </p:nvSpPr>
          <p:spPr bwMode="auto">
            <a:xfrm>
              <a:off x="8334375" y="6097587"/>
              <a:ext cx="1400175" cy="838200"/>
            </a:xfrm>
            <a:prstGeom prst="diamond">
              <a:avLst/>
            </a:prstGeom>
            <a:solidFill>
              <a:srgbClr val="00B0F0"/>
            </a:solidFill>
            <a:ln w="25400" cap="flat" cmpd="sng" algn="ctr">
              <a:solidFill>
                <a:srgbClr val="000000"/>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r>
                <a:rPr lang="en-US" altLang="zh-CN" sz="1565" dirty="0">
                  <a:solidFill>
                    <a:srgbClr val="000000"/>
                  </a:solidFill>
                  <a:latin typeface="Gill Sans" charset="0"/>
                  <a:ea typeface="ヒラギノ角ゴ Pro W3" charset="0"/>
                  <a:cs typeface="ヒラギノ角ゴ Pro W3" charset="0"/>
                  <a:sym typeface="Gill Sans" charset="0"/>
                </a:rPr>
                <a:t>AND</a:t>
              </a:r>
              <a:endParaRPr lang="zh-CN" altLang="en-US" sz="1565" dirty="0">
                <a:solidFill>
                  <a:srgbClr val="000000"/>
                </a:solidFill>
                <a:latin typeface="Gill Sans" charset="0"/>
                <a:ea typeface="ヒラギノ角ゴ Pro W3" charset="0"/>
                <a:cs typeface="ヒラギノ角ゴ Pro W3" charset="0"/>
                <a:sym typeface="Gill Sans" charset="0"/>
              </a:endParaRPr>
            </a:p>
          </p:txBody>
        </p:sp>
        <p:sp>
          <p:nvSpPr>
            <p:cNvPr id="18" name="Oval 17"/>
            <p:cNvSpPr/>
            <p:nvPr/>
          </p:nvSpPr>
          <p:spPr bwMode="auto">
            <a:xfrm>
              <a:off x="6429375" y="4268787"/>
              <a:ext cx="5410200" cy="3733800"/>
            </a:xfrm>
            <a:prstGeom prst="ellipse">
              <a:avLst/>
            </a:prstGeom>
            <a:noFill/>
            <a:ln w="25400" cap="flat" cmpd="sng" algn="ctr">
              <a:solidFill>
                <a:srgbClr val="7030A0"/>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r>
                <a:rPr lang="en-US" altLang="zh-CN" sz="3130" dirty="0">
                  <a:solidFill>
                    <a:srgbClr val="000000"/>
                  </a:solidFill>
                  <a:latin typeface="Gill Sans" charset="0"/>
                  <a:ea typeface="ヒラギノ角ゴ Pro W3" charset="0"/>
                  <a:cs typeface="ヒラギノ角ゴ Pro W3" charset="0"/>
                  <a:sym typeface="Gill Sans" charset="0"/>
                </a:rPr>
                <a:t>Group 2</a:t>
              </a:r>
              <a:endParaRPr lang="zh-CN" altLang="en-US" sz="3130" dirty="0">
                <a:solidFill>
                  <a:srgbClr val="000000"/>
                </a:solidFill>
                <a:latin typeface="Gill Sans" charset="0"/>
                <a:ea typeface="ヒラギノ角ゴ Pro W3" charset="0"/>
                <a:cs typeface="ヒラギノ角ゴ Pro W3" charset="0"/>
                <a:sym typeface="Gill Sans" charset="0"/>
              </a:endParaRPr>
            </a:p>
          </p:txBody>
        </p:sp>
      </p:grpSp>
      <p:grpSp>
        <p:nvGrpSpPr>
          <p:cNvPr id="5" name="Group 19"/>
          <p:cNvGrpSpPr/>
          <p:nvPr/>
        </p:nvGrpSpPr>
        <p:grpSpPr>
          <a:xfrm>
            <a:off x="580929" y="5335587"/>
            <a:ext cx="5180756" cy="3733800"/>
            <a:chOff x="6429375" y="4268787"/>
            <a:chExt cx="5410200" cy="3733800"/>
          </a:xfrm>
        </p:grpSpPr>
        <p:sp>
          <p:nvSpPr>
            <p:cNvPr id="21" name="Rounded Rectangle 20"/>
            <p:cNvSpPr/>
            <p:nvPr/>
          </p:nvSpPr>
          <p:spPr bwMode="auto">
            <a:xfrm>
              <a:off x="6886575" y="63261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Condition1</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22" name="Rounded Rectangle 21"/>
            <p:cNvSpPr/>
            <p:nvPr/>
          </p:nvSpPr>
          <p:spPr bwMode="auto">
            <a:xfrm>
              <a:off x="8334375" y="57165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 2</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23" name="Rounded Rectangle 22"/>
            <p:cNvSpPr/>
            <p:nvPr/>
          </p:nvSpPr>
          <p:spPr bwMode="auto">
            <a:xfrm>
              <a:off x="8282859" y="6947593"/>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Condition4</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24" name="Rounded Rectangle 23"/>
            <p:cNvSpPr/>
            <p:nvPr/>
          </p:nvSpPr>
          <p:spPr bwMode="auto">
            <a:xfrm>
              <a:off x="9782175" y="6402387"/>
              <a:ext cx="1440000" cy="360000"/>
            </a:xfrm>
            <a:prstGeom prst="roundRect">
              <a:avLst/>
            </a:prstGeom>
            <a:solidFill>
              <a:srgbClr val="FFC000"/>
            </a:solidFill>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30090" tIns="65045" rIns="130090" bIns="65045" numCol="1" rtlCol="0" anchor="t" anchorCtr="0" compatLnSpc="1">
              <a:prstTxWarp prst="textNoShape">
                <a:avLst/>
              </a:prstTxWarp>
            </a:bodyPr>
            <a:lstStyle/>
            <a:p>
              <a:pPr algn="ctr" defTabSz="914284"/>
              <a:r>
                <a:rPr lang="en-US" altLang="zh-CN" sz="1850" dirty="0">
                  <a:solidFill>
                    <a:srgbClr val="000000"/>
                  </a:solidFill>
                  <a:latin typeface="Gill Sans" charset="0"/>
                  <a:ea typeface="ヒラギノ角ゴ Pro W3" charset="0"/>
                  <a:cs typeface="ヒラギノ角ゴ Pro W3" charset="0"/>
                  <a:sym typeface="Gill Sans" charset="0"/>
                </a:rPr>
                <a:t>Condition 3</a:t>
              </a:r>
              <a:endParaRPr lang="zh-CN" altLang="en-US" sz="1850" dirty="0">
                <a:solidFill>
                  <a:srgbClr val="000000"/>
                </a:solidFill>
                <a:latin typeface="Gill Sans" charset="0"/>
                <a:ea typeface="ヒラギノ角ゴ Pro W3" charset="0"/>
                <a:cs typeface="ヒラギノ角ゴ Pro W3" charset="0"/>
                <a:sym typeface="Gill Sans" charset="0"/>
              </a:endParaRPr>
            </a:p>
          </p:txBody>
        </p:sp>
        <p:sp>
          <p:nvSpPr>
            <p:cNvPr id="25" name="Diamond 24"/>
            <p:cNvSpPr/>
            <p:nvPr/>
          </p:nvSpPr>
          <p:spPr bwMode="auto">
            <a:xfrm>
              <a:off x="8334375" y="6097587"/>
              <a:ext cx="1400175" cy="838200"/>
            </a:xfrm>
            <a:prstGeom prst="diamond">
              <a:avLst/>
            </a:prstGeom>
            <a:solidFill>
              <a:srgbClr val="00B0F0"/>
            </a:solidFill>
            <a:ln w="25400" cap="flat" cmpd="sng" algn="ctr">
              <a:solidFill>
                <a:srgbClr val="000000"/>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r>
                <a:rPr lang="en-US" altLang="zh-CN" sz="1565" dirty="0">
                  <a:solidFill>
                    <a:srgbClr val="000000"/>
                  </a:solidFill>
                  <a:latin typeface="Gill Sans" charset="0"/>
                  <a:ea typeface="ヒラギノ角ゴ Pro W3" charset="0"/>
                  <a:cs typeface="ヒラギノ角ゴ Pro W3" charset="0"/>
                  <a:sym typeface="Gill Sans" charset="0"/>
                </a:rPr>
                <a:t>AND</a:t>
              </a:r>
              <a:endParaRPr lang="zh-CN" altLang="en-US" sz="1565" dirty="0">
                <a:solidFill>
                  <a:srgbClr val="000000"/>
                </a:solidFill>
                <a:latin typeface="Gill Sans" charset="0"/>
                <a:ea typeface="ヒラギノ角ゴ Pro W3" charset="0"/>
                <a:cs typeface="ヒラギノ角ゴ Pro W3" charset="0"/>
                <a:sym typeface="Gill Sans" charset="0"/>
              </a:endParaRPr>
            </a:p>
          </p:txBody>
        </p:sp>
        <p:sp>
          <p:nvSpPr>
            <p:cNvPr id="26" name="Oval 25"/>
            <p:cNvSpPr/>
            <p:nvPr/>
          </p:nvSpPr>
          <p:spPr bwMode="auto">
            <a:xfrm>
              <a:off x="6429375" y="4268787"/>
              <a:ext cx="5410200" cy="3733800"/>
            </a:xfrm>
            <a:prstGeom prst="ellipse">
              <a:avLst/>
            </a:prstGeom>
            <a:noFill/>
            <a:ln w="25400" cap="flat" cmpd="sng" algn="ctr">
              <a:solidFill>
                <a:srgbClr val="7030A0"/>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r>
                <a:rPr lang="en-US" altLang="zh-CN" sz="3130" dirty="0">
                  <a:solidFill>
                    <a:srgbClr val="000000"/>
                  </a:solidFill>
                  <a:latin typeface="Gill Sans" charset="0"/>
                  <a:ea typeface="ヒラギノ角ゴ Pro W3" charset="0"/>
                  <a:cs typeface="ヒラギノ角ゴ Pro W3" charset="0"/>
                  <a:sym typeface="Gill Sans" charset="0"/>
                </a:rPr>
                <a:t>Group 1</a:t>
              </a:r>
              <a:endParaRPr lang="zh-CN" altLang="en-US" sz="3130" dirty="0">
                <a:solidFill>
                  <a:srgbClr val="000000"/>
                </a:solidFill>
                <a:latin typeface="Gill Sans" charset="0"/>
                <a:ea typeface="ヒラギノ角ゴ Pro W3" charset="0"/>
                <a:cs typeface="ヒラギノ角ゴ Pro W3" charset="0"/>
                <a:sym typeface="Gill Sans" charset="0"/>
              </a:endParaRPr>
            </a:p>
          </p:txBody>
        </p:sp>
      </p:grpSp>
    </p:spTree>
    <p:extLst>
      <p:ext uri="{BB962C8B-B14F-4D97-AF65-F5344CB8AC3E}">
        <p14:creationId xmlns:p14="http://schemas.microsoft.com/office/powerpoint/2010/main" val="169181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Demo: </a:t>
            </a:r>
            <a:r>
              <a:rPr lang="en-US" altLang="zh-CN" dirty="0" err="1" smtClean="0"/>
              <a:t>SearchCondition</a:t>
            </a:r>
            <a:r>
              <a:rPr lang="en-US" altLang="zh-CN" dirty="0" smtClean="0"/>
              <a:t> Group</a:t>
            </a:r>
            <a:br>
              <a:rPr lang="en-US" altLang="zh-CN" dirty="0" smtClean="0"/>
            </a:br>
            <a:endParaRPr lang="zh-CN" altLang="en-US" dirty="0">
              <a:solidFill>
                <a:srgbClr val="008080"/>
              </a:solidFill>
            </a:endParaRPr>
          </a:p>
        </p:txBody>
      </p:sp>
      <p:sp>
        <p:nvSpPr>
          <p:cNvPr id="4" name="Rectangle 3"/>
          <p:cNvSpPr/>
          <p:nvPr/>
        </p:nvSpPr>
        <p:spPr>
          <a:xfrm>
            <a:off x="334378" y="1498433"/>
            <a:ext cx="12675714" cy="7779041"/>
          </a:xfrm>
          <a:prstGeom prst="rect">
            <a:avLst/>
          </a:prstGeom>
          <a:solidFill>
            <a:schemeClr val="bg1">
              <a:lumMod val="85000"/>
            </a:schemeClr>
          </a:solidFill>
        </p:spPr>
        <p:txBody>
          <a:bodyPr wrap="square" lIns="91427" tIns="45714" rIns="91427" bIns="45714">
            <a:spAutoFit/>
          </a:bodyPr>
          <a:lstStyle/>
          <a:p>
            <a:pPr defTabSz="914284" eaLnBrk="0" hangingPunct="0"/>
            <a:r>
              <a:rPr lang="en-US" altLang="zh-CN" sz="1850" b="1" dirty="0">
                <a:solidFill>
                  <a:srgbClr val="008000"/>
                </a:solidFill>
                <a:latin typeface="Courier New" pitchFamily="49" charset="0"/>
                <a:ea typeface="宋体" pitchFamily="2" charset="-122"/>
                <a:cs typeface="Courier New" pitchFamily="49" charset="0"/>
              </a:rPr>
              <a:t>   //Create a new search </a:t>
            </a:r>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a:solidFill>
                  <a:srgbClr val="2B91AF"/>
                </a:solidFill>
                <a:latin typeface="Courier New" pitchFamily="49" charset="0"/>
                <a:ea typeface="宋体" pitchFamily="2" charset="-122"/>
                <a:cs typeface="Courier New" pitchFamily="49" charset="0"/>
              </a:rPr>
              <a:t>Search</a:t>
            </a:r>
            <a:r>
              <a:rPr lang="en-US" altLang="zh-CN" sz="1850" b="1" dirty="0">
                <a:latin typeface="Courier New" pitchFamily="49" charset="0"/>
                <a:ea typeface="宋体" pitchFamily="2" charset="-122"/>
                <a:cs typeface="Courier New" pitchFamily="49" charset="0"/>
              </a:rPr>
              <a:t> s = </a:t>
            </a:r>
            <a:r>
              <a:rPr lang="en-US" altLang="zh-CN" sz="1850" b="1" dirty="0">
                <a:solidFill>
                  <a:srgbClr val="0000FF"/>
                </a:solidFill>
                <a:latin typeface="Courier New" pitchFamily="49" charset="0"/>
                <a:ea typeface="宋体" pitchFamily="2" charset="-122"/>
                <a:cs typeface="Courier New" pitchFamily="49" charset="0"/>
              </a:rPr>
              <a:t>new</a:t>
            </a:r>
            <a:r>
              <a:rPr lang="en-US" altLang="zh-CN" sz="1850" b="1" dirty="0">
                <a:latin typeface="Courier New" pitchFamily="49" charset="0"/>
                <a:ea typeface="宋体" pitchFamily="2" charset="-122"/>
                <a:cs typeface="Courier New" pitchFamily="49" charset="0"/>
              </a:rPr>
              <a:t> </a:t>
            </a:r>
            <a:r>
              <a:rPr lang="en-US" altLang="zh-CN" sz="1850" b="1" dirty="0">
                <a:solidFill>
                  <a:srgbClr val="2B91AF"/>
                </a:solidFill>
                <a:latin typeface="Courier New" pitchFamily="49" charset="0"/>
                <a:ea typeface="宋体" pitchFamily="2" charset="-122"/>
                <a:cs typeface="Courier New" pitchFamily="49" charset="0"/>
              </a:rPr>
              <a:t>Search</a:t>
            </a:r>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latin typeface="Courier New" pitchFamily="49" charset="0"/>
                <a:ea typeface="宋体" pitchFamily="2" charset="-122"/>
                <a:cs typeface="Courier New" pitchFamily="49" charset="0"/>
              </a:rPr>
              <a:t>s.Selection.SelectAll</a:t>
            </a:r>
            <a:r>
              <a:rPr lang="en-US" altLang="zh-CN" sz="1850" b="1" dirty="0">
                <a:latin typeface="Courier New" pitchFamily="49" charset="0"/>
                <a:ea typeface="宋体" pitchFamily="2" charset="-122"/>
                <a:cs typeface="Courier New" pitchFamily="49" charset="0"/>
              </a:rPr>
              <a:t>();   </a:t>
            </a:r>
          </a:p>
          <a:p>
            <a:pPr defTabSz="914284" eaLnBrk="0" hangingPunct="0"/>
            <a:endParaRPr lang="en-US" altLang="zh-CN" sz="1850" b="1" dirty="0">
              <a:solidFill>
                <a:srgbClr val="008000"/>
              </a:solidFill>
              <a:latin typeface="Courier New" pitchFamily="49" charset="0"/>
              <a:ea typeface="宋体" pitchFamily="2" charset="-122"/>
              <a:cs typeface="Courier New" pitchFamily="49" charset="0"/>
            </a:endParaRPr>
          </a:p>
          <a:p>
            <a:pPr defTabSz="914284" eaLnBrk="0" hangingPunct="0"/>
            <a:r>
              <a:rPr lang="en-US" altLang="zh-CN" sz="1850" b="1" dirty="0">
                <a:solidFill>
                  <a:srgbClr val="008000"/>
                </a:solidFill>
                <a:latin typeface="Courier New" pitchFamily="49" charset="0"/>
                <a:ea typeface="宋体" pitchFamily="2" charset="-122"/>
                <a:cs typeface="Courier New" pitchFamily="49" charset="0"/>
              </a:rPr>
              <a:t>   //create group1 </a:t>
            </a:r>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solidFill>
                  <a:srgbClr val="2B91AF"/>
                </a:solidFill>
                <a:latin typeface="Courier New" pitchFamily="49" charset="0"/>
                <a:ea typeface="宋体" pitchFamily="2" charset="-122"/>
                <a:cs typeface="Courier New" pitchFamily="49" charset="0"/>
              </a:rPr>
              <a:t>   List</a:t>
            </a:r>
            <a:r>
              <a:rPr lang="en-US" altLang="zh-CN" sz="1850" b="1" dirty="0">
                <a:latin typeface="Courier New" pitchFamily="49" charset="0"/>
                <a:ea typeface="宋体" pitchFamily="2" charset="-122"/>
                <a:cs typeface="Courier New" pitchFamily="49" charset="0"/>
              </a:rPr>
              <a:t>&lt;</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&gt; oG1 = </a:t>
            </a:r>
            <a:r>
              <a:rPr lang="en-US" altLang="zh-CN" sz="1850" b="1" dirty="0">
                <a:solidFill>
                  <a:srgbClr val="0000FF"/>
                </a:solidFill>
                <a:latin typeface="Courier New" pitchFamily="49" charset="0"/>
                <a:ea typeface="宋体" pitchFamily="2" charset="-122"/>
                <a:cs typeface="Courier New" pitchFamily="49" charset="0"/>
              </a:rPr>
              <a:t>new</a:t>
            </a:r>
            <a:r>
              <a:rPr lang="en-US" altLang="zh-CN" sz="1850" b="1" dirty="0">
                <a:latin typeface="Courier New" pitchFamily="49" charset="0"/>
                <a:ea typeface="宋体" pitchFamily="2" charset="-122"/>
                <a:cs typeface="Courier New" pitchFamily="49" charset="0"/>
              </a:rPr>
              <a:t> </a:t>
            </a:r>
            <a:r>
              <a:rPr lang="en-US" altLang="zh-CN" sz="1850" b="1" dirty="0">
                <a:solidFill>
                  <a:srgbClr val="2B91AF"/>
                </a:solidFill>
                <a:latin typeface="Courier New" pitchFamily="49" charset="0"/>
                <a:ea typeface="宋体" pitchFamily="2" charset="-122"/>
                <a:cs typeface="Courier New" pitchFamily="49" charset="0"/>
              </a:rPr>
              <a:t>List</a:t>
            </a:r>
            <a:r>
              <a:rPr lang="en-US" altLang="zh-CN" sz="1850" b="1" dirty="0">
                <a:latin typeface="Courier New" pitchFamily="49" charset="0"/>
                <a:ea typeface="宋体" pitchFamily="2" charset="-122"/>
                <a:cs typeface="Courier New" pitchFamily="49" charset="0"/>
              </a:rPr>
              <a:t>&lt;</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&gt;();    </a:t>
            </a:r>
          </a:p>
          <a:p>
            <a:pPr defTabSz="914284"/>
            <a:r>
              <a:rPr lang="en-US" altLang="zh-CN" sz="1850" b="1" dirty="0">
                <a:solidFill>
                  <a:srgbClr val="2B91AF"/>
                </a:solidFill>
                <a:latin typeface="Courier New" pitchFamily="49" charset="0"/>
                <a:ea typeface="宋体" pitchFamily="2" charset="-122"/>
                <a:cs typeface="Courier New" pitchFamily="49" charset="0"/>
              </a:rPr>
              <a:t>   </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 oGroup1_SC1 = … … </a:t>
            </a:r>
            <a:r>
              <a:rPr lang="en-US" altLang="zh-CN" sz="1850" b="1" dirty="0">
                <a:solidFill>
                  <a:srgbClr val="2B91AF"/>
                </a:solidFill>
                <a:latin typeface="Courier New" pitchFamily="49" charset="0"/>
                <a:ea typeface="宋体" pitchFamily="2" charset="-122"/>
                <a:cs typeface="Courier New" pitchFamily="49" charset="0"/>
              </a:rPr>
              <a:t> </a:t>
            </a:r>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 oGroup1_SC2 = … … </a:t>
            </a:r>
            <a:r>
              <a:rPr lang="en-US" altLang="zh-CN" sz="1850" b="1" dirty="0">
                <a:solidFill>
                  <a:srgbClr val="2B91AF"/>
                </a:solidFill>
                <a:latin typeface="Courier New" pitchFamily="49" charset="0"/>
                <a:ea typeface="宋体" pitchFamily="2" charset="-122"/>
                <a:cs typeface="Courier New" pitchFamily="49" charset="0"/>
              </a:rPr>
              <a:t> </a:t>
            </a:r>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oG1.Add(oGroup1_SC1); </a:t>
            </a:r>
          </a:p>
          <a:p>
            <a:pPr defTabSz="914284" eaLnBrk="0" hangingPunct="0"/>
            <a:r>
              <a:rPr lang="en-US" altLang="zh-CN" sz="1850" b="1" dirty="0">
                <a:latin typeface="Courier New" pitchFamily="49" charset="0"/>
                <a:ea typeface="宋体" pitchFamily="2" charset="-122"/>
                <a:cs typeface="Courier New" pitchFamily="49" charset="0"/>
              </a:rPr>
              <a:t>   oG1.Add(oGroup1_SC2); </a:t>
            </a:r>
          </a:p>
          <a:p>
            <a:pPr defTabSz="914284" eaLnBrk="0" hangingPunct="0"/>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a:solidFill>
                  <a:srgbClr val="008000"/>
                </a:solidFill>
                <a:latin typeface="Courier New" pitchFamily="49" charset="0"/>
                <a:ea typeface="宋体" pitchFamily="2" charset="-122"/>
                <a:cs typeface="Courier New" pitchFamily="49" charset="0"/>
              </a:rPr>
              <a:t>//create group2 </a:t>
            </a:r>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solidFill>
                  <a:srgbClr val="2B91AF"/>
                </a:solidFill>
                <a:latin typeface="Courier New" pitchFamily="49" charset="0"/>
                <a:ea typeface="宋体" pitchFamily="2" charset="-122"/>
                <a:cs typeface="Courier New" pitchFamily="49" charset="0"/>
              </a:rPr>
              <a:t>   List</a:t>
            </a:r>
            <a:r>
              <a:rPr lang="en-US" altLang="zh-CN" sz="1850" b="1" dirty="0">
                <a:latin typeface="Courier New" pitchFamily="49" charset="0"/>
                <a:ea typeface="宋体" pitchFamily="2" charset="-122"/>
                <a:cs typeface="Courier New" pitchFamily="49" charset="0"/>
              </a:rPr>
              <a:t>&lt;</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&gt; oG2 = </a:t>
            </a:r>
            <a:r>
              <a:rPr lang="en-US" altLang="zh-CN" sz="1850" b="1" dirty="0">
                <a:solidFill>
                  <a:srgbClr val="0000FF"/>
                </a:solidFill>
                <a:latin typeface="Courier New" pitchFamily="49" charset="0"/>
                <a:ea typeface="宋体" pitchFamily="2" charset="-122"/>
                <a:cs typeface="Courier New" pitchFamily="49" charset="0"/>
              </a:rPr>
              <a:t>new</a:t>
            </a:r>
            <a:r>
              <a:rPr lang="en-US" altLang="zh-CN" sz="1850" b="1" dirty="0">
                <a:latin typeface="Courier New" pitchFamily="49" charset="0"/>
                <a:ea typeface="宋体" pitchFamily="2" charset="-122"/>
                <a:cs typeface="Courier New" pitchFamily="49" charset="0"/>
              </a:rPr>
              <a:t> </a:t>
            </a:r>
            <a:r>
              <a:rPr lang="en-US" altLang="zh-CN" sz="1850" b="1" dirty="0">
                <a:solidFill>
                  <a:srgbClr val="2B91AF"/>
                </a:solidFill>
                <a:latin typeface="Courier New" pitchFamily="49" charset="0"/>
                <a:ea typeface="宋体" pitchFamily="2" charset="-122"/>
                <a:cs typeface="Courier New" pitchFamily="49" charset="0"/>
              </a:rPr>
              <a:t>List</a:t>
            </a:r>
            <a:r>
              <a:rPr lang="en-US" altLang="zh-CN" sz="1850" b="1" dirty="0">
                <a:latin typeface="Courier New" pitchFamily="49" charset="0"/>
                <a:ea typeface="宋体" pitchFamily="2" charset="-122"/>
                <a:cs typeface="Courier New" pitchFamily="49" charset="0"/>
              </a:rPr>
              <a:t>&lt;</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&gt;();</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 oGroup2_SC1=  … … </a:t>
            </a:r>
            <a:r>
              <a:rPr lang="en-US" altLang="zh-CN" sz="1850" b="1" dirty="0">
                <a:solidFill>
                  <a:srgbClr val="2B91AF"/>
                </a:solidFill>
                <a:latin typeface="Courier New" pitchFamily="49" charset="0"/>
                <a:ea typeface="宋体" pitchFamily="2" charset="-122"/>
                <a:cs typeface="Courier New" pitchFamily="49" charset="0"/>
              </a:rPr>
              <a:t> </a:t>
            </a:r>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solidFill>
                  <a:srgbClr val="2B91AF"/>
                </a:solidFill>
                <a:latin typeface="Courier New" pitchFamily="49" charset="0"/>
                <a:ea typeface="宋体" pitchFamily="2" charset="-122"/>
                <a:cs typeface="Courier New" pitchFamily="49" charset="0"/>
              </a:rPr>
              <a:t>SearchCondition</a:t>
            </a:r>
            <a:r>
              <a:rPr lang="en-US" altLang="zh-CN" sz="1850" b="1" dirty="0">
                <a:latin typeface="Courier New" pitchFamily="49" charset="0"/>
                <a:ea typeface="宋体" pitchFamily="2" charset="-122"/>
                <a:cs typeface="Courier New" pitchFamily="49" charset="0"/>
              </a:rPr>
              <a:t> oGroup2_SC2 = … … </a:t>
            </a:r>
            <a:r>
              <a:rPr lang="en-US" altLang="zh-CN" sz="1850" b="1" dirty="0">
                <a:solidFill>
                  <a:srgbClr val="2B91AF"/>
                </a:solidFill>
                <a:latin typeface="Courier New" pitchFamily="49" charset="0"/>
                <a:ea typeface="宋体" pitchFamily="2" charset="-122"/>
                <a:cs typeface="Courier New" pitchFamily="49" charset="0"/>
              </a:rPr>
              <a:t> </a:t>
            </a:r>
          </a:p>
          <a:p>
            <a:pPr defTabSz="914284" eaLnBrk="0" hangingPunct="0"/>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latin typeface="Courier New" pitchFamily="49" charset="0"/>
                <a:ea typeface="宋体" pitchFamily="2" charset="-122"/>
                <a:cs typeface="Courier New" pitchFamily="49" charset="0"/>
              </a:rPr>
              <a:t>   oG2.Add(oGroup2_SC1); </a:t>
            </a:r>
          </a:p>
          <a:p>
            <a:pPr defTabSz="914284" eaLnBrk="0" hangingPunct="0"/>
            <a:r>
              <a:rPr lang="en-US" altLang="zh-CN" sz="1850" b="1" dirty="0">
                <a:latin typeface="Courier New" pitchFamily="49" charset="0"/>
                <a:ea typeface="宋体" pitchFamily="2" charset="-122"/>
                <a:cs typeface="Courier New" pitchFamily="49" charset="0"/>
              </a:rPr>
              <a:t>   oG2.Add(oGroup2_SC2);   </a:t>
            </a:r>
          </a:p>
          <a:p>
            <a:pPr defTabSz="914284" eaLnBrk="0" hangingPunct="0"/>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a:solidFill>
                  <a:srgbClr val="008000"/>
                </a:solidFill>
                <a:latin typeface="Courier New" pitchFamily="49" charset="0"/>
                <a:ea typeface="宋体" pitchFamily="2" charset="-122"/>
                <a:cs typeface="Courier New" pitchFamily="49" charset="0"/>
              </a:rPr>
              <a:t>//add groups to </a:t>
            </a:r>
            <a:r>
              <a:rPr lang="en-US" altLang="zh-CN" sz="1850" b="1" dirty="0" err="1">
                <a:solidFill>
                  <a:srgbClr val="008000"/>
                </a:solidFill>
                <a:latin typeface="Courier New" pitchFamily="49" charset="0"/>
                <a:ea typeface="宋体" pitchFamily="2" charset="-122"/>
                <a:cs typeface="Courier New" pitchFamily="49" charset="0"/>
              </a:rPr>
              <a:t>SearchConditions</a:t>
            </a:r>
            <a:r>
              <a:rPr lang="en-US" altLang="zh-CN" sz="1850" b="1" dirty="0">
                <a:solidFill>
                  <a:srgbClr val="008000"/>
                </a:solidFill>
                <a:latin typeface="Courier New" pitchFamily="49" charset="0"/>
                <a:ea typeface="宋体" pitchFamily="2" charset="-122"/>
                <a:cs typeface="Courier New" pitchFamily="49" charset="0"/>
              </a:rPr>
              <a:t> </a:t>
            </a:r>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latin typeface="Courier New" pitchFamily="49" charset="0"/>
                <a:ea typeface="宋体" pitchFamily="2" charset="-122"/>
                <a:cs typeface="Courier New" pitchFamily="49" charset="0"/>
              </a:rPr>
              <a:t>s.SearchConditions.AddGroup</a:t>
            </a:r>
            <a:r>
              <a:rPr lang="en-US" altLang="zh-CN" sz="1850" b="1" dirty="0">
                <a:latin typeface="Courier New" pitchFamily="49" charset="0"/>
                <a:ea typeface="宋体" pitchFamily="2" charset="-122"/>
                <a:cs typeface="Courier New" pitchFamily="49" charset="0"/>
              </a:rPr>
              <a:t>(oG1);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latin typeface="Courier New" pitchFamily="49" charset="0"/>
                <a:ea typeface="宋体" pitchFamily="2" charset="-122"/>
                <a:cs typeface="Courier New" pitchFamily="49" charset="0"/>
              </a:rPr>
              <a:t>s.SearchConditions.AddGroup</a:t>
            </a:r>
            <a:r>
              <a:rPr lang="en-US" altLang="zh-CN" sz="1850" b="1" dirty="0">
                <a:latin typeface="Courier New" pitchFamily="49" charset="0"/>
                <a:ea typeface="宋体" pitchFamily="2" charset="-122"/>
                <a:cs typeface="Courier New" pitchFamily="49" charset="0"/>
              </a:rPr>
              <a:t>(oG2); </a:t>
            </a:r>
          </a:p>
          <a:p>
            <a:pPr defTabSz="914284" eaLnBrk="0" hangingPunct="0"/>
            <a:r>
              <a:rPr lang="en-US" altLang="zh-CN" sz="1850" b="1" dirty="0">
                <a:latin typeface="Courier New" pitchFamily="49" charset="0"/>
                <a:ea typeface="宋体" pitchFamily="2" charset="-122"/>
                <a:cs typeface="Courier New" pitchFamily="49" charset="0"/>
              </a:rPr>
              <a:t>   </a:t>
            </a:r>
          </a:p>
          <a:p>
            <a:pPr defTabSz="914284" eaLnBrk="0" hangingPunct="0"/>
            <a:r>
              <a:rPr lang="en-US" altLang="zh-CN" sz="1850" b="1" dirty="0">
                <a:solidFill>
                  <a:srgbClr val="008000"/>
                </a:solidFill>
                <a:latin typeface="Courier New" pitchFamily="49" charset="0"/>
                <a:ea typeface="宋体" pitchFamily="2" charset="-122"/>
                <a:cs typeface="Courier New" pitchFamily="49" charset="0"/>
              </a:rPr>
              <a:t>   //find the items </a:t>
            </a:r>
            <a:endParaRPr lang="en-US" altLang="zh-CN" sz="1850" b="1" dirty="0">
              <a:latin typeface="Courier New" pitchFamily="49" charset="0"/>
              <a:ea typeface="宋体" pitchFamily="2" charset="-122"/>
              <a:cs typeface="Courier New" pitchFamily="49" charset="0"/>
            </a:endParaRP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solidFill>
                  <a:srgbClr val="2B91AF"/>
                </a:solidFill>
                <a:latin typeface="Courier New" pitchFamily="49" charset="0"/>
                <a:ea typeface="宋体" pitchFamily="2" charset="-122"/>
                <a:cs typeface="Courier New" pitchFamily="49" charset="0"/>
              </a:rPr>
              <a:t>ModelItemCollection</a:t>
            </a:r>
            <a:r>
              <a:rPr lang="en-US" altLang="zh-CN" sz="1850" b="1" dirty="0">
                <a:latin typeface="Courier New" pitchFamily="49" charset="0"/>
                <a:ea typeface="宋体" pitchFamily="2" charset="-122"/>
                <a:cs typeface="Courier New" pitchFamily="49" charset="0"/>
              </a:rPr>
              <a:t> </a:t>
            </a:r>
            <a:r>
              <a:rPr lang="en-US" altLang="zh-CN" sz="1850" b="1" dirty="0" err="1">
                <a:latin typeface="Courier New" pitchFamily="49" charset="0"/>
                <a:ea typeface="宋体" pitchFamily="2" charset="-122"/>
                <a:cs typeface="Courier New" pitchFamily="49" charset="0"/>
              </a:rPr>
              <a:t>searchResults</a:t>
            </a:r>
            <a:r>
              <a:rPr lang="en-US" altLang="zh-CN" sz="1850" b="1" dirty="0">
                <a:latin typeface="Courier New" pitchFamily="49" charset="0"/>
                <a:ea typeface="宋体" pitchFamily="2" charset="-122"/>
                <a:cs typeface="Courier New" pitchFamily="49" charset="0"/>
              </a:rPr>
              <a:t> = </a:t>
            </a:r>
          </a:p>
          <a:p>
            <a:pPr defTabSz="914284" eaLnBrk="0" hangingPunct="0"/>
            <a:r>
              <a:rPr lang="en-US" altLang="zh-CN" sz="1850" b="1" dirty="0">
                <a:latin typeface="Courier New" pitchFamily="49" charset="0"/>
                <a:ea typeface="宋体" pitchFamily="2" charset="-122"/>
                <a:cs typeface="Courier New" pitchFamily="49" charset="0"/>
              </a:rPr>
              <a:t>              </a:t>
            </a:r>
            <a:r>
              <a:rPr lang="en-US" altLang="zh-CN" sz="1850" b="1" dirty="0" err="1">
                <a:latin typeface="Courier New" pitchFamily="49" charset="0"/>
                <a:ea typeface="宋体" pitchFamily="2" charset="-122"/>
                <a:cs typeface="Courier New" pitchFamily="49" charset="0"/>
              </a:rPr>
              <a:t>s.FindAll</a:t>
            </a:r>
            <a:r>
              <a:rPr lang="en-US" altLang="zh-CN" sz="1850" b="1" dirty="0">
                <a:latin typeface="Courier New" pitchFamily="49" charset="0"/>
                <a:ea typeface="宋体" pitchFamily="2" charset="-122"/>
                <a:cs typeface="Courier New" pitchFamily="49" charset="0"/>
              </a:rPr>
              <a:t>(</a:t>
            </a:r>
            <a:r>
              <a:rPr lang="en-US" altLang="zh-CN" sz="1850" b="1" dirty="0" err="1">
                <a:latin typeface="Courier New" pitchFamily="49" charset="0"/>
                <a:ea typeface="宋体" pitchFamily="2" charset="-122"/>
                <a:cs typeface="Courier New" pitchFamily="49" charset="0"/>
              </a:rPr>
              <a:t>Autodesk.Navisworks.Api.</a:t>
            </a:r>
            <a:r>
              <a:rPr lang="en-US" altLang="zh-CN" sz="1850" b="1" dirty="0" err="1">
                <a:solidFill>
                  <a:srgbClr val="2B91AF"/>
                </a:solidFill>
                <a:latin typeface="Courier New" pitchFamily="49" charset="0"/>
                <a:ea typeface="宋体" pitchFamily="2" charset="-122"/>
                <a:cs typeface="Courier New" pitchFamily="49" charset="0"/>
              </a:rPr>
              <a:t>Application</a:t>
            </a:r>
            <a:r>
              <a:rPr lang="en-US" altLang="zh-CN" sz="1850" b="1" dirty="0" err="1">
                <a:latin typeface="Courier New" pitchFamily="49" charset="0"/>
                <a:ea typeface="宋体" pitchFamily="2" charset="-122"/>
                <a:cs typeface="Courier New" pitchFamily="49" charset="0"/>
              </a:rPr>
              <a:t>.ActiveDocument</a:t>
            </a:r>
            <a:r>
              <a:rPr lang="en-US" altLang="zh-CN" sz="1850" b="1" dirty="0">
                <a:latin typeface="Courier New" pitchFamily="49" charset="0"/>
                <a:ea typeface="宋体" pitchFamily="2" charset="-122"/>
                <a:cs typeface="Courier New" pitchFamily="49" charset="0"/>
              </a:rPr>
              <a:t>, </a:t>
            </a:r>
            <a:r>
              <a:rPr lang="en-US" altLang="zh-CN" sz="1850" b="1" dirty="0">
                <a:solidFill>
                  <a:srgbClr val="0000FF"/>
                </a:solidFill>
                <a:latin typeface="Courier New" pitchFamily="49" charset="0"/>
                <a:ea typeface="宋体" pitchFamily="2" charset="-122"/>
                <a:cs typeface="Courier New" pitchFamily="49" charset="0"/>
              </a:rPr>
              <a:t>false</a:t>
            </a:r>
            <a:r>
              <a:rPr lang="en-US" altLang="zh-CN" sz="1850" b="1" dirty="0">
                <a:latin typeface="Courier New" pitchFamily="49" charset="0"/>
                <a:ea typeface="宋体" pitchFamily="2" charset="-122"/>
                <a:cs typeface="Courier New" pitchFamily="49" charset="0"/>
              </a:rPr>
              <a:t>); </a:t>
            </a:r>
          </a:p>
        </p:txBody>
      </p:sp>
    </p:spTree>
    <p:extLst>
      <p:ext uri="{BB962C8B-B14F-4D97-AF65-F5344CB8AC3E}">
        <p14:creationId xmlns:p14="http://schemas.microsoft.com/office/powerpoint/2010/main" val="167839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575" y="1449387"/>
            <a:ext cx="11710098" cy="6782341"/>
          </a:xfrm>
        </p:spPr>
        <p:txBody>
          <a:bodyPr/>
          <a:lstStyle/>
          <a:p>
            <a:pPr>
              <a:buFont typeface="Arial" pitchFamily="34" charset="0"/>
              <a:buChar char="•"/>
            </a:pPr>
            <a:r>
              <a:rPr lang="en-US" altLang="zh-CN" dirty="0" smtClean="0"/>
              <a:t>Search + LINQ</a:t>
            </a:r>
          </a:p>
          <a:p>
            <a:pPr lvl="1"/>
            <a:r>
              <a:rPr lang="en-US" altLang="zh-CN" dirty="0" smtClean="0"/>
              <a:t>In some cases, find items by Search API to narrow the searching range, and use LINQ to re-filter</a:t>
            </a:r>
          </a:p>
          <a:p>
            <a:pPr marL="105405" indent="0">
              <a:buNone/>
            </a:pPr>
            <a:endParaRPr lang="en-US" altLang="zh-CN" dirty="0" smtClean="0"/>
          </a:p>
          <a:p>
            <a:endParaRPr lang="zh-CN" altLang="en-US" dirty="0"/>
          </a:p>
        </p:txBody>
      </p:sp>
      <p:sp>
        <p:nvSpPr>
          <p:cNvPr id="2" name="Title 1"/>
          <p:cNvSpPr>
            <a:spLocks noGrp="1"/>
          </p:cNvSpPr>
          <p:nvPr>
            <p:ph type="title"/>
          </p:nvPr>
        </p:nvSpPr>
        <p:spPr/>
        <p:txBody>
          <a:bodyPr/>
          <a:lstStyle/>
          <a:p>
            <a:r>
              <a:rPr lang="en-US" altLang="zh-CN"/>
              <a:t>Mixing Search Methods</a:t>
            </a:r>
            <a:r>
              <a:rPr lang="en-GB" altLang="zh-CN" dirty="0" smtClean="0"/>
              <a:t/>
            </a:r>
            <a:br>
              <a:rPr lang="en-GB" altLang="zh-CN" dirty="0" smtClean="0"/>
            </a:br>
            <a:endParaRPr lang="zh-CN" altLang="en-US" dirty="0">
              <a:solidFill>
                <a:srgbClr val="008080"/>
              </a:solidFill>
            </a:endParaRPr>
          </a:p>
        </p:txBody>
      </p:sp>
      <p:sp>
        <p:nvSpPr>
          <p:cNvPr id="4" name="Rectangle 3"/>
          <p:cNvSpPr/>
          <p:nvPr/>
        </p:nvSpPr>
        <p:spPr>
          <a:xfrm>
            <a:off x="697585" y="4171769"/>
            <a:ext cx="11756184" cy="1931671"/>
          </a:xfrm>
          <a:prstGeom prst="rect">
            <a:avLst/>
          </a:prstGeom>
          <a:solidFill>
            <a:schemeClr val="bg1">
              <a:lumMod val="85000"/>
            </a:schemeClr>
          </a:solidFill>
        </p:spPr>
        <p:txBody>
          <a:bodyPr wrap="square" lIns="91427" tIns="45714" rIns="91427" bIns="45714">
            <a:spAutoFit/>
          </a:bodyPr>
          <a:lstStyle/>
          <a:p>
            <a:r>
              <a:rPr lang="en-US" altLang="zh-CN" sz="1992" b="1" dirty="0">
                <a:solidFill>
                  <a:srgbClr val="00B050"/>
                </a:solidFill>
                <a:latin typeface="Courier New" pitchFamily="49" charset="0"/>
                <a:cs typeface="Courier New" pitchFamily="49" charset="0"/>
              </a:rPr>
              <a:t>// find the items which are more expensive than </a:t>
            </a:r>
            <a:r>
              <a:rPr lang="en-US" altLang="zh-CN" sz="1992" b="1" dirty="0" smtClean="0">
                <a:solidFill>
                  <a:srgbClr val="00B050"/>
                </a:solidFill>
                <a:latin typeface="Courier New" pitchFamily="49" charset="0"/>
                <a:cs typeface="Courier New" pitchFamily="49" charset="0"/>
              </a:rPr>
              <a:t>100 based on a </a:t>
            </a:r>
            <a:r>
              <a:rPr lang="en-US" altLang="zh-CN" sz="1992" b="1" dirty="0">
                <a:solidFill>
                  <a:srgbClr val="00B050"/>
                </a:solidFill>
                <a:latin typeface="Courier New" pitchFamily="49" charset="0"/>
                <a:cs typeface="Courier New" pitchFamily="49" charset="0"/>
              </a:rPr>
              <a:t>search result. assume a function to check the ‘price’ information of the </a:t>
            </a:r>
            <a:r>
              <a:rPr lang="en-US" altLang="zh-CN" sz="1992" b="1" dirty="0" smtClean="0">
                <a:solidFill>
                  <a:srgbClr val="00B050"/>
                </a:solidFill>
                <a:latin typeface="Courier New" pitchFamily="49" charset="0"/>
                <a:cs typeface="Courier New" pitchFamily="49" charset="0"/>
              </a:rPr>
              <a:t>items</a:t>
            </a:r>
            <a:endParaRPr lang="en-US" altLang="zh-CN" sz="1992" b="1" dirty="0">
              <a:solidFill>
                <a:srgbClr val="00B050"/>
              </a:solidFill>
              <a:latin typeface="Courier New" pitchFamily="49" charset="0"/>
              <a:cs typeface="Courier New" pitchFamily="49" charset="0"/>
            </a:endParaRPr>
          </a:p>
          <a:p>
            <a:r>
              <a:rPr lang="en-US" altLang="zh-CN" sz="1992" b="1" dirty="0" err="1">
                <a:solidFill>
                  <a:srgbClr val="00B0F0"/>
                </a:solidFill>
                <a:latin typeface="Courier New" pitchFamily="49" charset="0"/>
                <a:cs typeface="Courier New" pitchFamily="49" charset="0"/>
              </a:rPr>
              <a:t>IEnumerable</a:t>
            </a:r>
            <a:r>
              <a:rPr lang="en-US" altLang="zh-CN" sz="1992" b="1" dirty="0">
                <a:latin typeface="Courier New" pitchFamily="49" charset="0"/>
                <a:cs typeface="Courier New" pitchFamily="49" charset="0"/>
              </a:rPr>
              <a:t>&lt;</a:t>
            </a:r>
            <a:r>
              <a:rPr lang="en-US" altLang="zh-CN" sz="1992" b="1" dirty="0" err="1">
                <a:solidFill>
                  <a:srgbClr val="00B0F0"/>
                </a:solidFill>
                <a:latin typeface="Courier New" pitchFamily="49" charset="0"/>
                <a:cs typeface="Courier New" pitchFamily="49" charset="0"/>
              </a:rPr>
              <a:t>ModelItem</a:t>
            </a:r>
            <a:r>
              <a:rPr lang="en-US" altLang="zh-CN" sz="1992" b="1" dirty="0">
                <a:latin typeface="Courier New" pitchFamily="49" charset="0"/>
                <a:cs typeface="Courier New" pitchFamily="49" charset="0"/>
              </a:rPr>
              <a:t>&gt; </a:t>
            </a:r>
            <a:r>
              <a:rPr lang="en-US" altLang="zh-CN" sz="1992" b="1" dirty="0" err="1">
                <a:latin typeface="Courier New" pitchFamily="49" charset="0"/>
                <a:cs typeface="Courier New" pitchFamily="49" charset="0"/>
              </a:rPr>
              <a:t>expensive_items</a:t>
            </a:r>
            <a:r>
              <a:rPr lang="en-US" altLang="zh-CN" sz="1992" b="1" dirty="0">
                <a:latin typeface="Courier New" pitchFamily="49" charset="0"/>
                <a:cs typeface="Courier New" pitchFamily="49" charset="0"/>
              </a:rPr>
              <a:t> =</a:t>
            </a:r>
          </a:p>
          <a:p>
            <a:r>
              <a:rPr lang="en-US" altLang="zh-CN" sz="1992" b="1" dirty="0">
                <a:latin typeface="Courier New" pitchFamily="49" charset="0"/>
                <a:cs typeface="Courier New" pitchFamily="49" charset="0"/>
              </a:rPr>
              <a:t>   </a:t>
            </a:r>
            <a:r>
              <a:rPr lang="en-US" altLang="zh-CN" sz="1992" b="1" dirty="0">
                <a:solidFill>
                  <a:srgbClr val="00B0F0"/>
                </a:solidFill>
                <a:latin typeface="Courier New" pitchFamily="49" charset="0"/>
                <a:cs typeface="Courier New" pitchFamily="49" charset="0"/>
              </a:rPr>
              <a:t>from</a:t>
            </a:r>
            <a:r>
              <a:rPr lang="en-US" altLang="zh-CN" sz="1992" b="1" dirty="0">
                <a:latin typeface="Courier New" pitchFamily="49" charset="0"/>
                <a:cs typeface="Courier New" pitchFamily="49" charset="0"/>
              </a:rPr>
              <a:t> item </a:t>
            </a:r>
            <a:r>
              <a:rPr lang="en-US" altLang="zh-CN" sz="1992" b="1" dirty="0">
                <a:solidFill>
                  <a:srgbClr val="00B0F0"/>
                </a:solidFill>
                <a:latin typeface="Courier New" pitchFamily="49" charset="0"/>
                <a:cs typeface="Courier New" pitchFamily="49" charset="0"/>
              </a:rPr>
              <a:t>in</a:t>
            </a:r>
            <a:r>
              <a:rPr lang="en-US" altLang="zh-CN" sz="1992" b="1" dirty="0">
                <a:latin typeface="Courier New" pitchFamily="49" charset="0"/>
                <a:cs typeface="Courier New" pitchFamily="49" charset="0"/>
              </a:rPr>
              <a:t> </a:t>
            </a:r>
            <a:r>
              <a:rPr lang="en-US" altLang="zh-CN" sz="1992" b="1" dirty="0" err="1">
                <a:latin typeface="Courier New" pitchFamily="49" charset="0"/>
                <a:cs typeface="Courier New" pitchFamily="49" charset="0"/>
              </a:rPr>
              <a:t>search.FindAll</a:t>
            </a:r>
            <a:r>
              <a:rPr lang="en-US" altLang="zh-CN" sz="1992" b="1" dirty="0">
                <a:latin typeface="Courier New" pitchFamily="49" charset="0"/>
                <a:cs typeface="Courier New" pitchFamily="49" charset="0"/>
              </a:rPr>
              <a:t>(</a:t>
            </a:r>
            <a:r>
              <a:rPr lang="en-US" altLang="zh-CN" sz="1992" b="1" dirty="0" err="1">
                <a:solidFill>
                  <a:srgbClr val="00B0F0"/>
                </a:solidFill>
                <a:latin typeface="Courier New" pitchFamily="49" charset="0"/>
                <a:cs typeface="Courier New" pitchFamily="49" charset="0"/>
              </a:rPr>
              <a:t>Application</a:t>
            </a:r>
            <a:r>
              <a:rPr lang="en-US" altLang="zh-CN" sz="1992" b="1" dirty="0" err="1">
                <a:latin typeface="Courier New" pitchFamily="49" charset="0"/>
                <a:cs typeface="Courier New" pitchFamily="49" charset="0"/>
              </a:rPr>
              <a:t>.ActiveDocument</a:t>
            </a:r>
            <a:r>
              <a:rPr lang="en-US" altLang="zh-CN" sz="1992" b="1" dirty="0">
                <a:latin typeface="Courier New" pitchFamily="49" charset="0"/>
                <a:cs typeface="Courier New" pitchFamily="49" charset="0"/>
              </a:rPr>
              <a:t>, </a:t>
            </a:r>
            <a:r>
              <a:rPr lang="en-US" altLang="zh-CN" sz="1992" b="1" dirty="0">
                <a:solidFill>
                  <a:srgbClr val="0070C0"/>
                </a:solidFill>
                <a:latin typeface="Courier New" pitchFamily="49" charset="0"/>
                <a:cs typeface="Courier New" pitchFamily="49" charset="0"/>
              </a:rPr>
              <a:t>false</a:t>
            </a:r>
            <a:r>
              <a:rPr lang="en-US" altLang="zh-CN" sz="1992" b="1" dirty="0">
                <a:latin typeface="Courier New" pitchFamily="49" charset="0"/>
                <a:cs typeface="Courier New" pitchFamily="49" charset="0"/>
              </a:rPr>
              <a:t>);</a:t>
            </a:r>
          </a:p>
          <a:p>
            <a:r>
              <a:rPr lang="en-US" altLang="zh-CN" sz="1992" b="1" dirty="0">
                <a:latin typeface="Courier New" pitchFamily="49" charset="0"/>
                <a:cs typeface="Courier New" pitchFamily="49" charset="0"/>
              </a:rPr>
              <a:t>   </a:t>
            </a:r>
            <a:r>
              <a:rPr lang="en-US" altLang="zh-CN" sz="1992" b="1" dirty="0">
                <a:solidFill>
                  <a:srgbClr val="00B0F0"/>
                </a:solidFill>
                <a:latin typeface="Courier New" pitchFamily="49" charset="0"/>
                <a:cs typeface="Courier New" pitchFamily="49" charset="0"/>
              </a:rPr>
              <a:t>where</a:t>
            </a:r>
            <a:r>
              <a:rPr lang="en-US" altLang="zh-CN" sz="1992" b="1" dirty="0">
                <a:latin typeface="Courier New" pitchFamily="49" charset="0"/>
                <a:cs typeface="Courier New" pitchFamily="49" charset="0"/>
              </a:rPr>
              <a:t> </a:t>
            </a:r>
            <a:r>
              <a:rPr lang="en-US" altLang="zh-CN" sz="1992" b="1" dirty="0" err="1">
                <a:latin typeface="Courier New" pitchFamily="49" charset="0"/>
                <a:cs typeface="Courier New" pitchFamily="49" charset="0"/>
              </a:rPr>
              <a:t>ItemPrice</a:t>
            </a:r>
            <a:r>
              <a:rPr lang="en-US" altLang="zh-CN" sz="1992" b="1" dirty="0">
                <a:latin typeface="Courier New" pitchFamily="49" charset="0"/>
                <a:cs typeface="Courier New" pitchFamily="49" charset="0"/>
              </a:rPr>
              <a:t>(item) &gt; 100</a:t>
            </a:r>
          </a:p>
          <a:p>
            <a:r>
              <a:rPr lang="en-US" altLang="zh-CN" sz="1992" b="1" dirty="0">
                <a:latin typeface="Courier New" pitchFamily="49" charset="0"/>
                <a:cs typeface="Courier New" pitchFamily="49" charset="0"/>
              </a:rPr>
              <a:t>   </a:t>
            </a:r>
            <a:r>
              <a:rPr lang="en-US" altLang="zh-CN" sz="1992" b="1" dirty="0">
                <a:solidFill>
                  <a:srgbClr val="00B0F0"/>
                </a:solidFill>
                <a:latin typeface="Courier New" pitchFamily="49" charset="0"/>
                <a:cs typeface="Courier New" pitchFamily="49" charset="0"/>
              </a:rPr>
              <a:t>select</a:t>
            </a:r>
            <a:r>
              <a:rPr lang="en-US" altLang="zh-CN" sz="1992" b="1" dirty="0">
                <a:latin typeface="Courier New" pitchFamily="49" charset="0"/>
                <a:cs typeface="Courier New" pitchFamily="49" charset="0"/>
              </a:rPr>
              <a:t> item;</a:t>
            </a:r>
          </a:p>
        </p:txBody>
      </p:sp>
      <p:sp>
        <p:nvSpPr>
          <p:cNvPr id="33793" name="Rectangle 1"/>
          <p:cNvSpPr>
            <a:spLocks noChangeArrowheads="1"/>
          </p:cNvSpPr>
          <p:nvPr/>
        </p:nvSpPr>
        <p:spPr bwMode="auto">
          <a:xfrm>
            <a:off x="697585" y="6827244"/>
            <a:ext cx="11663113" cy="2544787"/>
          </a:xfrm>
          <a:prstGeom prst="rect">
            <a:avLst/>
          </a:prstGeom>
          <a:solidFill>
            <a:schemeClr val="bg1">
              <a:lumMod val="8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992" b="1" dirty="0" smtClean="0">
                <a:solidFill>
                  <a:srgbClr val="008000"/>
                </a:solidFill>
                <a:latin typeface="Courier New" pitchFamily="49" charset="0"/>
                <a:ea typeface="宋体" pitchFamily="2" charset="-122"/>
                <a:cs typeface="Courier New" pitchFamily="49" charset="0"/>
              </a:rPr>
              <a:t>// </a:t>
            </a:r>
            <a:r>
              <a:rPr lang="en-US" altLang="zh-CN" sz="1992" b="1" dirty="0">
                <a:solidFill>
                  <a:srgbClr val="008000"/>
                </a:solidFill>
                <a:latin typeface="Courier New" pitchFamily="49" charset="0"/>
                <a:ea typeface="宋体" pitchFamily="2" charset="-122"/>
                <a:cs typeface="Courier New" pitchFamily="49" charset="0"/>
              </a:rPr>
              <a:t>find the items whose bounding box intersects with a box (0,0,0) - (10,10,10) on the basis of a search result</a:t>
            </a:r>
            <a:endParaRPr lang="en-US" altLang="zh-CN" sz="1992" b="1" dirty="0">
              <a:latin typeface="Courier New" pitchFamily="49" charset="0"/>
              <a:ea typeface="宋体" pitchFamily="2" charset="-122"/>
              <a:cs typeface="Courier New" pitchFamily="49" charset="0"/>
            </a:endParaRPr>
          </a:p>
          <a:p>
            <a:pPr defTabSz="914284" eaLnBrk="0" hangingPunct="0"/>
            <a:r>
              <a:rPr lang="en-US" altLang="zh-CN" sz="1992" b="1" dirty="0">
                <a:latin typeface="Courier New" pitchFamily="49" charset="0"/>
                <a:ea typeface="宋体" pitchFamily="2" charset="-122"/>
                <a:cs typeface="Courier New" pitchFamily="49" charset="0"/>
              </a:rPr>
              <a:t>    </a:t>
            </a:r>
            <a:r>
              <a:rPr lang="en-US" altLang="zh-CN" sz="1992" b="1" dirty="0">
                <a:solidFill>
                  <a:srgbClr val="2B91AF"/>
                </a:solidFill>
                <a:latin typeface="Courier New" pitchFamily="49" charset="0"/>
                <a:ea typeface="宋体" pitchFamily="2" charset="-122"/>
                <a:cs typeface="Courier New" pitchFamily="49" charset="0"/>
              </a:rPr>
              <a:t>BoundingBox3D</a:t>
            </a:r>
            <a:r>
              <a:rPr lang="en-US" altLang="zh-CN" sz="1992" b="1" dirty="0">
                <a:latin typeface="Courier New" pitchFamily="49" charset="0"/>
                <a:ea typeface="宋体" pitchFamily="2" charset="-122"/>
                <a:cs typeface="Courier New" pitchFamily="49" charset="0"/>
              </a:rPr>
              <a:t> </a:t>
            </a:r>
            <a:r>
              <a:rPr lang="en-US" altLang="zh-CN" sz="1992" b="1" dirty="0" err="1">
                <a:latin typeface="Courier New" pitchFamily="49" charset="0"/>
                <a:ea typeface="宋体" pitchFamily="2" charset="-122"/>
                <a:cs typeface="Courier New" pitchFamily="49" charset="0"/>
              </a:rPr>
              <a:t>oBox</a:t>
            </a:r>
            <a:r>
              <a:rPr lang="en-US" altLang="zh-CN" sz="1992" b="1" dirty="0">
                <a:latin typeface="Courier New" pitchFamily="49" charset="0"/>
                <a:ea typeface="宋体" pitchFamily="2" charset="-122"/>
                <a:cs typeface="Courier New" pitchFamily="49" charset="0"/>
              </a:rPr>
              <a:t> = </a:t>
            </a:r>
            <a:r>
              <a:rPr lang="en-US" altLang="zh-CN" sz="1992" b="1" dirty="0">
                <a:solidFill>
                  <a:srgbClr val="0000FF"/>
                </a:solidFill>
                <a:latin typeface="Courier New" pitchFamily="49" charset="0"/>
                <a:ea typeface="宋体" pitchFamily="2" charset="-122"/>
                <a:cs typeface="Courier New" pitchFamily="49" charset="0"/>
              </a:rPr>
              <a:t>new</a:t>
            </a:r>
            <a:r>
              <a:rPr lang="en-US" altLang="zh-CN" sz="1992" b="1" dirty="0">
                <a:latin typeface="Courier New" pitchFamily="49" charset="0"/>
                <a:ea typeface="宋体" pitchFamily="2" charset="-122"/>
                <a:cs typeface="Courier New" pitchFamily="49" charset="0"/>
              </a:rPr>
              <a:t> </a:t>
            </a:r>
            <a:r>
              <a:rPr lang="en-US" altLang="zh-CN" sz="1992" b="1" dirty="0">
                <a:solidFill>
                  <a:srgbClr val="2B91AF"/>
                </a:solidFill>
                <a:latin typeface="Courier New" pitchFamily="49" charset="0"/>
                <a:ea typeface="宋体" pitchFamily="2" charset="-122"/>
                <a:cs typeface="Courier New" pitchFamily="49" charset="0"/>
              </a:rPr>
              <a:t>BoundingBox3D</a:t>
            </a:r>
            <a:r>
              <a:rPr lang="en-US" altLang="zh-CN" sz="1992" b="1" dirty="0">
                <a:latin typeface="Courier New" pitchFamily="49" charset="0"/>
                <a:ea typeface="宋体" pitchFamily="2" charset="-122"/>
                <a:cs typeface="Courier New" pitchFamily="49" charset="0"/>
              </a:rPr>
              <a:t>(</a:t>
            </a:r>
            <a:r>
              <a:rPr lang="en-US" altLang="zh-CN" sz="1992" b="1" dirty="0">
                <a:solidFill>
                  <a:srgbClr val="0000FF"/>
                </a:solidFill>
                <a:latin typeface="Courier New" pitchFamily="49" charset="0"/>
                <a:ea typeface="宋体" pitchFamily="2" charset="-122"/>
                <a:cs typeface="Courier New" pitchFamily="49" charset="0"/>
              </a:rPr>
              <a:t>new</a:t>
            </a:r>
            <a:r>
              <a:rPr lang="en-US" altLang="zh-CN" sz="1992" b="1" dirty="0">
                <a:latin typeface="Courier New" pitchFamily="49" charset="0"/>
                <a:ea typeface="宋体" pitchFamily="2" charset="-122"/>
                <a:cs typeface="Courier New" pitchFamily="49" charset="0"/>
              </a:rPr>
              <a:t> </a:t>
            </a:r>
            <a:r>
              <a:rPr lang="en-US" altLang="zh-CN" sz="1992" b="1" dirty="0">
                <a:solidFill>
                  <a:srgbClr val="2B91AF"/>
                </a:solidFill>
                <a:latin typeface="Courier New" pitchFamily="49" charset="0"/>
                <a:ea typeface="宋体" pitchFamily="2" charset="-122"/>
                <a:cs typeface="Courier New" pitchFamily="49" charset="0"/>
              </a:rPr>
              <a:t>Point3D</a:t>
            </a:r>
            <a:r>
              <a:rPr lang="en-US" altLang="zh-CN" sz="1992" b="1" dirty="0">
                <a:latin typeface="Courier New" pitchFamily="49" charset="0"/>
                <a:ea typeface="宋体" pitchFamily="2" charset="-122"/>
                <a:cs typeface="Courier New" pitchFamily="49" charset="0"/>
              </a:rPr>
              <a:t>(0,0,0),</a:t>
            </a:r>
          </a:p>
          <a:p>
            <a:pPr defTabSz="914284" eaLnBrk="0" hangingPunct="0"/>
            <a:r>
              <a:rPr lang="en-US" altLang="zh-CN" sz="1992" b="1" dirty="0">
                <a:latin typeface="Courier New" pitchFamily="49" charset="0"/>
                <a:ea typeface="宋体" pitchFamily="2" charset="-122"/>
                <a:cs typeface="Courier New" pitchFamily="49" charset="0"/>
              </a:rPr>
              <a:t>                                           </a:t>
            </a:r>
            <a:r>
              <a:rPr lang="en-US" altLang="zh-CN" sz="1992" b="1" dirty="0">
                <a:solidFill>
                  <a:srgbClr val="0000FF"/>
                </a:solidFill>
                <a:latin typeface="Courier New" pitchFamily="49" charset="0"/>
                <a:ea typeface="宋体" pitchFamily="2" charset="-122"/>
                <a:cs typeface="Courier New" pitchFamily="49" charset="0"/>
              </a:rPr>
              <a:t>new</a:t>
            </a:r>
            <a:r>
              <a:rPr lang="en-US" altLang="zh-CN" sz="1992" b="1" dirty="0">
                <a:latin typeface="Courier New" pitchFamily="49" charset="0"/>
                <a:ea typeface="宋体" pitchFamily="2" charset="-122"/>
                <a:cs typeface="Courier New" pitchFamily="49" charset="0"/>
              </a:rPr>
              <a:t> </a:t>
            </a:r>
            <a:r>
              <a:rPr lang="en-US" altLang="zh-CN" sz="1992" b="1" dirty="0">
                <a:solidFill>
                  <a:srgbClr val="2B91AF"/>
                </a:solidFill>
                <a:latin typeface="Courier New" pitchFamily="49" charset="0"/>
                <a:ea typeface="宋体" pitchFamily="2" charset="-122"/>
                <a:cs typeface="Courier New" pitchFamily="49" charset="0"/>
              </a:rPr>
              <a:t>Point3D</a:t>
            </a:r>
            <a:r>
              <a:rPr lang="en-US" altLang="zh-CN" sz="1992" b="1" dirty="0">
                <a:latin typeface="Courier New" pitchFamily="49" charset="0"/>
                <a:ea typeface="宋体" pitchFamily="2" charset="-122"/>
                <a:cs typeface="Courier New" pitchFamily="49" charset="0"/>
              </a:rPr>
              <a:t>(10,10,10));</a:t>
            </a:r>
          </a:p>
          <a:p>
            <a:pPr defTabSz="914284" eaLnBrk="0" hangingPunct="0"/>
            <a:r>
              <a:rPr lang="en-US" altLang="zh-CN" sz="1992" b="1" dirty="0">
                <a:latin typeface="Courier New" pitchFamily="49" charset="0"/>
                <a:ea typeface="宋体" pitchFamily="2" charset="-122"/>
                <a:cs typeface="Courier New" pitchFamily="49" charset="0"/>
              </a:rPr>
              <a:t>    </a:t>
            </a:r>
            <a:r>
              <a:rPr lang="en-US" altLang="zh-CN" sz="1992" b="1" dirty="0" err="1">
                <a:solidFill>
                  <a:srgbClr val="2B91AF"/>
                </a:solidFill>
                <a:latin typeface="Courier New" pitchFamily="49" charset="0"/>
                <a:ea typeface="宋体" pitchFamily="2" charset="-122"/>
                <a:cs typeface="Courier New" pitchFamily="49" charset="0"/>
              </a:rPr>
              <a:t>IEnumerable</a:t>
            </a:r>
            <a:r>
              <a:rPr lang="en-US" altLang="zh-CN" sz="1992" b="1" dirty="0">
                <a:latin typeface="Courier New" pitchFamily="49" charset="0"/>
                <a:ea typeface="宋体" pitchFamily="2" charset="-122"/>
                <a:cs typeface="Courier New" pitchFamily="49" charset="0"/>
              </a:rPr>
              <a:t>&lt;</a:t>
            </a:r>
            <a:r>
              <a:rPr lang="en-US" altLang="zh-CN" sz="1992" b="1" dirty="0" err="1">
                <a:solidFill>
                  <a:srgbClr val="2B91AF"/>
                </a:solidFill>
                <a:latin typeface="Courier New" pitchFamily="49" charset="0"/>
                <a:ea typeface="宋体" pitchFamily="2" charset="-122"/>
                <a:cs typeface="Courier New" pitchFamily="49" charset="0"/>
              </a:rPr>
              <a:t>ModelItem</a:t>
            </a:r>
            <a:r>
              <a:rPr lang="en-US" altLang="zh-CN" sz="1992" b="1" dirty="0">
                <a:latin typeface="Courier New" pitchFamily="49" charset="0"/>
                <a:ea typeface="宋体" pitchFamily="2" charset="-122"/>
                <a:cs typeface="Courier New" pitchFamily="49" charset="0"/>
              </a:rPr>
              <a:t>&gt; </a:t>
            </a:r>
            <a:r>
              <a:rPr lang="en-US" altLang="zh-CN" sz="1992" b="1" dirty="0" err="1">
                <a:latin typeface="Courier New" pitchFamily="49" charset="0"/>
                <a:ea typeface="宋体" pitchFamily="2" charset="-122"/>
                <a:cs typeface="Courier New" pitchFamily="49" charset="0"/>
              </a:rPr>
              <a:t>intersectItems</a:t>
            </a:r>
            <a:r>
              <a:rPr lang="en-US" altLang="zh-CN" sz="1992" b="1" dirty="0">
                <a:latin typeface="Courier New" pitchFamily="49" charset="0"/>
                <a:ea typeface="宋体" pitchFamily="2" charset="-122"/>
                <a:cs typeface="Courier New" pitchFamily="49" charset="0"/>
              </a:rPr>
              <a:t> =  </a:t>
            </a:r>
          </a:p>
          <a:p>
            <a:pPr defTabSz="914284" eaLnBrk="0" hangingPunct="0"/>
            <a:r>
              <a:rPr lang="en-US" altLang="zh-CN" sz="1992" b="1" dirty="0">
                <a:latin typeface="Courier New" pitchFamily="49" charset="0"/>
                <a:ea typeface="宋体" pitchFamily="2" charset="-122"/>
                <a:cs typeface="Courier New" pitchFamily="49" charset="0"/>
              </a:rPr>
              <a:t>        </a:t>
            </a:r>
            <a:r>
              <a:rPr lang="en-US" altLang="zh-CN" sz="1992" b="1" dirty="0" err="1">
                <a:latin typeface="Courier New" pitchFamily="49" charset="0"/>
                <a:ea typeface="宋体" pitchFamily="2" charset="-122"/>
                <a:cs typeface="Courier New" pitchFamily="49" charset="0"/>
              </a:rPr>
              <a:t>search.FindAll</a:t>
            </a:r>
            <a:r>
              <a:rPr lang="en-US" altLang="zh-CN" sz="1992" b="1" dirty="0">
                <a:latin typeface="Courier New" pitchFamily="49" charset="0"/>
                <a:ea typeface="宋体" pitchFamily="2" charset="-122"/>
                <a:cs typeface="Courier New" pitchFamily="49" charset="0"/>
              </a:rPr>
              <a:t>(</a:t>
            </a:r>
            <a:r>
              <a:rPr lang="en-US" altLang="zh-CN" sz="1992" b="1" dirty="0" err="1">
                <a:latin typeface="Courier New" pitchFamily="49" charset="0"/>
                <a:ea typeface="宋体" pitchFamily="2" charset="-122"/>
                <a:cs typeface="Courier New" pitchFamily="49" charset="0"/>
              </a:rPr>
              <a:t>activeDocument,</a:t>
            </a:r>
            <a:r>
              <a:rPr lang="en-US" altLang="zh-CN" sz="1992" b="1" dirty="0" err="1">
                <a:solidFill>
                  <a:srgbClr val="0000FF"/>
                </a:solidFill>
                <a:latin typeface="Courier New" pitchFamily="49" charset="0"/>
                <a:ea typeface="宋体" pitchFamily="2" charset="-122"/>
                <a:cs typeface="Courier New" pitchFamily="49" charset="0"/>
              </a:rPr>
              <a:t>false</a:t>
            </a:r>
            <a:r>
              <a:rPr lang="en-US" altLang="zh-CN" sz="1992" b="1" dirty="0">
                <a:latin typeface="Courier New" pitchFamily="49" charset="0"/>
                <a:ea typeface="宋体" pitchFamily="2" charset="-122"/>
                <a:cs typeface="Courier New" pitchFamily="49" charset="0"/>
              </a:rPr>
              <a:t>).Where(x=&gt; </a:t>
            </a:r>
          </a:p>
          <a:p>
            <a:pPr defTabSz="914284" eaLnBrk="0" hangingPunct="0"/>
            <a:r>
              <a:rPr lang="en-US" altLang="zh-CN" sz="1992" b="1" dirty="0">
                <a:latin typeface="Courier New" pitchFamily="49" charset="0"/>
                <a:ea typeface="宋体" pitchFamily="2" charset="-122"/>
                <a:cs typeface="Courier New" pitchFamily="49" charset="0"/>
              </a:rPr>
              <a:t>                      </a:t>
            </a:r>
            <a:r>
              <a:rPr lang="en-US" altLang="zh-CN" sz="1992" b="1" dirty="0" err="1">
                <a:latin typeface="Courier New" pitchFamily="49" charset="0"/>
                <a:ea typeface="宋体" pitchFamily="2" charset="-122"/>
                <a:cs typeface="Courier New" pitchFamily="49" charset="0"/>
              </a:rPr>
              <a:t>x.BoundingBox</a:t>
            </a:r>
            <a:r>
              <a:rPr lang="en-US" altLang="zh-CN" sz="1992" b="1" dirty="0">
                <a:latin typeface="Courier New" pitchFamily="49" charset="0"/>
                <a:ea typeface="宋体" pitchFamily="2" charset="-122"/>
                <a:cs typeface="Courier New" pitchFamily="49" charset="0"/>
              </a:rPr>
              <a:t>().Intersects(</a:t>
            </a:r>
            <a:r>
              <a:rPr lang="en-US" altLang="zh-CN" sz="1992" b="1" dirty="0" err="1">
                <a:latin typeface="Courier New" pitchFamily="49" charset="0"/>
                <a:ea typeface="宋体" pitchFamily="2" charset="-122"/>
                <a:cs typeface="Courier New" pitchFamily="49" charset="0"/>
              </a:rPr>
              <a:t>oBox</a:t>
            </a:r>
            <a:r>
              <a:rPr lang="en-US" altLang="zh-CN" sz="1992" b="1" dirty="0">
                <a:latin typeface="Courier New" pitchFamily="49" charset="0"/>
                <a:ea typeface="宋体" pitchFamily="2" charset="-122"/>
                <a:cs typeface="Courier New" pitchFamily="49" charset="0"/>
              </a:rPr>
              <a:t>));</a:t>
            </a:r>
          </a:p>
          <a:p>
            <a:pPr defTabSz="914284" eaLnBrk="0" hangingPunct="0"/>
            <a:endParaRPr lang="en-US" altLang="zh-CN" sz="1992" b="1" dirty="0">
              <a:latin typeface="Courier New" pitchFamily="49" charset="0"/>
              <a:ea typeface="宋体" pitchFamily="2" charset="-122"/>
              <a:cs typeface="Courier New" pitchFamily="49" charset="0"/>
            </a:endParaRPr>
          </a:p>
        </p:txBody>
      </p:sp>
    </p:spTree>
    <p:extLst>
      <p:ext uri="{BB962C8B-B14F-4D97-AF65-F5344CB8AC3E}">
        <p14:creationId xmlns:p14="http://schemas.microsoft.com/office/powerpoint/2010/main" val="1451593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sz="3845" dirty="0" smtClean="0"/>
              <a:t>Document </a:t>
            </a:r>
            <a:r>
              <a:rPr lang="en-US" altLang="zh-CN" sz="3845" dirty="0"/>
              <a:t>part to provide access to the search displayed in the Find Items window</a:t>
            </a:r>
          </a:p>
          <a:p>
            <a:endParaRPr lang="zh-CN" altLang="en-US" dirty="0"/>
          </a:p>
        </p:txBody>
      </p:sp>
      <p:sp>
        <p:nvSpPr>
          <p:cNvPr id="2" name="Title 1"/>
          <p:cNvSpPr>
            <a:spLocks noGrp="1"/>
          </p:cNvSpPr>
          <p:nvPr>
            <p:ph type="title"/>
          </p:nvPr>
        </p:nvSpPr>
        <p:spPr/>
        <p:txBody>
          <a:bodyPr/>
          <a:lstStyle/>
          <a:p>
            <a:r>
              <a:rPr lang="en-GB" altLang="zh-CN" sz="4800" dirty="0" err="1"/>
              <a:t>DocumentCurrentSearch</a:t>
            </a:r>
            <a:endParaRPr lang="zh-CN" altLang="en-US" dirty="0"/>
          </a:p>
        </p:txBody>
      </p:sp>
      <p:pic>
        <p:nvPicPr>
          <p:cNvPr id="4" name="Picture 3"/>
          <p:cNvPicPr>
            <a:picLocks noChangeAspect="1"/>
          </p:cNvPicPr>
          <p:nvPr/>
        </p:nvPicPr>
        <p:blipFill>
          <a:blip r:embed="rId2"/>
          <a:stretch>
            <a:fillRect/>
          </a:stretch>
        </p:blipFill>
        <p:spPr>
          <a:xfrm>
            <a:off x="2238375" y="3506787"/>
            <a:ext cx="8229600" cy="5438978"/>
          </a:xfrm>
          <a:prstGeom prst="rect">
            <a:avLst/>
          </a:prstGeom>
        </p:spPr>
      </p:pic>
    </p:spTree>
    <p:extLst>
      <p:ext uri="{BB962C8B-B14F-4D97-AF65-F5344CB8AC3E}">
        <p14:creationId xmlns:p14="http://schemas.microsoft.com/office/powerpoint/2010/main" val="1848733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Create a plugin</a:t>
            </a:r>
          </a:p>
          <a:p>
            <a:endParaRPr lang="en-US" altLang="zh-CN" dirty="0"/>
          </a:p>
          <a:p>
            <a:r>
              <a:rPr lang="en-US" altLang="zh-CN" dirty="0" smtClean="0"/>
              <a:t>For the test </a:t>
            </a:r>
            <a:r>
              <a:rPr lang="en-US" altLang="zh-CN" dirty="0"/>
              <a:t>model </a:t>
            </a:r>
            <a:r>
              <a:rPr lang="en-US" altLang="zh-CN" dirty="0" err="1"/>
              <a:t>DemoHouse.rvt</a:t>
            </a:r>
            <a:r>
              <a:rPr lang="en-US" altLang="zh-CN" dirty="0"/>
              <a:t>, </a:t>
            </a:r>
            <a:r>
              <a:rPr lang="en-US" altLang="zh-CN" dirty="0" smtClean="0"/>
              <a:t>find those items whose Family Name = </a:t>
            </a:r>
            <a:r>
              <a:rPr lang="en-US" altLang="zh-CN" smtClean="0"/>
              <a:t>specific name.</a:t>
            </a:r>
            <a:endParaRPr lang="zh-CN" altLang="en-US" dirty="0"/>
          </a:p>
        </p:txBody>
      </p:sp>
      <p:sp>
        <p:nvSpPr>
          <p:cNvPr id="3" name="Title 2"/>
          <p:cNvSpPr>
            <a:spLocks noGrp="1"/>
          </p:cNvSpPr>
          <p:nvPr>
            <p:ph type="title"/>
          </p:nvPr>
        </p:nvSpPr>
        <p:spPr/>
        <p:txBody>
          <a:bodyPr/>
          <a:lstStyle/>
          <a:p>
            <a:r>
              <a:rPr lang="en-US" altLang="zh-CN" dirty="0" smtClean="0"/>
              <a:t>Exercise</a:t>
            </a:r>
            <a:endParaRPr lang="zh-CN" altLang="en-US" dirty="0"/>
          </a:p>
        </p:txBody>
      </p:sp>
    </p:spTree>
    <p:extLst>
      <p:ext uri="{BB962C8B-B14F-4D97-AF65-F5344CB8AC3E}">
        <p14:creationId xmlns:p14="http://schemas.microsoft.com/office/powerpoint/2010/main" val="75766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830387"/>
            <a:ext cx="11710098" cy="6782341"/>
          </a:xfrm>
        </p:spPr>
        <p:txBody>
          <a:bodyPr/>
          <a:lstStyle/>
          <a:p>
            <a:pPr>
              <a:spcBef>
                <a:spcPct val="10000"/>
              </a:spcBef>
            </a:pPr>
            <a:r>
              <a:rPr lang="en-GB" altLang="zh-CN" sz="4400" dirty="0" smtClean="0"/>
              <a:t>Ways to Search  </a:t>
            </a:r>
          </a:p>
          <a:p>
            <a:pPr>
              <a:spcBef>
                <a:spcPct val="10000"/>
              </a:spcBef>
            </a:pPr>
            <a:endParaRPr lang="en-GB" altLang="zh-CN" sz="4400" dirty="0" smtClean="0"/>
          </a:p>
          <a:p>
            <a:pPr>
              <a:spcBef>
                <a:spcPct val="10000"/>
              </a:spcBef>
            </a:pPr>
            <a:r>
              <a:rPr lang="en-GB" altLang="zh-CN" sz="4400" dirty="0" smtClean="0"/>
              <a:t>Search API </a:t>
            </a:r>
            <a:r>
              <a:rPr lang="en-US" altLang="zh-CN" sz="4400" dirty="0" smtClean="0"/>
              <a:t> </a:t>
            </a:r>
          </a:p>
          <a:p>
            <a:pPr>
              <a:spcBef>
                <a:spcPct val="10000"/>
              </a:spcBef>
              <a:buNone/>
            </a:pPr>
            <a:endParaRPr lang="en-GB" sz="44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dirty="0" smtClean="0"/>
              <a:t> Basic way to get the items</a:t>
            </a:r>
          </a:p>
          <a:p>
            <a:pPr>
              <a:buFont typeface="Arial" pitchFamily="34" charset="0"/>
              <a:buChar char="•"/>
            </a:pPr>
            <a:r>
              <a:rPr lang="en-US" altLang="zh-CN" dirty="0" smtClean="0"/>
              <a:t> Time cost with lower efficiency</a:t>
            </a:r>
          </a:p>
          <a:p>
            <a:pPr>
              <a:buFont typeface="Arial" pitchFamily="34" charset="0"/>
              <a:buChar char="•"/>
            </a:pPr>
            <a:endParaRPr lang="en-US" altLang="zh-CN" dirty="0" smtClean="0"/>
          </a:p>
          <a:p>
            <a:pPr>
              <a:buFont typeface="Arial" pitchFamily="34" charset="0"/>
              <a:buChar char="•"/>
            </a:pPr>
            <a:endParaRPr lang="en-US" altLang="zh-CN" dirty="0" smtClean="0"/>
          </a:p>
          <a:p>
            <a:pPr>
              <a:buFont typeface="Arial" pitchFamily="34" charset="0"/>
              <a:buChar char="•"/>
            </a:pPr>
            <a:endParaRPr lang="zh-CN" altLang="en-US" dirty="0"/>
          </a:p>
        </p:txBody>
      </p:sp>
      <p:sp>
        <p:nvSpPr>
          <p:cNvPr id="2" name="Title 1"/>
          <p:cNvSpPr>
            <a:spLocks noGrp="1"/>
          </p:cNvSpPr>
          <p:nvPr>
            <p:ph type="title"/>
          </p:nvPr>
        </p:nvSpPr>
        <p:spPr/>
        <p:txBody>
          <a:bodyPr/>
          <a:lstStyle/>
          <a:p>
            <a:r>
              <a:rPr lang="en-US" altLang="zh-CN" dirty="0"/>
              <a:t>Iteration</a:t>
            </a:r>
            <a:r>
              <a:rPr lang="en-US" altLang="zh-CN" dirty="0" smtClean="0"/>
              <a:t/>
            </a:r>
            <a:br>
              <a:rPr lang="en-US" altLang="zh-CN" dirty="0" smtClean="0"/>
            </a:br>
            <a:endParaRPr lang="zh-CN" altLang="en-US" dirty="0">
              <a:solidFill>
                <a:srgbClr val="009999"/>
              </a:solidFill>
            </a:endParaRPr>
          </a:p>
        </p:txBody>
      </p:sp>
      <p:sp>
        <p:nvSpPr>
          <p:cNvPr id="25601" name="Rectangle 1"/>
          <p:cNvSpPr>
            <a:spLocks noChangeArrowheads="1"/>
          </p:cNvSpPr>
          <p:nvPr/>
        </p:nvSpPr>
        <p:spPr bwMode="auto">
          <a:xfrm>
            <a:off x="790575" y="4116387"/>
            <a:ext cx="11809260" cy="3416308"/>
          </a:xfrm>
          <a:prstGeom prst="rect">
            <a:avLst/>
          </a:prstGeom>
          <a:solidFill>
            <a:schemeClr val="bg1">
              <a:lumMod val="9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0000FF"/>
                </a:solidFill>
                <a:latin typeface="Times New Roman" pitchFamily="18" charset="0"/>
                <a:ea typeface="宋体" pitchFamily="2" charset="-122"/>
                <a:cs typeface="Times New Roman" pitchFamily="18" charset="0"/>
              </a:rPr>
              <a:t>foreach</a:t>
            </a:r>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oItem</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00FF"/>
                </a:solidFill>
                <a:latin typeface="Times New Roman" pitchFamily="18" charset="0"/>
                <a:ea typeface="宋体" pitchFamily="2" charset="-122"/>
                <a:cs typeface="Times New Roman" pitchFamily="18" charset="0"/>
              </a:rPr>
              <a:t>in</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oDoc.CurrentSelection.SelectedItems</a:t>
            </a:r>
            <a:r>
              <a:rPr lang="en-US" altLang="zh-CN" sz="1800" b="1" dirty="0">
                <a:latin typeface="Times New Roman" pitchFamily="18" charset="0"/>
                <a:ea typeface="宋体" pitchFamily="2" charset="-122"/>
                <a:cs typeface="Times New Roman" pitchFamily="18" charset="0"/>
              </a:rPr>
              <a:t>)   </a:t>
            </a:r>
          </a:p>
          <a:p>
            <a:pPr defTabSz="914284"/>
            <a:r>
              <a:rPr lang="en-US" altLang="zh-CN" sz="1800" b="1" dirty="0">
                <a:latin typeface="Times New Roman" pitchFamily="18" charset="0"/>
                <a:ea typeface="宋体" pitchFamily="2" charset="-122"/>
                <a:cs typeface="Times New Roman" pitchFamily="18" charset="0"/>
              </a:rPr>
              <a:t>{ </a:t>
            </a:r>
          </a:p>
          <a:p>
            <a:pPr lvl="1" defTabSz="914284" eaLnBrk="0" hangingPunct="0"/>
            <a:r>
              <a:rPr lang="en-US" altLang="zh-CN" sz="1800" b="1" dirty="0">
                <a:solidFill>
                  <a:srgbClr val="008000"/>
                </a:solidFill>
                <a:latin typeface="Times New Roman" pitchFamily="18" charset="0"/>
                <a:ea typeface="宋体" pitchFamily="2" charset="-122"/>
                <a:cs typeface="Times New Roman" pitchFamily="18" charset="0"/>
              </a:rPr>
              <a:t>//examine the item with property 'Entity Handle' and 'Value' is '16C17‘</a:t>
            </a:r>
            <a:endParaRPr lang="en-US" altLang="zh-CN" sz="1800" b="1" dirty="0">
              <a:latin typeface="Times New Roman" pitchFamily="18" charset="0"/>
              <a:ea typeface="宋体" pitchFamily="2" charset="-122"/>
              <a:cs typeface="Times New Roman" pitchFamily="18" charset="0"/>
            </a:endParaRPr>
          </a:p>
          <a:p>
            <a:pPr lvl="1" defTabSz="914284" eaLnBrk="0" hangingPunct="0"/>
            <a:r>
              <a:rPr lang="en-US" altLang="zh-CN" sz="1800" b="1" dirty="0">
                <a:solidFill>
                  <a:srgbClr val="008000"/>
                </a:solidFill>
                <a:latin typeface="Times New Roman" pitchFamily="18" charset="0"/>
                <a:ea typeface="宋体" pitchFamily="2" charset="-122"/>
                <a:cs typeface="Times New Roman" pitchFamily="18" charset="0"/>
              </a:rPr>
              <a:t>// and has geometry</a:t>
            </a:r>
            <a:endParaRPr lang="en-US" altLang="zh-CN" sz="1800" b="1" dirty="0">
              <a:latin typeface="Times New Roman" pitchFamily="18" charset="0"/>
              <a:ea typeface="宋体" pitchFamily="2" charset="-122"/>
              <a:cs typeface="Times New Roman" pitchFamily="18" charset="0"/>
            </a:endParaRPr>
          </a:p>
          <a:p>
            <a:pPr lvl="1"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00FF"/>
                </a:solidFill>
                <a:latin typeface="Times New Roman" pitchFamily="18" charset="0"/>
                <a:ea typeface="宋体" pitchFamily="2" charset="-122"/>
                <a:cs typeface="Times New Roman" pitchFamily="18" charset="0"/>
              </a:rPr>
              <a:t>if</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oItem.HasGeometry</a:t>
            </a:r>
            <a:r>
              <a:rPr lang="en-US" altLang="zh-CN" sz="1800" b="1" dirty="0">
                <a:latin typeface="Times New Roman" pitchFamily="18" charset="0"/>
                <a:ea typeface="宋体" pitchFamily="2" charset="-122"/>
                <a:cs typeface="Times New Roman" pitchFamily="18" charset="0"/>
              </a:rPr>
              <a:t> &amp;&amp; </a:t>
            </a:r>
          </a:p>
          <a:p>
            <a:pPr lvl="1"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oItem.PropertyCategories.FindPropertyByDisplayName</a:t>
            </a:r>
            <a:endParaRPr lang="en-US" altLang="zh-CN" sz="1800" b="1" dirty="0">
              <a:latin typeface="Times New Roman" pitchFamily="18" charset="0"/>
              <a:ea typeface="宋体" pitchFamily="2" charset="-122"/>
              <a:cs typeface="Times New Roman" pitchFamily="18" charset="0"/>
            </a:endParaRPr>
          </a:p>
          <a:p>
            <a:pPr lvl="1"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"Value"</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Value.ToDisplayString</a:t>
            </a:r>
            <a:r>
              <a:rPr lang="en-US" altLang="zh-CN" sz="1800" b="1" dirty="0">
                <a:latin typeface="Times New Roman" pitchFamily="18" charset="0"/>
                <a:ea typeface="宋体" pitchFamily="2" charset="-122"/>
                <a:cs typeface="Times New Roman" pitchFamily="18" charset="0"/>
              </a:rPr>
              <a:t>() = </a:t>
            </a:r>
          </a:p>
          <a:p>
            <a:pPr lvl="1"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"16C17"</a:t>
            </a:r>
            <a:r>
              <a:rPr lang="en-US" altLang="zh-CN" sz="1800" b="1" dirty="0">
                <a:latin typeface="Times New Roman" pitchFamily="18" charset="0"/>
                <a:ea typeface="宋体" pitchFamily="2" charset="-122"/>
                <a:cs typeface="Times New Roman" pitchFamily="18" charset="0"/>
              </a:rPr>
              <a:t>) </a:t>
            </a:r>
          </a:p>
          <a:p>
            <a:pPr lvl="1" defTabSz="914284" eaLnBrk="0" hangingPunct="0"/>
            <a:r>
              <a:rPr lang="en-US" altLang="zh-CN" sz="1800" b="1" dirty="0">
                <a:latin typeface="Times New Roman" pitchFamily="18" charset="0"/>
                <a:ea typeface="宋体" pitchFamily="2" charset="-122"/>
                <a:cs typeface="Times New Roman" pitchFamily="18" charset="0"/>
              </a:rPr>
              <a:t>            { </a:t>
            </a:r>
          </a:p>
          <a:p>
            <a:pPr lvl="1"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found!</a:t>
            </a:r>
            <a:endParaRPr lang="en-US" altLang="zh-CN" sz="1800" b="1" dirty="0">
              <a:latin typeface="Times New Roman" pitchFamily="18" charset="0"/>
              <a:ea typeface="宋体" pitchFamily="2" charset="-122"/>
              <a:cs typeface="Times New Roman" pitchFamily="18" charset="0"/>
            </a:endParaRPr>
          </a:p>
          <a:p>
            <a:pPr lvl="1" defTabSz="914284" eaLnBrk="0" hangingPunct="0"/>
            <a:r>
              <a:rPr lang="en-US" altLang="zh-CN" sz="1800" b="1" dirty="0">
                <a:latin typeface="Times New Roman" pitchFamily="18" charset="0"/>
                <a:ea typeface="宋体" pitchFamily="2" charset="-122"/>
                <a:cs typeface="Times New Roman" pitchFamily="18" charset="0"/>
              </a:rPr>
              <a:t>            }</a:t>
            </a:r>
          </a:p>
          <a:p>
            <a:pPr defTabSz="914284" eaLnBrk="0" hangingPunct="0"/>
            <a:r>
              <a:rPr lang="en-US" altLang="zh-CN" sz="1800" b="1" dirty="0">
                <a:latin typeface="Times New Roman" pitchFamily="18" charset="0"/>
                <a:ea typeface="宋体" pitchFamily="2" charset="-122"/>
                <a:cs typeface="Times New Roman" pitchFamily="18" charset="0"/>
              </a:rPr>
              <a:t> }            </a:t>
            </a:r>
          </a:p>
        </p:txBody>
      </p:sp>
    </p:spTree>
    <p:extLst>
      <p:ext uri="{BB962C8B-B14F-4D97-AF65-F5344CB8AC3E}">
        <p14:creationId xmlns:p14="http://schemas.microsoft.com/office/powerpoint/2010/main" val="2583832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5196" y="1525587"/>
            <a:ext cx="12103312" cy="6782341"/>
          </a:xfrm>
        </p:spPr>
        <p:txBody>
          <a:bodyPr/>
          <a:lstStyle/>
          <a:p>
            <a:pPr>
              <a:buFont typeface="Arial" pitchFamily="34" charset="0"/>
              <a:buChar char="•"/>
            </a:pPr>
            <a:r>
              <a:rPr lang="en-US" altLang="zh-CN" dirty="0" smtClean="0"/>
              <a:t>LINQ (Language Integrated Query)</a:t>
            </a:r>
          </a:p>
          <a:p>
            <a:pPr>
              <a:buFont typeface="Arial" pitchFamily="34" charset="0"/>
              <a:buChar char="•"/>
            </a:pPr>
            <a:r>
              <a:rPr lang="en-US" altLang="zh-CN" dirty="0" smtClean="0"/>
              <a:t>High level use</a:t>
            </a:r>
          </a:p>
          <a:p>
            <a:pPr>
              <a:buFont typeface="Arial" pitchFamily="34" charset="0"/>
              <a:buChar char="•"/>
            </a:pPr>
            <a:r>
              <a:rPr lang="en-US" altLang="zh-CN" dirty="0" smtClean="0"/>
              <a:t>Allows much expressions.</a:t>
            </a:r>
          </a:p>
          <a:p>
            <a:pPr>
              <a:buFont typeface="Arial" pitchFamily="34" charset="0"/>
              <a:buChar char="•"/>
            </a:pPr>
            <a:r>
              <a:rPr lang="en-US" altLang="zh-CN" dirty="0" smtClean="0"/>
              <a:t>Slowest because it has to call back and forth between managed and native code.</a:t>
            </a:r>
          </a:p>
          <a:p>
            <a:pPr>
              <a:buFont typeface="Arial" pitchFamily="34" charset="0"/>
              <a:buChar char="•"/>
            </a:pPr>
            <a:endParaRPr lang="en-US" altLang="zh-CN" dirty="0" smtClean="0"/>
          </a:p>
          <a:p>
            <a:pPr>
              <a:buFont typeface="Arial" pitchFamily="34" charset="0"/>
              <a:buChar char="•"/>
            </a:pPr>
            <a:endParaRPr lang="zh-CN" altLang="en-US" dirty="0"/>
          </a:p>
        </p:txBody>
      </p:sp>
      <p:sp>
        <p:nvSpPr>
          <p:cNvPr id="2" name="Title 1"/>
          <p:cNvSpPr>
            <a:spLocks noGrp="1"/>
          </p:cNvSpPr>
          <p:nvPr>
            <p:ph type="title"/>
          </p:nvPr>
        </p:nvSpPr>
        <p:spPr/>
        <p:txBody>
          <a:bodyPr/>
          <a:lstStyle/>
          <a:p>
            <a:r>
              <a:rPr lang="en-US" altLang="zh-CN" dirty="0"/>
              <a:t>LINQ</a:t>
            </a:r>
            <a:r>
              <a:rPr lang="en-US" altLang="zh-CN" dirty="0" smtClean="0"/>
              <a:t/>
            </a:r>
            <a:br>
              <a:rPr lang="en-US" altLang="zh-CN" dirty="0" smtClean="0"/>
            </a:br>
            <a:endParaRPr lang="zh-CN" altLang="en-US" dirty="0">
              <a:solidFill>
                <a:srgbClr val="009999"/>
              </a:solidFill>
            </a:endParaRPr>
          </a:p>
        </p:txBody>
      </p:sp>
      <p:sp>
        <p:nvSpPr>
          <p:cNvPr id="24577" name="Rectangle 1"/>
          <p:cNvSpPr>
            <a:spLocks noChangeArrowheads="1"/>
          </p:cNvSpPr>
          <p:nvPr/>
        </p:nvSpPr>
        <p:spPr bwMode="auto">
          <a:xfrm>
            <a:off x="1139907" y="5512800"/>
            <a:ext cx="10513890" cy="923318"/>
          </a:xfrm>
          <a:prstGeom prst="rect">
            <a:avLst/>
          </a:prstGeom>
          <a:solidFill>
            <a:schemeClr val="bg1">
              <a:lumMod val="8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800" b="1" dirty="0" smtClean="0">
                <a:solidFill>
                  <a:srgbClr val="00B050"/>
                </a:solidFill>
                <a:latin typeface="Times New Roman" pitchFamily="18" charset="0"/>
                <a:ea typeface="宋体" pitchFamily="2" charset="-122"/>
                <a:cs typeface="Times New Roman" pitchFamily="18" charset="0"/>
              </a:rPr>
              <a:t>// Within all items,  search items that have geometry </a:t>
            </a:r>
            <a:endParaRPr lang="en-US" altLang="zh-CN" sz="1800" b="1" dirty="0">
              <a:solidFill>
                <a:srgbClr val="00B050"/>
              </a:solidFill>
              <a:latin typeface="Times New Roman" pitchFamily="18" charset="0"/>
              <a:ea typeface="宋体" pitchFamily="2" charset="-122"/>
              <a:cs typeface="Times New Roman" pitchFamily="18" charset="0"/>
            </a:endParaRPr>
          </a:p>
          <a:p>
            <a:pPr defTabSz="914284"/>
            <a:r>
              <a:rPr lang="en-US" altLang="zh-CN" sz="1800" b="1" dirty="0" err="1">
                <a:latin typeface="Times New Roman" pitchFamily="18" charset="0"/>
                <a:ea typeface="宋体" pitchFamily="2" charset="-122"/>
                <a:cs typeface="Times New Roman" pitchFamily="18" charset="0"/>
              </a:rPr>
              <a:t>oDoc.CurrentSelection.CopyFrom</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oDoc.Models</a:t>
            </a:r>
            <a:r>
              <a:rPr lang="en-US" altLang="zh-CN" sz="1800" b="1" dirty="0">
                <a:latin typeface="Times New Roman" pitchFamily="18" charset="0"/>
                <a:ea typeface="宋体" pitchFamily="2" charset="-122"/>
                <a:cs typeface="Times New Roman" pitchFamily="18" charset="0"/>
              </a:rPr>
              <a:t>[0].</a:t>
            </a:r>
          </a:p>
          <a:p>
            <a:pPr lvl="1" defTabSz="914284"/>
            <a:r>
              <a:rPr lang="en-US" altLang="zh-CN" sz="1800" b="1" dirty="0" err="1">
                <a:latin typeface="Times New Roman" pitchFamily="18" charset="0"/>
                <a:ea typeface="宋体" pitchFamily="2" charset="-122"/>
                <a:cs typeface="Times New Roman" pitchFamily="18" charset="0"/>
              </a:rPr>
              <a:t>RootItem.DescendantsAndSelf.Where</a:t>
            </a:r>
            <a:r>
              <a:rPr lang="en-US" altLang="zh-CN" sz="1800" b="1" dirty="0">
                <a:latin typeface="Times New Roman" pitchFamily="18" charset="0"/>
                <a:ea typeface="宋体" pitchFamily="2" charset="-122"/>
                <a:cs typeface="Times New Roman" pitchFamily="18" charset="0"/>
              </a:rPr>
              <a:t>(x =&gt; x.HasGeometry) </a:t>
            </a:r>
          </a:p>
        </p:txBody>
      </p:sp>
      <p:sp>
        <p:nvSpPr>
          <p:cNvPr id="24578" name="Rectangle 2"/>
          <p:cNvSpPr>
            <a:spLocks noChangeArrowheads="1"/>
          </p:cNvSpPr>
          <p:nvPr/>
        </p:nvSpPr>
        <p:spPr bwMode="auto">
          <a:xfrm>
            <a:off x="1122086" y="7066997"/>
            <a:ext cx="10513890" cy="1754314"/>
          </a:xfrm>
          <a:prstGeom prst="rect">
            <a:avLst/>
          </a:prstGeom>
          <a:solidFill>
            <a:schemeClr val="bg1">
              <a:lumMod val="8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800" b="1" dirty="0">
                <a:solidFill>
                  <a:srgbClr val="00B050"/>
                </a:solidFill>
                <a:latin typeface="Times New Roman" pitchFamily="18" charset="0"/>
                <a:ea typeface="宋体" pitchFamily="2" charset="-122"/>
                <a:cs typeface="Times New Roman" pitchFamily="18" charset="0"/>
              </a:rPr>
              <a:t>// </a:t>
            </a:r>
            <a:r>
              <a:rPr lang="en-US" altLang="zh-CN" sz="1800" b="1" dirty="0" smtClean="0">
                <a:solidFill>
                  <a:srgbClr val="00B050"/>
                </a:solidFill>
                <a:latin typeface="Times New Roman" pitchFamily="18" charset="0"/>
                <a:ea typeface="宋体" pitchFamily="2" charset="-122"/>
                <a:cs typeface="Times New Roman" pitchFamily="18" charset="0"/>
              </a:rPr>
              <a:t>Within all items, search items that have the property that is entity handle</a:t>
            </a:r>
            <a:endParaRPr lang="en-US" altLang="zh-CN" sz="1800" b="1" dirty="0">
              <a:solidFill>
                <a:srgbClr val="00B050"/>
              </a:solidFill>
              <a:latin typeface="Times New Roman" pitchFamily="18" charset="0"/>
              <a:ea typeface="宋体" pitchFamily="2" charset="-122"/>
              <a:cs typeface="Times New Roman" pitchFamily="18" charset="0"/>
            </a:endParaRPr>
          </a:p>
          <a:p>
            <a:pPr defTabSz="914284"/>
            <a:r>
              <a:rPr lang="en-US" altLang="zh-CN" sz="1800" b="1" dirty="0" err="1">
                <a:solidFill>
                  <a:srgbClr val="2B91AF"/>
                </a:solidFill>
                <a:latin typeface="Times New Roman" pitchFamily="18" charset="0"/>
                <a:ea typeface="宋体" pitchFamily="2" charset="-122"/>
                <a:cs typeface="Times New Roman" pitchFamily="18" charset="0"/>
              </a:rPr>
              <a:t>IEnumerable</a:t>
            </a:r>
            <a:r>
              <a:rPr lang="en-US" altLang="zh-CN" sz="1800" b="1" dirty="0">
                <a:latin typeface="Times New Roman" pitchFamily="18" charset="0"/>
                <a:ea typeface="宋体" pitchFamily="2" charset="-122"/>
                <a:cs typeface="Times New Roman" pitchFamily="18" charset="0"/>
              </a:rPr>
              <a:t>&lt;</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&gt; items =   </a:t>
            </a:r>
          </a:p>
          <a:p>
            <a:pPr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00FF"/>
                </a:solidFill>
                <a:latin typeface="Times New Roman" pitchFamily="18" charset="0"/>
                <a:ea typeface="宋体" pitchFamily="2" charset="-122"/>
                <a:cs typeface="Times New Roman" pitchFamily="18" charset="0"/>
              </a:rPr>
              <a:t>from</a:t>
            </a:r>
            <a:r>
              <a:rPr lang="en-US" altLang="zh-CN" sz="1800" b="1" dirty="0">
                <a:latin typeface="Times New Roman" pitchFamily="18" charset="0"/>
                <a:ea typeface="宋体" pitchFamily="2" charset="-122"/>
                <a:cs typeface="Times New Roman" pitchFamily="18" charset="0"/>
              </a:rPr>
              <a:t> x </a:t>
            </a:r>
            <a:r>
              <a:rPr lang="en-US" altLang="zh-CN" sz="1800" b="1" dirty="0">
                <a:solidFill>
                  <a:srgbClr val="0000FF"/>
                </a:solidFill>
                <a:latin typeface="Times New Roman" pitchFamily="18" charset="0"/>
                <a:ea typeface="宋体" pitchFamily="2" charset="-122"/>
                <a:cs typeface="Times New Roman" pitchFamily="18" charset="0"/>
              </a:rPr>
              <a:t>in</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doc.Models.GetRootItems</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DescendantsAndSelf</a:t>
            </a:r>
            <a:r>
              <a:rPr lang="en-US" altLang="zh-CN" sz="1800" b="1" dirty="0">
                <a:latin typeface="Times New Roman" pitchFamily="18" charset="0"/>
                <a:ea typeface="宋体" pitchFamily="2" charset="-122"/>
                <a:cs typeface="Times New Roman" pitchFamily="18" charset="0"/>
              </a:rPr>
              <a:t> </a:t>
            </a:r>
          </a:p>
          <a:p>
            <a:pPr defTabSz="914284" eaLnBrk="0" hangingPunct="0"/>
            <a:r>
              <a:rPr lang="en-US" altLang="zh-CN" sz="1800" b="1" dirty="0">
                <a:latin typeface="Times New Roman" pitchFamily="18" charset="0"/>
                <a:ea typeface="宋体" pitchFamily="2" charset="-122"/>
                <a:cs typeface="Times New Roman" pitchFamily="18" charset="0"/>
              </a:rPr>
              <a:t>                  where </a:t>
            </a:r>
            <a:r>
              <a:rPr lang="en-US" altLang="zh-CN" sz="1800" b="1" dirty="0" smtClean="0">
                <a:latin typeface="Times New Roman" pitchFamily="18" charset="0"/>
                <a:ea typeface="宋体" pitchFamily="2" charset="-122"/>
                <a:cs typeface="Times New Roman" pitchFamily="18" charset="0"/>
              </a:rPr>
              <a:t>x.</a:t>
            </a:r>
            <a:r>
              <a:rPr lang="yo-NG" altLang="zh-CN" sz="1800" b="1" dirty="0" smtClean="0">
                <a:latin typeface="Times New Roman" pitchFamily="18" charset="0"/>
                <a:ea typeface="宋体" pitchFamily="2" charset="-122"/>
                <a:cs typeface="Times New Roman" pitchFamily="18" charset="0"/>
              </a:rPr>
              <a:t>PropertyCategories</a:t>
            </a:r>
            <a:r>
              <a:rPr lang="en-US" altLang="zh-CN" sz="1800" b="1" dirty="0">
                <a:latin typeface="Times New Roman" pitchFamily="18" charset="0"/>
                <a:ea typeface="宋体" pitchFamily="2" charset="-122"/>
                <a:cs typeface="Times New Roman" pitchFamily="18" charset="0"/>
              </a:rPr>
              <a:t> . </a:t>
            </a:r>
            <a:r>
              <a:rPr lang="en-US" altLang="zh-CN" sz="1800" b="1" dirty="0" err="1" smtClean="0">
                <a:latin typeface="Times New Roman" pitchFamily="18" charset="0"/>
                <a:ea typeface="宋体" pitchFamily="2" charset="-122"/>
                <a:cs typeface="Times New Roman" pitchFamily="18" charset="0"/>
              </a:rPr>
              <a:t>FindCategoryByDisplayName</a:t>
            </a:r>
            <a:r>
              <a:rPr lang="en-US" altLang="zh-CN" sz="1800" b="1" dirty="0" smtClean="0">
                <a:latin typeface="Times New Roman" pitchFamily="18" charset="0"/>
                <a:ea typeface="宋体" pitchFamily="2" charset="-122"/>
                <a:cs typeface="Times New Roman" pitchFamily="18" charset="0"/>
              </a:rPr>
              <a:t>(“Entity </a:t>
            </a:r>
            <a:r>
              <a:rPr lang="en-US" altLang="zh-CN" sz="1800" b="1" dirty="0" err="1" smtClean="0">
                <a:latin typeface="Times New Roman" pitchFamily="18" charset="0"/>
                <a:ea typeface="宋体" pitchFamily="2" charset="-122"/>
                <a:cs typeface="Times New Roman" pitchFamily="18" charset="0"/>
              </a:rPr>
              <a:t>Handle”,”Value</a:t>
            </a:r>
            <a:r>
              <a:rPr lang="en-US" altLang="zh-CN" sz="1800" b="1" dirty="0" smtClean="0">
                <a:latin typeface="Times New Roman" pitchFamily="18" charset="0"/>
                <a:ea typeface="宋体" pitchFamily="2" charset="-122"/>
                <a:cs typeface="Times New Roman" pitchFamily="18" charset="0"/>
              </a:rPr>
              <a:t>”)</a:t>
            </a:r>
            <a:endParaRPr lang="en-US" altLang="zh-CN" sz="1800" b="1" dirty="0">
              <a:latin typeface="Times New Roman" pitchFamily="18" charset="0"/>
              <a:ea typeface="宋体" pitchFamily="2" charset="-122"/>
              <a:cs typeface="Times New Roman" pitchFamily="18" charset="0"/>
            </a:endParaRPr>
          </a:p>
          <a:p>
            <a:pPr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00FF"/>
                </a:solidFill>
                <a:latin typeface="Times New Roman" pitchFamily="18" charset="0"/>
                <a:ea typeface="宋体" pitchFamily="2" charset="-122"/>
                <a:cs typeface="Times New Roman" pitchFamily="18" charset="0"/>
              </a:rPr>
              <a:t>select</a:t>
            </a:r>
            <a:r>
              <a:rPr lang="en-US" altLang="zh-CN" sz="1800" b="1" dirty="0">
                <a:latin typeface="Times New Roman" pitchFamily="18" charset="0"/>
                <a:ea typeface="宋体" pitchFamily="2" charset="-122"/>
                <a:cs typeface="Times New Roman" pitchFamily="18" charset="0"/>
              </a:rPr>
              <a:t> x; </a:t>
            </a:r>
          </a:p>
          <a:p>
            <a:pPr defTabSz="914284"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doc.CurrentSelection.CopyFrom</a:t>
            </a:r>
            <a:r>
              <a:rPr lang="en-US" altLang="zh-CN" sz="1800" b="1" dirty="0">
                <a:latin typeface="Times New Roman" pitchFamily="18" charset="0"/>
                <a:ea typeface="宋体" pitchFamily="2" charset="-122"/>
                <a:cs typeface="Times New Roman" pitchFamily="18" charset="0"/>
              </a:rPr>
              <a:t>(items); </a:t>
            </a:r>
          </a:p>
        </p:txBody>
      </p:sp>
    </p:spTree>
    <p:extLst>
      <p:ext uri="{BB962C8B-B14F-4D97-AF65-F5344CB8AC3E}">
        <p14:creationId xmlns:p14="http://schemas.microsoft.com/office/powerpoint/2010/main" val="2111819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avisworks Search.png"/>
          <p:cNvPicPr>
            <a:picLocks noGrp="1" noChangeAspect="1"/>
          </p:cNvPicPr>
          <p:nvPr>
            <p:ph idx="1"/>
          </p:nvPr>
        </p:nvPicPr>
        <p:blipFill>
          <a:blip r:embed="rId3" cstate="print"/>
          <a:stretch>
            <a:fillRect/>
          </a:stretch>
        </p:blipFill>
        <p:spPr>
          <a:xfrm>
            <a:off x="1868604" y="2016125"/>
            <a:ext cx="9273941" cy="6783388"/>
          </a:xfrm>
        </p:spPr>
      </p:pic>
      <p:sp>
        <p:nvSpPr>
          <p:cNvPr id="2" name="Title 1"/>
          <p:cNvSpPr>
            <a:spLocks noGrp="1"/>
          </p:cNvSpPr>
          <p:nvPr>
            <p:ph type="title"/>
          </p:nvPr>
        </p:nvSpPr>
        <p:spPr/>
        <p:txBody>
          <a:bodyPr/>
          <a:lstStyle/>
          <a:p>
            <a:r>
              <a:rPr lang="en-US" altLang="zh-CN" dirty="0" smtClean="0"/>
              <a:t>Search Object in UI</a:t>
            </a:r>
            <a:endParaRPr lang="en-US" dirty="0">
              <a:solidFill>
                <a:srgbClr val="009999"/>
              </a:solidFill>
            </a:endParaRPr>
          </a:p>
        </p:txBody>
      </p:sp>
      <p:grpSp>
        <p:nvGrpSpPr>
          <p:cNvPr id="3" name="Group 7"/>
          <p:cNvGrpSpPr/>
          <p:nvPr/>
        </p:nvGrpSpPr>
        <p:grpSpPr>
          <a:xfrm>
            <a:off x="2010508" y="6097588"/>
            <a:ext cx="8990137" cy="2514600"/>
            <a:chOff x="2009775" y="6097587"/>
            <a:chExt cx="8991600" cy="2514600"/>
          </a:xfrm>
        </p:grpSpPr>
        <p:sp>
          <p:nvSpPr>
            <p:cNvPr id="6" name="Rectangle 5"/>
            <p:cNvSpPr/>
            <p:nvPr/>
          </p:nvSpPr>
          <p:spPr bwMode="auto">
            <a:xfrm>
              <a:off x="2009775" y="6859587"/>
              <a:ext cx="8991600" cy="1752600"/>
            </a:xfrm>
            <a:prstGeom prst="rect">
              <a:avLst/>
            </a:prstGeom>
            <a:noFill/>
            <a:ln w="38100" cap="flat" cmpd="sng" algn="ctr">
              <a:solidFill>
                <a:schemeClr val="accent1"/>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endParaRPr lang="en-US" sz="3130" dirty="0">
                <a:solidFill>
                  <a:srgbClr val="000000"/>
                </a:solidFill>
                <a:latin typeface="Gill Sans" charset="0"/>
                <a:ea typeface="ヒラギノ角ゴ Pro W3" charset="0"/>
                <a:cs typeface="ヒラギノ角ゴ Pro W3" charset="0"/>
                <a:sym typeface="Gill Sans" charset="0"/>
              </a:endParaRPr>
            </a:p>
          </p:txBody>
        </p:sp>
        <p:pic>
          <p:nvPicPr>
            <p:cNvPr id="7" name="Picture 6" descr="[Search].png"/>
            <p:cNvPicPr>
              <a:picLocks noChangeAspect="1"/>
            </p:cNvPicPr>
            <p:nvPr/>
          </p:nvPicPr>
          <p:blipFill>
            <a:blip r:embed="rId4" cstate="print"/>
            <a:stretch>
              <a:fillRect/>
            </a:stretch>
          </p:blipFill>
          <p:spPr>
            <a:xfrm>
              <a:off x="5895975" y="6097587"/>
              <a:ext cx="942857" cy="657143"/>
            </a:xfrm>
            <a:prstGeom prst="rect">
              <a:avLst/>
            </a:prstGeom>
          </p:spPr>
        </p:pic>
      </p:grpSp>
      <p:grpSp>
        <p:nvGrpSpPr>
          <p:cNvPr id="5" name="Group 16"/>
          <p:cNvGrpSpPr/>
          <p:nvPr/>
        </p:nvGrpSpPr>
        <p:grpSpPr>
          <a:xfrm>
            <a:off x="2086694" y="6754728"/>
            <a:ext cx="4280733" cy="1400258"/>
            <a:chOff x="2085975" y="6754729"/>
            <a:chExt cx="4281430" cy="1400258"/>
          </a:xfrm>
        </p:grpSpPr>
        <p:sp>
          <p:nvSpPr>
            <p:cNvPr id="9" name="Rectangle 8"/>
            <p:cNvSpPr/>
            <p:nvPr/>
          </p:nvSpPr>
          <p:spPr bwMode="auto">
            <a:xfrm>
              <a:off x="2085975" y="7164387"/>
              <a:ext cx="4114800" cy="990600"/>
            </a:xfrm>
            <a:prstGeom prst="rect">
              <a:avLst/>
            </a:prstGeom>
            <a:noFill/>
            <a:ln w="38100" cap="flat" cmpd="sng" algn="ctr">
              <a:solidFill>
                <a:schemeClr val="accent3"/>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endParaRPr lang="en-US" sz="3130" dirty="0">
                <a:solidFill>
                  <a:srgbClr val="000000"/>
                </a:solidFill>
                <a:latin typeface="Gill Sans" charset="0"/>
                <a:ea typeface="ヒラギノ角ゴ Pro W3" charset="0"/>
                <a:cs typeface="ヒラギノ角ゴ Pro W3" charset="0"/>
                <a:sym typeface="Gill Sans" charset="0"/>
              </a:endParaRPr>
            </a:p>
          </p:txBody>
        </p:sp>
        <p:pic>
          <p:nvPicPr>
            <p:cNvPr id="10" name="Picture 9" descr="[Selection].png"/>
            <p:cNvPicPr>
              <a:picLocks noChangeAspect="1"/>
            </p:cNvPicPr>
            <p:nvPr/>
          </p:nvPicPr>
          <p:blipFill>
            <a:blip r:embed="rId5" cstate="print"/>
            <a:stretch>
              <a:fillRect/>
            </a:stretch>
          </p:blipFill>
          <p:spPr>
            <a:xfrm>
              <a:off x="3609975" y="7316787"/>
              <a:ext cx="1114286" cy="657143"/>
            </a:xfrm>
            <a:prstGeom prst="rect">
              <a:avLst/>
            </a:prstGeom>
          </p:spPr>
        </p:pic>
        <p:cxnSp>
          <p:nvCxnSpPr>
            <p:cNvPr id="12" name="Straight Arrow Connector 11"/>
            <p:cNvCxnSpPr>
              <a:stCxn id="7" idx="2"/>
              <a:endCxn id="10" idx="0"/>
            </p:cNvCxnSpPr>
            <p:nvPr/>
          </p:nvCxnSpPr>
          <p:spPr bwMode="auto">
            <a:xfrm rot="5400000">
              <a:off x="4986233" y="5935615"/>
              <a:ext cx="562057" cy="2200286"/>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grpSp>
      <p:grpSp>
        <p:nvGrpSpPr>
          <p:cNvPr id="8" name="Group 17"/>
          <p:cNvGrpSpPr/>
          <p:nvPr/>
        </p:nvGrpSpPr>
        <p:grpSpPr>
          <a:xfrm>
            <a:off x="6277013" y="6754730"/>
            <a:ext cx="4647444" cy="1371601"/>
            <a:chOff x="6276975" y="6754729"/>
            <a:chExt cx="4648200" cy="1371601"/>
          </a:xfrm>
        </p:grpSpPr>
        <p:sp>
          <p:nvSpPr>
            <p:cNvPr id="13" name="Rectangle 12"/>
            <p:cNvSpPr/>
            <p:nvPr/>
          </p:nvSpPr>
          <p:spPr bwMode="auto">
            <a:xfrm>
              <a:off x="6276975" y="7164387"/>
              <a:ext cx="4648200" cy="228600"/>
            </a:xfrm>
            <a:prstGeom prst="rect">
              <a:avLst/>
            </a:prstGeom>
            <a:noFill/>
            <a:ln w="38100" cap="flat" cmpd="sng" algn="ctr">
              <a:solidFill>
                <a:srgbClr val="FFFF00"/>
              </a:solidFill>
              <a:prstDash val="solid"/>
              <a:round/>
              <a:headEnd type="none" w="med" len="med"/>
              <a:tailEnd type="none" w="med" len="med"/>
            </a:ln>
            <a:effectLst/>
          </p:spPr>
          <p:txBody>
            <a:bodyPr vert="horz" wrap="square" lIns="130090" tIns="65045" rIns="130090" bIns="65045" numCol="1" rtlCol="0" anchor="t" anchorCtr="0" compatLnSpc="1">
              <a:prstTxWarp prst="textNoShape">
                <a:avLst/>
              </a:prstTxWarp>
            </a:bodyPr>
            <a:lstStyle/>
            <a:p>
              <a:pPr algn="ctr" defTabSz="914284"/>
              <a:endParaRPr lang="en-US" sz="3130" dirty="0">
                <a:solidFill>
                  <a:srgbClr val="000000"/>
                </a:solidFill>
                <a:latin typeface="Gill Sans" charset="0"/>
                <a:ea typeface="ヒラギノ角ゴ Pro W3" charset="0"/>
                <a:cs typeface="ヒラギノ角ゴ Pro W3" charset="0"/>
                <a:sym typeface="Gill Sans" charset="0"/>
              </a:endParaRPr>
            </a:p>
          </p:txBody>
        </p:sp>
        <p:pic>
          <p:nvPicPr>
            <p:cNvPr id="14" name="Picture 13" descr="[SearchCondition].png"/>
            <p:cNvPicPr>
              <a:picLocks noChangeAspect="1"/>
            </p:cNvPicPr>
            <p:nvPr/>
          </p:nvPicPr>
          <p:blipFill>
            <a:blip r:embed="rId6" cstate="print"/>
            <a:stretch>
              <a:fillRect/>
            </a:stretch>
          </p:blipFill>
          <p:spPr>
            <a:xfrm>
              <a:off x="9020175" y="7469187"/>
              <a:ext cx="1647619" cy="657143"/>
            </a:xfrm>
            <a:prstGeom prst="rect">
              <a:avLst/>
            </a:prstGeom>
          </p:spPr>
        </p:pic>
        <p:cxnSp>
          <p:nvCxnSpPr>
            <p:cNvPr id="16" name="Straight Arrow Connector 15"/>
            <p:cNvCxnSpPr>
              <a:stCxn id="7" idx="2"/>
              <a:endCxn id="14" idx="0"/>
            </p:cNvCxnSpPr>
            <p:nvPr/>
          </p:nvCxnSpPr>
          <p:spPr bwMode="auto">
            <a:xfrm rot="16200000" flipH="1">
              <a:off x="7748466" y="5373667"/>
              <a:ext cx="714457" cy="3476581"/>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grpSp>
    </p:spTree>
    <p:extLst>
      <p:ext uri="{BB962C8B-B14F-4D97-AF65-F5344CB8AC3E}">
        <p14:creationId xmlns:p14="http://schemas.microsoft.com/office/powerpoint/2010/main" val="3099566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6421" y="1392641"/>
            <a:ext cx="11710098" cy="6782341"/>
          </a:xfrm>
        </p:spPr>
        <p:txBody>
          <a:bodyPr/>
          <a:lstStyle/>
          <a:p>
            <a:pPr>
              <a:buFont typeface="Arial" pitchFamily="34" charset="0"/>
              <a:buChar char="•"/>
            </a:pPr>
            <a:r>
              <a:rPr lang="en-US" altLang="zh-CN" sz="3600" dirty="0"/>
              <a:t>Corresponds to the Find Items functionality in product</a:t>
            </a:r>
          </a:p>
          <a:p>
            <a:pPr>
              <a:buFont typeface="Arial" pitchFamily="34" charset="0"/>
              <a:buChar char="•"/>
            </a:pPr>
            <a:r>
              <a:rPr lang="en-US" altLang="zh-CN" sz="3600" dirty="0"/>
              <a:t>Further refined conditions</a:t>
            </a:r>
          </a:p>
          <a:p>
            <a:pPr>
              <a:buFont typeface="Arial" pitchFamily="34" charset="0"/>
              <a:buChar char="•"/>
            </a:pPr>
            <a:r>
              <a:rPr lang="en-US" altLang="zh-CN" sz="3600" dirty="0"/>
              <a:t>Fastest because it is happens in native code</a:t>
            </a:r>
          </a:p>
          <a:p>
            <a:pPr>
              <a:buFont typeface="Arial" pitchFamily="34" charset="0"/>
              <a:buChar char="•"/>
            </a:pPr>
            <a:endParaRPr lang="en-US" altLang="zh-CN" sz="3600" dirty="0"/>
          </a:p>
          <a:p>
            <a:pPr>
              <a:buFont typeface="Arial" pitchFamily="34" charset="0"/>
              <a:buChar char="•"/>
            </a:pPr>
            <a:endParaRPr lang="en-US" altLang="zh-CN" sz="3600" dirty="0"/>
          </a:p>
          <a:p>
            <a:pPr>
              <a:buFont typeface="Arial" pitchFamily="34" charset="0"/>
              <a:buChar char="•"/>
            </a:pPr>
            <a:endParaRPr lang="en-US" altLang="zh-CN" sz="3600" dirty="0"/>
          </a:p>
          <a:p>
            <a:pPr>
              <a:buFont typeface="Arial" pitchFamily="34" charset="0"/>
              <a:buChar char="•"/>
            </a:pPr>
            <a:endParaRPr lang="en-US" altLang="zh-CN" sz="3600" dirty="0"/>
          </a:p>
          <a:p>
            <a:pPr>
              <a:buFont typeface="Arial" pitchFamily="34" charset="0"/>
              <a:buChar char="•"/>
            </a:pPr>
            <a:r>
              <a:rPr lang="en-US" altLang="zh-CN" sz="3600" b="1" dirty="0"/>
              <a:t>Selection</a:t>
            </a:r>
            <a:r>
              <a:rPr lang="en-US" altLang="zh-CN" sz="3600" dirty="0"/>
              <a:t> is what to search (i.e. Where to look). </a:t>
            </a:r>
          </a:p>
          <a:p>
            <a:pPr>
              <a:buFont typeface="Arial" pitchFamily="34" charset="0"/>
              <a:buChar char="•"/>
            </a:pPr>
            <a:r>
              <a:rPr lang="en-US" altLang="zh-CN" sz="3600" b="1" dirty="0"/>
              <a:t>Conditions</a:t>
            </a:r>
            <a:r>
              <a:rPr lang="en-US" altLang="zh-CN" sz="3600" dirty="0"/>
              <a:t> is what to find. Look for the items with the property category or </a:t>
            </a:r>
            <a:r>
              <a:rPr lang="en-US" altLang="zh-CN" sz="3600" dirty="0" smtClean="0"/>
              <a:t>property</a:t>
            </a:r>
          </a:p>
          <a:p>
            <a:pPr>
              <a:buFont typeface="Arial" pitchFamily="34" charset="0"/>
              <a:buChar char="•"/>
            </a:pPr>
            <a:endParaRPr lang="en-US" altLang="zh-CN" sz="3600" dirty="0"/>
          </a:p>
          <a:p>
            <a:pPr>
              <a:buFont typeface="Arial" pitchFamily="34" charset="0"/>
              <a:buChar char="•"/>
            </a:pPr>
            <a:r>
              <a:rPr lang="en-US" altLang="zh-CN" sz="3600" dirty="0"/>
              <a:t>Quite flexible </a:t>
            </a:r>
            <a:r>
              <a:rPr lang="en-US" altLang="zh-CN" sz="3600" dirty="0" smtClean="0"/>
              <a:t>usage</a:t>
            </a:r>
          </a:p>
          <a:p>
            <a:pPr>
              <a:buFont typeface="Arial" pitchFamily="34" charset="0"/>
              <a:buChar char="•"/>
            </a:pPr>
            <a:endParaRPr lang="en-GB" altLang="zh-CN" sz="3600" dirty="0"/>
          </a:p>
          <a:p>
            <a:pPr>
              <a:buFont typeface="Arial" pitchFamily="34" charset="0"/>
              <a:buChar char="•"/>
            </a:pPr>
            <a:endParaRPr lang="zh-CN" altLang="en-US" sz="3600" dirty="0"/>
          </a:p>
        </p:txBody>
      </p:sp>
      <p:sp>
        <p:nvSpPr>
          <p:cNvPr id="2" name="Title 1"/>
          <p:cNvSpPr>
            <a:spLocks noGrp="1"/>
          </p:cNvSpPr>
          <p:nvPr>
            <p:ph type="title"/>
          </p:nvPr>
        </p:nvSpPr>
        <p:spPr/>
        <p:txBody>
          <a:bodyPr/>
          <a:lstStyle/>
          <a:p>
            <a:r>
              <a:rPr lang="en-US" altLang="zh-CN" dirty="0" smtClean="0"/>
              <a:t>Search API</a:t>
            </a:r>
            <a:br>
              <a:rPr lang="en-US" altLang="zh-CN" dirty="0" smtClean="0"/>
            </a:br>
            <a:endParaRPr lang="zh-CN" altLang="en-US" dirty="0">
              <a:solidFill>
                <a:srgbClr val="009999"/>
              </a:solidFill>
            </a:endParaRPr>
          </a:p>
        </p:txBody>
      </p:sp>
      <p:pic>
        <p:nvPicPr>
          <p:cNvPr id="168962" name="Picture 2"/>
          <p:cNvPicPr>
            <a:picLocks noChangeAspect="1" noChangeArrowheads="1"/>
          </p:cNvPicPr>
          <p:nvPr/>
        </p:nvPicPr>
        <p:blipFill>
          <a:blip r:embed="rId3" cstate="print"/>
          <a:srcRect/>
          <a:stretch>
            <a:fillRect/>
          </a:stretch>
        </p:blipFill>
        <p:spPr bwMode="auto">
          <a:xfrm>
            <a:off x="272582" y="3430587"/>
            <a:ext cx="12466196" cy="1534516"/>
          </a:xfrm>
          <a:prstGeom prst="rect">
            <a:avLst/>
          </a:prstGeom>
          <a:noFill/>
          <a:ln w="9525">
            <a:noFill/>
            <a:miter lim="800000"/>
            <a:headEnd/>
            <a:tailEnd/>
          </a:ln>
        </p:spPr>
      </p:pic>
    </p:spTree>
    <p:extLst>
      <p:ext uri="{BB962C8B-B14F-4D97-AF65-F5344CB8AC3E}">
        <p14:creationId xmlns:p14="http://schemas.microsoft.com/office/powerpoint/2010/main" val="1214806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Using </a:t>
            </a:r>
            <a:r>
              <a:rPr lang="en-US" altLang="zh-CN" dirty="0" smtClean="0"/>
              <a:t>Search </a:t>
            </a:r>
            <a:r>
              <a:rPr lang="en-US" altLang="zh-CN" dirty="0"/>
              <a:t>Class</a:t>
            </a:r>
            <a:r>
              <a:rPr lang="en-GB" dirty="0" smtClean="0"/>
              <a:t/>
            </a:r>
            <a:br>
              <a:rPr lang="en-GB" dirty="0" smtClean="0"/>
            </a:br>
            <a:r>
              <a:rPr lang="en-GB" dirty="0" smtClean="0"/>
              <a:t/>
            </a:r>
            <a:br>
              <a:rPr lang="en-GB" dirty="0" smtClean="0"/>
            </a:br>
            <a:endParaRPr lang="en-US" altLang="zh-CN" sz="3557" b="0" i="1" dirty="0"/>
          </a:p>
        </p:txBody>
      </p:sp>
      <p:sp>
        <p:nvSpPr>
          <p:cNvPr id="4" name="TextBox 3"/>
          <p:cNvSpPr txBox="1"/>
          <p:nvPr/>
        </p:nvSpPr>
        <p:spPr>
          <a:xfrm>
            <a:off x="1206880" y="1903517"/>
            <a:ext cx="8505914" cy="800219"/>
          </a:xfrm>
          <a:prstGeom prst="rect">
            <a:avLst/>
          </a:prstGeom>
          <a:noFill/>
        </p:spPr>
        <p:txBody>
          <a:bodyPr wrap="square" rtlCol="0">
            <a:spAutoFit/>
          </a:bodyPr>
          <a:lstStyle/>
          <a:p>
            <a:r>
              <a:rPr lang="en-GB" sz="3699" dirty="0"/>
              <a:t>1. </a:t>
            </a:r>
            <a:r>
              <a:rPr lang="en-GB" sz="4600" dirty="0">
                <a:latin typeface="Frutiger Next LT W1G"/>
                <a:ea typeface="+mn-ea"/>
                <a:cs typeface="Frutiger Next LT W1G"/>
              </a:rPr>
              <a:t>Create A Search</a:t>
            </a:r>
            <a:endParaRPr lang="en-US" sz="4600" dirty="0">
              <a:latin typeface="Frutiger Next LT W1G"/>
              <a:ea typeface="+mn-ea"/>
              <a:cs typeface="Frutiger Next LT W1G"/>
            </a:endParaRPr>
          </a:p>
        </p:txBody>
      </p:sp>
      <p:sp>
        <p:nvSpPr>
          <p:cNvPr id="7" name="TextBox 6"/>
          <p:cNvSpPr txBox="1"/>
          <p:nvPr/>
        </p:nvSpPr>
        <p:spPr>
          <a:xfrm>
            <a:off x="1885785" y="2908268"/>
            <a:ext cx="10410989" cy="523220"/>
          </a:xfrm>
          <a:prstGeom prst="rect">
            <a:avLst/>
          </a:prstGeom>
          <a:solidFill>
            <a:schemeClr val="bg1">
              <a:lumMod val="95000"/>
            </a:schemeClr>
          </a:solidFill>
        </p:spPr>
        <p:txBody>
          <a:bodyPr wrap="square" rtlCol="0">
            <a:spAutoFit/>
          </a:bodyPr>
          <a:lstStyle/>
          <a:p>
            <a:r>
              <a:rPr lang="en-US" sz="2800" b="1" dirty="0">
                <a:solidFill>
                  <a:srgbClr val="00B0F0"/>
                </a:solidFill>
                <a:latin typeface="Times New Roman" pitchFamily="18" charset="0"/>
                <a:cs typeface="Times New Roman" pitchFamily="18" charset="0"/>
              </a:rPr>
              <a:t>Search</a:t>
            </a:r>
            <a:r>
              <a:rPr lang="en-US" sz="2800" b="1" dirty="0">
                <a:latin typeface="Times New Roman" pitchFamily="18" charset="0"/>
                <a:cs typeface="Times New Roman" pitchFamily="18" charset="0"/>
              </a:rPr>
              <a:t> search = </a:t>
            </a:r>
            <a:r>
              <a:rPr lang="en-US" sz="2800" b="1" dirty="0">
                <a:solidFill>
                  <a:srgbClr val="0070C0"/>
                </a:solidFill>
                <a:latin typeface="Times New Roman" pitchFamily="18" charset="0"/>
                <a:cs typeface="Times New Roman" pitchFamily="18" charset="0"/>
              </a:rPr>
              <a:t>new</a:t>
            </a:r>
            <a:r>
              <a:rPr lang="en-US" sz="2800" b="1" dirty="0">
                <a:latin typeface="Times New Roman" pitchFamily="18" charset="0"/>
                <a:cs typeface="Times New Roman" pitchFamily="18" charset="0"/>
              </a:rPr>
              <a:t> </a:t>
            </a:r>
            <a:r>
              <a:rPr lang="en-US" sz="2800" b="1" dirty="0">
                <a:solidFill>
                  <a:srgbClr val="00B0F0"/>
                </a:solidFill>
                <a:latin typeface="Times New Roman" pitchFamily="18" charset="0"/>
                <a:cs typeface="Times New Roman" pitchFamily="18" charset="0"/>
              </a:rPr>
              <a:t>Search</a:t>
            </a:r>
            <a:r>
              <a:rPr lang="en-US" sz="2800" b="1" dirty="0">
                <a:latin typeface="Times New Roman" pitchFamily="18" charset="0"/>
                <a:cs typeface="Times New Roman" pitchFamily="18" charset="0"/>
              </a:rPr>
              <a:t>();</a:t>
            </a:r>
          </a:p>
        </p:txBody>
      </p:sp>
      <p:sp>
        <p:nvSpPr>
          <p:cNvPr id="5" name="TextBox 4"/>
          <p:cNvSpPr txBox="1"/>
          <p:nvPr/>
        </p:nvSpPr>
        <p:spPr>
          <a:xfrm>
            <a:off x="1172443" y="3735387"/>
            <a:ext cx="7539243" cy="661591"/>
          </a:xfrm>
          <a:prstGeom prst="rect">
            <a:avLst/>
          </a:prstGeom>
          <a:noFill/>
        </p:spPr>
        <p:txBody>
          <a:bodyPr wrap="none" rtlCol="0">
            <a:spAutoFit/>
          </a:bodyPr>
          <a:lstStyle/>
          <a:p>
            <a:r>
              <a:rPr lang="en-GB" sz="3699" dirty="0">
                <a:latin typeface="Frutiger Next LT W1G"/>
              </a:rPr>
              <a:t>2. Add Selection and Conditions</a:t>
            </a:r>
            <a:endParaRPr lang="en-US" sz="3699" dirty="0">
              <a:latin typeface="Frutiger Next LT W1G"/>
            </a:endParaRPr>
          </a:p>
        </p:txBody>
      </p:sp>
      <p:sp>
        <p:nvSpPr>
          <p:cNvPr id="8" name="TextBox 7"/>
          <p:cNvSpPr txBox="1"/>
          <p:nvPr/>
        </p:nvSpPr>
        <p:spPr>
          <a:xfrm>
            <a:off x="1728659" y="4413267"/>
            <a:ext cx="10949116" cy="1938992"/>
          </a:xfrm>
          <a:prstGeom prst="rect">
            <a:avLst/>
          </a:prstGeom>
          <a:solidFill>
            <a:schemeClr val="bg1">
              <a:lumMod val="95000"/>
            </a:schemeClr>
          </a:solidFill>
        </p:spPr>
        <p:txBody>
          <a:bodyPr wrap="square" rtlCol="0">
            <a:spAutoFit/>
          </a:bodyPr>
          <a:lstStyle/>
          <a:p>
            <a:r>
              <a:rPr lang="en-US" sz="2400" b="1" dirty="0" err="1">
                <a:latin typeface="Times New Roman" pitchFamily="18" charset="0"/>
                <a:cs typeface="Times New Roman" pitchFamily="18" charset="0"/>
              </a:rPr>
              <a:t>search.Selection.SelectAll</a:t>
            </a:r>
            <a:r>
              <a:rPr lang="en-US" sz="2400" b="1" dirty="0">
                <a:latin typeface="Times New Roman" pitchFamily="18" charset="0"/>
                <a:cs typeface="Times New Roman" pitchFamily="18" charset="0"/>
              </a:rPr>
              <a:t>();</a:t>
            </a:r>
          </a:p>
          <a:p>
            <a:r>
              <a:rPr lang="en-US" sz="2400" b="1" dirty="0" err="1">
                <a:latin typeface="Times New Roman" pitchFamily="18" charset="0"/>
                <a:cs typeface="Times New Roman" pitchFamily="18" charset="0"/>
              </a:rPr>
              <a:t>search.SearchConditions.Add</a:t>
            </a:r>
            <a:r>
              <a:rPr lang="en-US" sz="2400" b="1" dirty="0">
                <a:latin typeface="Times New Roman" pitchFamily="18" charset="0"/>
                <a:cs typeface="Times New Roman" pitchFamily="18" charset="0"/>
              </a:rPr>
              <a:t>(</a:t>
            </a:r>
          </a:p>
          <a:p>
            <a:r>
              <a:rPr lang="en-US" sz="2400" b="1" dirty="0" err="1" smtClean="0">
                <a:solidFill>
                  <a:srgbClr val="00B0F0"/>
                </a:solidFill>
                <a:latin typeface="Times New Roman" pitchFamily="18" charset="0"/>
                <a:cs typeface="Times New Roman" pitchFamily="18" charset="0"/>
              </a:rPr>
              <a:t>SearchCondition</a:t>
            </a:r>
            <a:r>
              <a:rPr lang="en-US" sz="2400" b="1" dirty="0" err="1" smtClean="0">
                <a:latin typeface="Times New Roman" pitchFamily="18" charset="0"/>
                <a:cs typeface="Times New Roman" pitchFamily="18" charset="0"/>
              </a:rPr>
              <a:t>.HasPropertyBy</a:t>
            </a:r>
            <a:r>
              <a:rPr lang="en-US" altLang="zh-CN" sz="2400" b="1" dirty="0" err="1" smtClean="0">
                <a:latin typeface="Times New Roman" pitchFamily="18" charset="0"/>
                <a:cs typeface="Times New Roman" pitchFamily="18" charset="0"/>
              </a:rPr>
              <a:t>Display</a:t>
            </a:r>
            <a:r>
              <a:rPr lang="en-US" sz="2400" b="1" dirty="0" err="1" smtClean="0">
                <a:latin typeface="Times New Roman" pitchFamily="18" charset="0"/>
                <a:cs typeface="Times New Roman" pitchFamily="18" charset="0"/>
              </a:rPr>
              <a:t>Name</a:t>
            </a:r>
            <a:r>
              <a:rPr lang="en-US" sz="2400" b="1" dirty="0" smtClean="0">
                <a:latin typeface="Times New Roman" pitchFamily="18" charset="0"/>
                <a:cs typeface="Times New Roman" pitchFamily="18" charset="0"/>
              </a:rPr>
              <a:t>(</a:t>
            </a:r>
            <a:r>
              <a:rPr lang="en-US" altLang="zh-CN" sz="2400" b="1" dirty="0">
                <a:solidFill>
                  <a:srgbClr val="C00000"/>
                </a:solidFill>
                <a:latin typeface="Times New Roman" pitchFamily="18" charset="0"/>
                <a:cs typeface="Times New Roman" pitchFamily="18" charset="0"/>
              </a:rPr>
              <a:t>"Entity Handle"</a:t>
            </a:r>
            <a:r>
              <a:rPr lang="en-US" sz="2400" b="1" dirty="0" smtClean="0">
                <a:latin typeface="Times New Roman" pitchFamily="18" charset="0"/>
                <a:cs typeface="Times New Roman" pitchFamily="18" charset="0"/>
              </a:rPr>
              <a:t>,</a:t>
            </a:r>
            <a:endParaRPr lang="en-US" sz="2400" b="1" dirty="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	        </a:t>
            </a:r>
            <a:r>
              <a:rPr lang="en-US" sz="2400" b="1" dirty="0">
                <a:latin typeface="Times New Roman" pitchFamily="18" charset="0"/>
                <a:cs typeface="Times New Roman" pitchFamily="18" charset="0"/>
              </a:rPr>
              <a:t>		    </a:t>
            </a:r>
            <a:r>
              <a:rPr lang="en-US" sz="2400" b="1" dirty="0" smtClean="0">
                <a:latin typeface="Times New Roman" pitchFamily="18" charset="0"/>
                <a:cs typeface="Times New Roman" pitchFamily="18" charset="0"/>
              </a:rPr>
              <a:t>                  </a:t>
            </a:r>
            <a:r>
              <a:rPr lang="en-US" altLang="zh-CN" sz="2400" b="1" dirty="0">
                <a:solidFill>
                  <a:srgbClr val="C00000"/>
                </a:solidFill>
                <a:latin typeface="Times New Roman" pitchFamily="18" charset="0"/>
                <a:cs typeface="Times New Roman" pitchFamily="18" charset="0"/>
              </a:rPr>
              <a:t>"</a:t>
            </a:r>
            <a:r>
              <a:rPr lang="en-US" sz="2400" b="1" dirty="0" smtClean="0">
                <a:solidFill>
                  <a:srgbClr val="C00000"/>
                </a:solidFill>
                <a:latin typeface="Times New Roman" pitchFamily="18" charset="0"/>
                <a:cs typeface="Times New Roman" pitchFamily="18" charset="0"/>
              </a:rPr>
              <a:t>Value"</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EqualValue</a:t>
            </a:r>
            <a:r>
              <a:rPr lang="en-US" sz="2400" b="1" dirty="0" smtClean="0">
                <a:latin typeface="Times New Roman" pitchFamily="18" charset="0"/>
                <a:cs typeface="Times New Roman" pitchFamily="18" charset="0"/>
              </a:rPr>
              <a:t>(</a:t>
            </a:r>
            <a:r>
              <a:rPr lang="en-US" sz="2400" b="1" dirty="0" err="1" smtClean="0">
                <a:solidFill>
                  <a:srgbClr val="00B0F0"/>
                </a:solidFill>
                <a:latin typeface="Times New Roman" pitchFamily="18" charset="0"/>
                <a:cs typeface="Times New Roman" pitchFamily="18" charset="0"/>
              </a:rPr>
              <a:t>VariantData</a:t>
            </a:r>
            <a:r>
              <a:rPr lang="en-US" sz="2400" b="1" dirty="0" err="1" smtClean="0">
                <a:latin typeface="Times New Roman" pitchFamily="18" charset="0"/>
                <a:cs typeface="Times New Roman" pitchFamily="18" charset="0"/>
              </a:rPr>
              <a:t>.FromDisplayString</a:t>
            </a:r>
            <a:r>
              <a:rPr lang="en-US" sz="2400" b="1" dirty="0" smtClean="0">
                <a:solidFill>
                  <a:srgbClr val="C00000"/>
                </a:solidFill>
                <a:latin typeface="Times New Roman" pitchFamily="18" charset="0"/>
                <a:cs typeface="Times New Roman" pitchFamily="18" charset="0"/>
              </a:rPr>
              <a:t>(“16C17"</a:t>
            </a:r>
            <a:r>
              <a:rPr lang="en-US" sz="2400" b="1" dirty="0" smtClean="0">
                <a:latin typeface="Times New Roman" pitchFamily="18" charset="0"/>
                <a:cs typeface="Times New Roman" pitchFamily="18" charset="0"/>
              </a:rPr>
              <a:t>)));</a:t>
            </a:r>
            <a:endParaRPr lang="en-US" sz="2400" b="1" dirty="0">
              <a:latin typeface="Times New Roman" pitchFamily="18" charset="0"/>
              <a:cs typeface="Times New Roman" pitchFamily="18" charset="0"/>
            </a:endParaRPr>
          </a:p>
        </p:txBody>
      </p:sp>
      <p:sp>
        <p:nvSpPr>
          <p:cNvPr id="6" name="TextBox 5"/>
          <p:cNvSpPr txBox="1"/>
          <p:nvPr/>
        </p:nvSpPr>
        <p:spPr>
          <a:xfrm>
            <a:off x="1155815" y="6935789"/>
            <a:ext cx="6645160" cy="661591"/>
          </a:xfrm>
          <a:prstGeom prst="rect">
            <a:avLst/>
          </a:prstGeom>
          <a:noFill/>
        </p:spPr>
        <p:txBody>
          <a:bodyPr wrap="square" rtlCol="0">
            <a:spAutoFit/>
          </a:bodyPr>
          <a:lstStyle/>
          <a:p>
            <a:r>
              <a:rPr lang="en-GB" sz="3699" dirty="0">
                <a:latin typeface="Frutiger Next LT W1G"/>
              </a:rPr>
              <a:t>3. Execute Search</a:t>
            </a:r>
            <a:endParaRPr lang="en-US" sz="3699" dirty="0">
              <a:latin typeface="Frutiger Next LT W1G"/>
            </a:endParaRPr>
          </a:p>
        </p:txBody>
      </p:sp>
      <p:sp>
        <p:nvSpPr>
          <p:cNvPr id="9" name="TextBox 8"/>
          <p:cNvSpPr txBox="1"/>
          <p:nvPr/>
        </p:nvSpPr>
        <p:spPr>
          <a:xfrm>
            <a:off x="1661425" y="7619606"/>
            <a:ext cx="11016350" cy="830997"/>
          </a:xfrm>
          <a:prstGeom prst="rect">
            <a:avLst/>
          </a:prstGeom>
          <a:solidFill>
            <a:schemeClr val="bg1">
              <a:lumMod val="95000"/>
            </a:schemeClr>
          </a:solidFill>
        </p:spPr>
        <p:txBody>
          <a:bodyPr wrap="square" rtlCol="0">
            <a:spAutoFit/>
          </a:bodyPr>
          <a:lstStyle/>
          <a:p>
            <a:r>
              <a:rPr lang="en-US" sz="2400" b="1" dirty="0">
                <a:solidFill>
                  <a:srgbClr val="00B0F0"/>
                </a:solidFill>
                <a:latin typeface="Times New Roman" pitchFamily="18" charset="0"/>
                <a:cs typeface="Times New Roman" pitchFamily="18" charset="0"/>
              </a:rPr>
              <a:t>ModelItemCollection</a:t>
            </a:r>
            <a:r>
              <a:rPr lang="en-US" sz="2400" b="1" dirty="0">
                <a:latin typeface="Times New Roman" pitchFamily="18" charset="0"/>
                <a:cs typeface="Times New Roman" pitchFamily="18" charset="0"/>
              </a:rPr>
              <a:t> items = </a:t>
            </a:r>
            <a:r>
              <a:rPr lang="en-US" sz="2400" b="1" dirty="0" err="1">
                <a:latin typeface="Times New Roman" pitchFamily="18" charset="0"/>
                <a:cs typeface="Times New Roman" pitchFamily="18" charset="0"/>
              </a:rPr>
              <a:t>search.FindAll</a:t>
            </a:r>
            <a:r>
              <a:rPr lang="en-US" sz="2400" b="1" dirty="0">
                <a:latin typeface="Times New Roman" pitchFamily="18" charset="0"/>
                <a:cs typeface="Times New Roman" pitchFamily="18" charset="0"/>
              </a:rPr>
              <a:t>(</a:t>
            </a:r>
            <a:r>
              <a:rPr lang="en-US" sz="2400" b="1" dirty="0" err="1">
                <a:solidFill>
                  <a:srgbClr val="00B0F0"/>
                </a:solidFill>
                <a:latin typeface="Times New Roman" pitchFamily="18" charset="0"/>
                <a:cs typeface="Times New Roman" pitchFamily="18" charset="0"/>
              </a:rPr>
              <a:t>Application</a:t>
            </a:r>
            <a:r>
              <a:rPr lang="en-US" sz="2400" b="1" dirty="0" err="1">
                <a:latin typeface="Times New Roman" pitchFamily="18" charset="0"/>
                <a:cs typeface="Times New Roman" pitchFamily="18" charset="0"/>
              </a:rPr>
              <a:t>.ActiveDocument</a:t>
            </a:r>
            <a:r>
              <a:rPr lang="en-US" sz="2400" b="1" dirty="0" smtClean="0">
                <a:latin typeface="Times New Roman" pitchFamily="18" charset="0"/>
                <a:cs typeface="Times New Roman" pitchFamily="18" charset="0"/>
              </a:rPr>
              <a:t>, </a:t>
            </a:r>
            <a:r>
              <a:rPr lang="en-US" sz="2400" b="1" dirty="0" smtClean="0">
                <a:solidFill>
                  <a:srgbClr val="0070C0"/>
                </a:solidFill>
                <a:latin typeface="Times New Roman" pitchFamily="18" charset="0"/>
                <a:cs typeface="Times New Roman" pitchFamily="18" charset="0"/>
              </a:rPr>
              <a:t>false</a:t>
            </a:r>
            <a:r>
              <a:rPr lang="en-US" sz="2400" b="1" dirty="0" smtClean="0">
                <a:latin typeface="Times New Roman" pitchFamily="18" charset="0"/>
                <a:cs typeface="Times New Roman" pitchFamily="18" charset="0"/>
              </a:rPr>
              <a:t>);</a:t>
            </a:r>
          </a:p>
          <a:p>
            <a:r>
              <a:rPr lang="en-US" sz="2400" b="1" dirty="0" err="1" smtClean="0">
                <a:solidFill>
                  <a:srgbClr val="00B0F0"/>
                </a:solidFill>
                <a:latin typeface="Times New Roman" pitchFamily="18" charset="0"/>
                <a:cs typeface="Times New Roman" pitchFamily="18" charset="0"/>
              </a:rPr>
              <a:t>Application</a:t>
            </a:r>
            <a:r>
              <a:rPr lang="en-US" sz="2400" b="1" dirty="0" err="1" smtClean="0">
                <a:latin typeface="Times New Roman" pitchFamily="18" charset="0"/>
                <a:cs typeface="Times New Roman" pitchFamily="18" charset="0"/>
              </a:rPr>
              <a:t>.ActiveDocument.CurrentSelection.CopyFrom</a:t>
            </a:r>
            <a:r>
              <a:rPr lang="en-US" sz="2400" b="1" dirty="0" smtClean="0">
                <a:latin typeface="Times New Roman" pitchFamily="18" charset="0"/>
                <a:cs typeface="Times New Roman" pitchFamily="18" charset="0"/>
              </a:rPr>
              <a:t>(items</a:t>
            </a:r>
            <a:r>
              <a:rPr lang="en-US" sz="2400" b="1" dirty="0">
                <a:latin typeface="Times New Roman" pitchFamily="18" charset="0"/>
                <a:cs typeface="Times New Roman" pitchFamily="18" charset="0"/>
              </a:rPr>
              <a:t>);</a:t>
            </a:r>
          </a:p>
        </p:txBody>
      </p:sp>
    </p:spTree>
    <p:extLst>
      <p:ext uri="{BB962C8B-B14F-4D97-AF65-F5344CB8AC3E}">
        <p14:creationId xmlns:p14="http://schemas.microsoft.com/office/powerpoint/2010/main" val="955709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SearchCondition</a:t>
            </a:r>
            <a:r>
              <a:rPr lang="en-GB" altLang="zh-CN" dirty="0" smtClean="0"/>
              <a:t/>
            </a:r>
            <a:br>
              <a:rPr lang="en-GB" altLang="zh-CN" dirty="0" smtClean="0"/>
            </a:br>
            <a:endParaRPr lang="zh-CN" altLang="en-US" sz="3557" b="0" i="1" dirty="0">
              <a:solidFill>
                <a:srgbClr val="009999"/>
              </a:solidFill>
            </a:endParaRPr>
          </a:p>
        </p:txBody>
      </p:sp>
      <p:sp>
        <p:nvSpPr>
          <p:cNvPr id="3" name="Content Placeholder 2"/>
          <p:cNvSpPr>
            <a:spLocks noGrp="1"/>
          </p:cNvSpPr>
          <p:nvPr>
            <p:ph idx="1"/>
          </p:nvPr>
        </p:nvSpPr>
        <p:spPr>
          <a:xfrm>
            <a:off x="257175" y="1601787"/>
            <a:ext cx="12420600" cy="7168157"/>
          </a:xfrm>
        </p:spPr>
        <p:txBody>
          <a:bodyPr/>
          <a:lstStyle/>
          <a:p>
            <a:pPr>
              <a:buFont typeface="Arial" pitchFamily="34" charset="0"/>
              <a:buChar char="•"/>
            </a:pPr>
            <a:r>
              <a:rPr lang="en-US" altLang="zh-CN" sz="4000" dirty="0" smtClean="0"/>
              <a:t>Various static methods to create condition that matches if item has corresponding properties  </a:t>
            </a:r>
          </a:p>
          <a:p>
            <a:pPr lvl="1">
              <a:buFont typeface="Arial" pitchFamily="34" charset="0"/>
              <a:buChar char="•"/>
            </a:pPr>
            <a:r>
              <a:rPr lang="en-US" altLang="zh-CN" sz="2800" dirty="0" err="1" smtClean="0"/>
              <a:t>HasPropertyByDisplayName</a:t>
            </a:r>
            <a:r>
              <a:rPr lang="en-US" altLang="zh-CN" sz="2800" dirty="0" smtClean="0"/>
              <a:t> </a:t>
            </a:r>
          </a:p>
          <a:p>
            <a:pPr lvl="1">
              <a:buFont typeface="Arial" pitchFamily="34" charset="0"/>
              <a:buChar char="•"/>
            </a:pPr>
            <a:r>
              <a:rPr lang="en-US" altLang="zh-CN" sz="2800" dirty="0" err="1" smtClean="0"/>
              <a:t>HasCategoryByDisplayName</a:t>
            </a:r>
            <a:r>
              <a:rPr lang="en-US" altLang="zh-CN" sz="2800" dirty="0" smtClean="0"/>
              <a:t>  </a:t>
            </a:r>
          </a:p>
          <a:p>
            <a:pPr lvl="1">
              <a:buFont typeface="Arial" pitchFamily="34" charset="0"/>
              <a:buChar char="•"/>
            </a:pPr>
            <a:endParaRPr lang="en-US" altLang="zh-CN" sz="2800" dirty="0" smtClean="0"/>
          </a:p>
          <a:p>
            <a:pPr>
              <a:buFont typeface="Arial" pitchFamily="34" charset="0"/>
              <a:buChar char="•"/>
            </a:pPr>
            <a:r>
              <a:rPr lang="en-US" altLang="zh-CN" sz="4000" dirty="0" smtClean="0"/>
              <a:t>Flexible additional ways to build condition</a:t>
            </a:r>
          </a:p>
          <a:p>
            <a:pPr lvl="1">
              <a:buFont typeface="Arial" pitchFamily="34" charset="0"/>
              <a:buChar char="•"/>
            </a:pPr>
            <a:r>
              <a:rPr lang="en-US" altLang="zh-CN" sz="2800" dirty="0" err="1" smtClean="0"/>
              <a:t>IgnoreStringValueCase</a:t>
            </a:r>
            <a:r>
              <a:rPr lang="en-US" altLang="zh-CN" sz="2800" dirty="0" smtClean="0"/>
              <a:t> </a:t>
            </a:r>
          </a:p>
          <a:p>
            <a:pPr lvl="1">
              <a:buFont typeface="Arial" pitchFamily="34" charset="0"/>
              <a:buChar char="•"/>
            </a:pPr>
            <a:r>
              <a:rPr lang="en-US" altLang="zh-CN" sz="2800" dirty="0" smtClean="0"/>
              <a:t>Negate </a:t>
            </a:r>
          </a:p>
          <a:p>
            <a:pPr lvl="1">
              <a:buFont typeface="Arial" pitchFamily="34" charset="0"/>
              <a:buChar char="•"/>
            </a:pPr>
            <a:r>
              <a:rPr lang="en-US" altLang="zh-CN" sz="2800" dirty="0" err="1" smtClean="0"/>
              <a:t>SearchConditionComparison</a:t>
            </a:r>
            <a:r>
              <a:rPr lang="en-US" altLang="zh-CN" sz="2800" dirty="0" smtClean="0"/>
              <a:t>: comparison operator used to see whether a </a:t>
            </a:r>
            <a:r>
              <a:rPr lang="en-US" altLang="zh-CN" sz="2800" dirty="0" err="1" smtClean="0"/>
              <a:t>SearchCondition</a:t>
            </a:r>
            <a:r>
              <a:rPr lang="en-US" altLang="zh-CN" sz="2800" dirty="0" smtClean="0"/>
              <a:t> will match </a:t>
            </a:r>
          </a:p>
          <a:p>
            <a:pPr lvl="1">
              <a:buFont typeface="Arial" pitchFamily="34" charset="0"/>
              <a:buChar char="•"/>
            </a:pPr>
            <a:endParaRPr lang="en-US" altLang="zh-CN" sz="2800" dirty="0" smtClean="0"/>
          </a:p>
          <a:p>
            <a:pPr>
              <a:buFont typeface="Arial" pitchFamily="34" charset="0"/>
              <a:buChar char="•"/>
            </a:pPr>
            <a:r>
              <a:rPr lang="en-US" altLang="zh-CN" sz="4000" dirty="0" smtClean="0"/>
              <a:t>Construction method can also define </a:t>
            </a:r>
            <a:r>
              <a:rPr lang="en-GB" altLang="zh-CN" sz="4000" dirty="0" err="1" smtClean="0"/>
              <a:t>SearchCondition</a:t>
            </a:r>
            <a:endParaRPr lang="zh-CN" altLang="en-US" sz="4000" dirty="0"/>
          </a:p>
        </p:txBody>
      </p:sp>
    </p:spTree>
    <p:extLst>
      <p:ext uri="{BB962C8B-B14F-4D97-AF65-F5344CB8AC3E}">
        <p14:creationId xmlns:p14="http://schemas.microsoft.com/office/powerpoint/2010/main" val="416194223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3785" y="1449387"/>
            <a:ext cx="11710098" cy="6782341"/>
          </a:xfrm>
        </p:spPr>
        <p:txBody>
          <a:bodyPr/>
          <a:lstStyle/>
          <a:p>
            <a:r>
              <a:rPr lang="en-US" altLang="zh-CN" sz="4000" dirty="0" err="1"/>
              <a:t>HasCategoryByCombinedName</a:t>
            </a:r>
            <a:r>
              <a:rPr lang="en-US" altLang="zh-CN" sz="4000" dirty="0"/>
              <a:t> </a:t>
            </a:r>
            <a:endParaRPr lang="en-US" altLang="zh-CN" sz="4000" dirty="0" smtClean="0"/>
          </a:p>
          <a:p>
            <a:r>
              <a:rPr lang="en-US" altLang="zh-CN" sz="4000" dirty="0" err="1"/>
              <a:t>HasCategoryByDisplayName</a:t>
            </a:r>
            <a:r>
              <a:rPr lang="en-US" altLang="zh-CN" sz="4000" dirty="0"/>
              <a:t> </a:t>
            </a:r>
            <a:endParaRPr lang="en-US" altLang="zh-CN" sz="4000" dirty="0" smtClean="0"/>
          </a:p>
          <a:p>
            <a:r>
              <a:rPr lang="en-US" altLang="zh-CN" sz="4000" dirty="0" err="1"/>
              <a:t>HasCategoryByName</a:t>
            </a:r>
            <a:r>
              <a:rPr lang="en-US" altLang="zh-CN" sz="4000" dirty="0"/>
              <a:t> </a:t>
            </a:r>
            <a:endParaRPr lang="en-US" altLang="zh-CN" sz="4000" dirty="0" smtClean="0"/>
          </a:p>
          <a:p>
            <a:r>
              <a:rPr lang="en-US" altLang="zh-CN" sz="4000" dirty="0" err="1" smtClean="0"/>
              <a:t>HasPropertyByCombinedName</a:t>
            </a:r>
            <a:endParaRPr lang="en-US" altLang="zh-CN" sz="4000" dirty="0" smtClean="0"/>
          </a:p>
          <a:p>
            <a:r>
              <a:rPr lang="en-US" altLang="zh-CN" sz="4000" dirty="0" err="1"/>
              <a:t>HasPropertyByDisplayName</a:t>
            </a:r>
            <a:r>
              <a:rPr lang="en-US" altLang="zh-CN" sz="4000" dirty="0"/>
              <a:t> </a:t>
            </a:r>
            <a:endParaRPr lang="en-US" altLang="zh-CN" sz="4000" dirty="0" smtClean="0"/>
          </a:p>
          <a:p>
            <a:r>
              <a:rPr lang="en-US" altLang="zh-CN" sz="4000" dirty="0" err="1"/>
              <a:t>HasPropertyByName</a:t>
            </a:r>
            <a:r>
              <a:rPr lang="en-US" altLang="zh-CN" sz="4000" dirty="0"/>
              <a:t> </a:t>
            </a:r>
            <a:endParaRPr lang="zh-CN" altLang="en-US" sz="4000" dirty="0"/>
          </a:p>
        </p:txBody>
      </p:sp>
      <p:sp>
        <p:nvSpPr>
          <p:cNvPr id="2" name="Title 1"/>
          <p:cNvSpPr>
            <a:spLocks noGrp="1"/>
          </p:cNvSpPr>
          <p:nvPr>
            <p:ph type="title"/>
          </p:nvPr>
        </p:nvSpPr>
        <p:spPr/>
        <p:txBody>
          <a:bodyPr/>
          <a:lstStyle/>
          <a:p>
            <a:r>
              <a:rPr lang="en-US" altLang="zh-CN" dirty="0" smtClean="0"/>
              <a:t>Static Methods to Build </a:t>
            </a:r>
            <a:r>
              <a:rPr lang="en-US" altLang="zh-CN" dirty="0" err="1" smtClean="0"/>
              <a:t>SearchCondition</a:t>
            </a:r>
            <a:r>
              <a:rPr lang="en-US" altLang="zh-CN" dirty="0" smtClean="0"/>
              <a:t>  </a:t>
            </a:r>
            <a:endParaRPr lang="zh-CN" altLang="en-US" sz="2845" b="0" dirty="0">
              <a:solidFill>
                <a:srgbClr val="009999"/>
              </a:solidFill>
            </a:endParaRPr>
          </a:p>
        </p:txBody>
      </p:sp>
      <p:sp>
        <p:nvSpPr>
          <p:cNvPr id="182273" name="Rectangle 1"/>
          <p:cNvSpPr>
            <a:spLocks noChangeArrowheads="1"/>
          </p:cNvSpPr>
          <p:nvPr/>
        </p:nvSpPr>
        <p:spPr bwMode="auto">
          <a:xfrm>
            <a:off x="673227" y="5408027"/>
            <a:ext cx="11551215" cy="3693307"/>
          </a:xfrm>
          <a:prstGeom prst="rect">
            <a:avLst/>
          </a:prstGeom>
          <a:solidFill>
            <a:schemeClr val="bg1">
              <a:lumMod val="9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800" b="1" dirty="0">
                <a:solidFill>
                  <a:srgbClr val="00B050"/>
                </a:solidFill>
                <a:latin typeface="Times New Roman" panose="02020603050405020304" pitchFamily="18" charset="0"/>
                <a:ea typeface="宋体" pitchFamily="2" charset="-122"/>
                <a:cs typeface="Times New Roman" panose="02020603050405020304" pitchFamily="18" charset="0"/>
              </a:rPr>
              <a:t>    // search the items with ‘Entity Handle’ ‘Value’  = </a:t>
            </a:r>
            <a:r>
              <a:rPr lang="en-US" altLang="zh-CN" sz="1800" b="1" dirty="0" smtClean="0">
                <a:solidFill>
                  <a:srgbClr val="00B050"/>
                </a:solidFill>
                <a:latin typeface="Times New Roman" panose="02020603050405020304" pitchFamily="18" charset="0"/>
                <a:ea typeface="宋体" pitchFamily="2" charset="-122"/>
                <a:cs typeface="Times New Roman" panose="02020603050405020304" pitchFamily="18" charset="0"/>
              </a:rPr>
              <a:t>16C17</a:t>
            </a:r>
            <a:endParaRPr lang="en-US" altLang="zh-CN" sz="1800" b="1" dirty="0">
              <a:solidFill>
                <a:srgbClr val="00B050"/>
              </a:solidFill>
              <a:latin typeface="Times New Roman" panose="02020603050405020304" pitchFamily="18" charset="0"/>
              <a:ea typeface="宋体" pitchFamily="2" charset="-122"/>
              <a:cs typeface="Times New Roman" panose="02020603050405020304" pitchFamily="18" charset="0"/>
            </a:endParaRPr>
          </a:p>
          <a:p>
            <a:pPr defTabSz="914284"/>
            <a:r>
              <a:rPr lang="en-US" altLang="zh-CN" sz="1800" b="1" dirty="0">
                <a:solidFill>
                  <a:srgbClr val="2B91AF"/>
                </a:solidFill>
                <a:latin typeface="Times New Roman" panose="02020603050405020304" pitchFamily="18" charset="0"/>
                <a:ea typeface="宋体" pitchFamily="2" charset="-122"/>
                <a:cs typeface="Times New Roman" panose="02020603050405020304" pitchFamily="18" charset="0"/>
              </a:rPr>
              <a:t>    Search</a:t>
            </a:r>
            <a:r>
              <a:rPr lang="en-US" altLang="zh-CN" sz="1800" b="1" dirty="0">
                <a:latin typeface="Times New Roman" panose="02020603050405020304" pitchFamily="18" charset="0"/>
                <a:ea typeface="宋体" pitchFamily="2" charset="-122"/>
                <a:cs typeface="Times New Roman" panose="02020603050405020304" pitchFamily="18" charset="0"/>
              </a:rPr>
              <a:t> s = </a:t>
            </a:r>
            <a:r>
              <a:rPr lang="en-US" altLang="zh-CN" sz="1800" b="1" dirty="0">
                <a:solidFill>
                  <a:srgbClr val="0000FF"/>
                </a:solidFill>
                <a:latin typeface="Times New Roman" panose="02020603050405020304" pitchFamily="18" charset="0"/>
                <a:ea typeface="宋体" pitchFamily="2" charset="-122"/>
                <a:cs typeface="Times New Roman" panose="02020603050405020304" pitchFamily="18" charset="0"/>
              </a:rPr>
              <a:t>new</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2B91AF"/>
                </a:solidFill>
                <a:latin typeface="Times New Roman" panose="02020603050405020304" pitchFamily="18" charset="0"/>
                <a:ea typeface="宋体" pitchFamily="2" charset="-122"/>
                <a:cs typeface="Times New Roman" panose="02020603050405020304" pitchFamily="18" charset="0"/>
              </a:rPr>
              <a:t>Search</a:t>
            </a:r>
            <a:r>
              <a:rPr lang="en-US" altLang="zh-CN" sz="1800" b="1" dirty="0">
                <a:latin typeface="Times New Roman" panose="02020603050405020304" pitchFamily="18" charset="0"/>
                <a:ea typeface="宋体" pitchFamily="2" charset="-122"/>
                <a:cs typeface="Times New Roman" panose="02020603050405020304" pitchFamily="18" charset="0"/>
              </a:rPr>
              <a:t>();</a:t>
            </a:r>
          </a:p>
          <a:p>
            <a:pPr defTabSz="914284"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smtClean="0">
                <a:solidFill>
                  <a:srgbClr val="2B91AF"/>
                </a:solidFill>
                <a:latin typeface="Times New Roman" panose="02020603050405020304" pitchFamily="18" charset="0"/>
                <a:ea typeface="宋体" pitchFamily="2" charset="-122"/>
                <a:cs typeface="Times New Roman" panose="02020603050405020304" pitchFamily="18" charset="0"/>
              </a:rPr>
              <a:t>VariantData</a:t>
            </a:r>
            <a:r>
              <a:rPr lang="en-US" altLang="zh-CN" sz="1800" b="1" dirty="0" smtClean="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oData</a:t>
            </a:r>
            <a:r>
              <a:rPr lang="en-US" altLang="zh-CN" sz="1800" b="1" dirty="0">
                <a:latin typeface="Times New Roman" panose="02020603050405020304" pitchFamily="18" charset="0"/>
                <a:ea typeface="宋体" pitchFamily="2" charset="-122"/>
                <a:cs typeface="Times New Roman" panose="02020603050405020304" pitchFamily="18" charset="0"/>
              </a:rPr>
              <a:t> = </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VariantData</a:t>
            </a:r>
            <a:r>
              <a:rPr lang="en-US" altLang="zh-CN" sz="1800" b="1" dirty="0" err="1">
                <a:latin typeface="Times New Roman" panose="02020603050405020304" pitchFamily="18" charset="0"/>
                <a:ea typeface="宋体" pitchFamily="2" charset="-122"/>
                <a:cs typeface="Times New Roman" panose="02020603050405020304" pitchFamily="18" charset="0"/>
              </a:rPr>
              <a:t>.FromDisplayString</a:t>
            </a:r>
            <a:r>
              <a:rPr lang="en-US" altLang="zh-CN" sz="1800" b="1" dirty="0">
                <a:latin typeface="Times New Roman" panose="02020603050405020304" pitchFamily="18" charset="0"/>
                <a:ea typeface="宋体" pitchFamily="2" charset="-122"/>
                <a:cs typeface="Times New Roman" panose="02020603050405020304" pitchFamily="18" charset="0"/>
              </a:rPr>
              <a:t>(</a:t>
            </a:r>
            <a:r>
              <a:rPr lang="en-US" altLang="zh-CN" sz="1800" b="1" dirty="0">
                <a:solidFill>
                  <a:srgbClr val="A31515"/>
                </a:solidFill>
                <a:latin typeface="Times New Roman" panose="02020603050405020304" pitchFamily="18" charset="0"/>
                <a:ea typeface="宋体" pitchFamily="2" charset="-122"/>
                <a:cs typeface="Times New Roman" panose="02020603050405020304" pitchFamily="18" charset="0"/>
              </a:rPr>
              <a:t>"16C17"</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smtClean="0">
                <a:latin typeface="Times New Roman" panose="02020603050405020304" pitchFamily="18" charset="0"/>
                <a:ea typeface="宋体" pitchFamily="2" charset="-122"/>
                <a:cs typeface="Times New Roman" panose="02020603050405020304" pitchFamily="18" charset="0"/>
              </a:rPr>
              <a:t/>
            </a:r>
            <a:br>
              <a:rPr lang="en-US" altLang="zh-CN" sz="1800" b="1" dirty="0" smtClean="0">
                <a:latin typeface="Times New Roman" panose="02020603050405020304" pitchFamily="18" charset="0"/>
                <a:ea typeface="宋体" pitchFamily="2" charset="-122"/>
                <a:cs typeface="Times New Roman" panose="02020603050405020304" pitchFamily="18" charset="0"/>
              </a:rPr>
            </a:br>
            <a:endParaRPr lang="en-US" altLang="zh-CN" sz="1800" b="1" dirty="0" smtClean="0">
              <a:latin typeface="Times New Roman" panose="02020603050405020304" pitchFamily="18" charset="0"/>
              <a:ea typeface="宋体" pitchFamily="2" charset="-122"/>
              <a:cs typeface="Times New Roman" panose="02020603050405020304" pitchFamily="18" charset="0"/>
            </a:endParaRPr>
          </a:p>
          <a:p>
            <a:pPr defTabSz="914284" eaLnBrk="0" hangingPunct="0"/>
            <a:r>
              <a:rPr lang="en-US" altLang="zh-CN" sz="1800" b="1" dirty="0" smtClean="0">
                <a:solidFill>
                  <a:srgbClr val="00B050"/>
                </a:solidFill>
                <a:latin typeface="Times New Roman" panose="02020603050405020304" pitchFamily="18" charset="0"/>
                <a:ea typeface="宋体" pitchFamily="2" charset="-122"/>
                <a:cs typeface="Times New Roman" panose="02020603050405020304" pitchFamily="18" charset="0"/>
              </a:rPr>
              <a:t>    //static method to create </a:t>
            </a:r>
            <a:r>
              <a:rPr lang="en-US" altLang="zh-CN" sz="1800" b="1" dirty="0" err="1" smtClean="0">
                <a:solidFill>
                  <a:srgbClr val="00B050"/>
                </a:solidFill>
                <a:latin typeface="Times New Roman" panose="02020603050405020304" pitchFamily="18" charset="0"/>
                <a:ea typeface="宋体" pitchFamily="2" charset="-122"/>
                <a:cs typeface="Times New Roman" panose="02020603050405020304" pitchFamily="18" charset="0"/>
              </a:rPr>
              <a:t>SearchCondition</a:t>
            </a:r>
            <a:r>
              <a:rPr lang="en-US" altLang="zh-CN" sz="1800" b="1" dirty="0" smtClean="0">
                <a:solidFill>
                  <a:srgbClr val="00B050"/>
                </a:solidFill>
                <a:latin typeface="Times New Roman" panose="02020603050405020304" pitchFamily="18" charset="0"/>
                <a:ea typeface="宋体" pitchFamily="2" charset="-122"/>
                <a:cs typeface="Times New Roman" panose="02020603050405020304" pitchFamily="18" charset="0"/>
              </a:rPr>
              <a:t>   </a:t>
            </a:r>
            <a:endParaRPr lang="en-US" altLang="zh-CN" sz="1800" b="1" dirty="0">
              <a:solidFill>
                <a:srgbClr val="00B050"/>
              </a:solidFill>
              <a:latin typeface="Times New Roman" panose="02020603050405020304" pitchFamily="18" charset="0"/>
              <a:ea typeface="宋体" pitchFamily="2" charset="-122"/>
              <a:cs typeface="Times New Roman" panose="02020603050405020304" pitchFamily="18" charset="0"/>
            </a:endParaRPr>
          </a:p>
          <a:p>
            <a:pPr defTabSz="914284" eaLnBrk="0" hangingPunct="0"/>
            <a:r>
              <a:rPr lang="en-US" altLang="zh-CN" sz="1800" b="1" dirty="0" smtClean="0">
                <a:latin typeface="Times New Roman" panose="02020603050405020304" pitchFamily="18" charset="0"/>
                <a:ea typeface="宋体" pitchFamily="2" charset="-122"/>
                <a:cs typeface="Times New Roman" panose="02020603050405020304" pitchFamily="18" charset="0"/>
              </a:rPr>
              <a:t>    </a:t>
            </a:r>
            <a:r>
              <a:rPr lang="en-US" altLang="zh-CN" sz="1800" b="1" dirty="0" err="1" smtClean="0">
                <a:solidFill>
                  <a:srgbClr val="2B91AF"/>
                </a:solidFill>
                <a:latin typeface="Times New Roman" panose="02020603050405020304" pitchFamily="18" charset="0"/>
                <a:ea typeface="宋体" pitchFamily="2" charset="-122"/>
                <a:cs typeface="Times New Roman" panose="02020603050405020304" pitchFamily="18" charset="0"/>
              </a:rPr>
              <a:t>SearchCondition</a:t>
            </a:r>
            <a:r>
              <a:rPr lang="en-US" altLang="zh-CN" sz="1800" b="1" dirty="0" smtClean="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oSearchCondition</a:t>
            </a:r>
            <a:r>
              <a:rPr lang="en-US" altLang="zh-CN" sz="1800" b="1" dirty="0">
                <a:latin typeface="Times New Roman" panose="02020603050405020304" pitchFamily="18" charset="0"/>
                <a:ea typeface="宋体" pitchFamily="2" charset="-122"/>
                <a:cs typeface="Times New Roman" panose="02020603050405020304" pitchFamily="18" charset="0"/>
              </a:rPr>
              <a:t> = </a:t>
            </a:r>
          </a:p>
          <a:p>
            <a:pPr defTabSz="914284"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SearchCondition</a:t>
            </a:r>
            <a:r>
              <a:rPr lang="en-US" altLang="zh-CN" sz="1800" b="1" dirty="0" err="1">
                <a:latin typeface="Times New Roman" panose="02020603050405020304" pitchFamily="18" charset="0"/>
                <a:ea typeface="宋体" pitchFamily="2" charset="-122"/>
                <a:cs typeface="Times New Roman" panose="02020603050405020304" pitchFamily="18" charset="0"/>
              </a:rPr>
              <a:t>.HasPropertyByDisplayName</a:t>
            </a:r>
            <a:r>
              <a:rPr lang="en-US" altLang="zh-CN" sz="1800" b="1" dirty="0">
                <a:latin typeface="Times New Roman" panose="02020603050405020304" pitchFamily="18" charset="0"/>
                <a:ea typeface="宋体" pitchFamily="2" charset="-122"/>
                <a:cs typeface="Times New Roman" panose="02020603050405020304" pitchFamily="18" charset="0"/>
              </a:rPr>
              <a:t>(</a:t>
            </a:r>
          </a:p>
          <a:p>
            <a:pPr defTabSz="914284" eaLnBrk="0" hangingPunct="0"/>
            <a:r>
              <a:rPr lang="en-US" altLang="zh-CN" sz="1800" b="1" dirty="0">
                <a:solidFill>
                  <a:srgbClr val="A31515"/>
                </a:solidFill>
                <a:latin typeface="Times New Roman" panose="02020603050405020304" pitchFamily="18" charset="0"/>
                <a:ea typeface="宋体" pitchFamily="2" charset="-122"/>
                <a:cs typeface="Times New Roman" panose="02020603050405020304" pitchFamily="18" charset="0"/>
              </a:rPr>
              <a:t>                                       "Entity Handle"</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A31515"/>
                </a:solidFill>
                <a:latin typeface="Times New Roman" panose="02020603050405020304" pitchFamily="18" charset="0"/>
                <a:ea typeface="宋体" pitchFamily="2" charset="-122"/>
                <a:cs typeface="Times New Roman" panose="02020603050405020304" pitchFamily="18" charset="0"/>
              </a:rPr>
              <a:t>"Value"</a:t>
            </a:r>
            <a:r>
              <a:rPr lang="en-US" altLang="zh-CN" sz="1800" b="1" dirty="0">
                <a:latin typeface="Times New Roman" panose="02020603050405020304" pitchFamily="18" charset="0"/>
                <a:ea typeface="宋体" pitchFamily="2" charset="-122"/>
                <a:cs typeface="Times New Roman" panose="02020603050405020304" pitchFamily="18" charset="0"/>
              </a:rPr>
              <a:t>); </a:t>
            </a:r>
            <a:endParaRPr lang="en-US" altLang="zh-CN" sz="1800" b="1" dirty="0" smtClean="0">
              <a:latin typeface="Times New Roman" panose="02020603050405020304" pitchFamily="18" charset="0"/>
              <a:ea typeface="宋体" pitchFamily="2" charset="-122"/>
              <a:cs typeface="Times New Roman" panose="02020603050405020304" pitchFamily="18" charset="0"/>
            </a:endParaRPr>
          </a:p>
          <a:p>
            <a:pPr defTabSz="914284" eaLnBrk="0" hangingPunct="0"/>
            <a:endParaRPr lang="en-US" altLang="zh-CN" sz="1800" b="1" dirty="0" smtClean="0">
              <a:latin typeface="Times New Roman" panose="02020603050405020304" pitchFamily="18" charset="0"/>
              <a:ea typeface="宋体" pitchFamily="2" charset="-122"/>
              <a:cs typeface="Times New Roman" panose="02020603050405020304" pitchFamily="18" charset="0"/>
            </a:endParaRPr>
          </a:p>
          <a:p>
            <a:pPr defTabSz="914284" eaLnBrk="0" hangingPunct="0"/>
            <a:r>
              <a:rPr lang="en-US" altLang="zh-CN" sz="1800" b="1" dirty="0">
                <a:solidFill>
                  <a:srgbClr val="00B050"/>
                </a:solidFill>
                <a:latin typeface="Times New Roman" panose="02020603050405020304" pitchFamily="18" charset="0"/>
                <a:ea typeface="宋体" pitchFamily="2" charset="-122"/>
                <a:cs typeface="Times New Roman" panose="02020603050405020304" pitchFamily="18" charset="0"/>
              </a:rPr>
              <a:t>      //if the property’s value is </a:t>
            </a:r>
            <a:r>
              <a:rPr lang="en-US" altLang="zh-CN" sz="1800" b="1" dirty="0" smtClean="0">
                <a:solidFill>
                  <a:srgbClr val="00B050"/>
                </a:solidFill>
                <a:latin typeface="Times New Roman" panose="02020603050405020304" pitchFamily="18" charset="0"/>
                <a:ea typeface="宋体" pitchFamily="2" charset="-122"/>
                <a:cs typeface="Times New Roman" panose="02020603050405020304" pitchFamily="18" charset="0"/>
              </a:rPr>
              <a:t>equal to a </a:t>
            </a:r>
            <a:r>
              <a:rPr lang="en-US" altLang="zh-CN" sz="1800" b="1" dirty="0">
                <a:solidFill>
                  <a:srgbClr val="00B050"/>
                </a:solidFill>
                <a:latin typeface="Times New Roman" panose="02020603050405020304" pitchFamily="18" charset="0"/>
                <a:ea typeface="宋体" pitchFamily="2" charset="-122"/>
                <a:cs typeface="Times New Roman" panose="02020603050405020304" pitchFamily="18" charset="0"/>
              </a:rPr>
              <a:t>specific data</a:t>
            </a:r>
          </a:p>
          <a:p>
            <a:pPr defTabSz="914284"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oSearchCondition</a:t>
            </a:r>
            <a:r>
              <a:rPr lang="en-US" altLang="zh-CN" sz="1800" b="1" dirty="0">
                <a:latin typeface="Times New Roman" panose="02020603050405020304" pitchFamily="18" charset="0"/>
                <a:ea typeface="宋体" pitchFamily="2" charset="-122"/>
                <a:cs typeface="Times New Roman" panose="02020603050405020304" pitchFamily="18" charset="0"/>
              </a:rPr>
              <a:t> = </a:t>
            </a:r>
            <a:r>
              <a:rPr lang="en-US" altLang="zh-CN" sz="1800" b="1" dirty="0" err="1">
                <a:latin typeface="Times New Roman" panose="02020603050405020304" pitchFamily="18" charset="0"/>
                <a:ea typeface="宋体" pitchFamily="2" charset="-122"/>
                <a:cs typeface="Times New Roman" panose="02020603050405020304" pitchFamily="18" charset="0"/>
              </a:rPr>
              <a:t>oSearchCondition.EqualValue</a:t>
            </a:r>
            <a:r>
              <a:rPr lang="en-US" altLang="zh-CN" sz="1800" b="1" dirty="0">
                <a:latin typeface="Times New Roman" panose="02020603050405020304" pitchFamily="18" charset="0"/>
                <a:ea typeface="宋体" pitchFamily="2" charset="-122"/>
                <a:cs typeface="Times New Roman" panose="02020603050405020304" pitchFamily="18" charset="0"/>
              </a:rPr>
              <a:t>(</a:t>
            </a:r>
            <a:r>
              <a:rPr lang="en-US" altLang="zh-CN" sz="1800" b="1" dirty="0" err="1">
                <a:latin typeface="Times New Roman" panose="02020603050405020304" pitchFamily="18" charset="0"/>
                <a:ea typeface="宋体" pitchFamily="2" charset="-122"/>
                <a:cs typeface="Times New Roman" panose="02020603050405020304" pitchFamily="18" charset="0"/>
              </a:rPr>
              <a:t>oData</a:t>
            </a:r>
            <a:r>
              <a:rPr lang="en-US" altLang="zh-CN" sz="1800" b="1" dirty="0">
                <a:latin typeface="Times New Roman" panose="02020603050405020304" pitchFamily="18" charset="0"/>
                <a:ea typeface="宋体" pitchFamily="2" charset="-122"/>
                <a:cs typeface="Times New Roman" panose="02020603050405020304" pitchFamily="18" charset="0"/>
              </a:rPr>
              <a:t>); </a:t>
            </a:r>
          </a:p>
          <a:p>
            <a:pPr defTabSz="914284"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s.SearchConditions.Add</a:t>
            </a:r>
            <a:r>
              <a:rPr lang="en-US" altLang="zh-CN" sz="1800" b="1" dirty="0">
                <a:latin typeface="Times New Roman" panose="02020603050405020304" pitchFamily="18" charset="0"/>
                <a:ea typeface="宋体" pitchFamily="2" charset="-122"/>
                <a:cs typeface="Times New Roman" panose="02020603050405020304" pitchFamily="18" charset="0"/>
              </a:rPr>
              <a:t>(</a:t>
            </a:r>
            <a:r>
              <a:rPr lang="en-US" altLang="zh-CN" sz="1800" b="1" dirty="0" err="1">
                <a:latin typeface="Times New Roman" panose="02020603050405020304" pitchFamily="18" charset="0"/>
                <a:ea typeface="宋体" pitchFamily="2" charset="-122"/>
                <a:cs typeface="Times New Roman" panose="02020603050405020304" pitchFamily="18" charset="0"/>
              </a:rPr>
              <a:t>oSearchCondition</a:t>
            </a:r>
            <a:r>
              <a:rPr lang="en-US" altLang="zh-CN" sz="1800" b="1" dirty="0">
                <a:latin typeface="Times New Roman" panose="02020603050405020304" pitchFamily="18" charset="0"/>
                <a:ea typeface="宋体" pitchFamily="2" charset="-122"/>
                <a:cs typeface="Times New Roman" panose="02020603050405020304" pitchFamily="18" charset="0"/>
              </a:rPr>
              <a:t>); </a:t>
            </a:r>
          </a:p>
          <a:p>
            <a:pPr defTabSz="914284" eaLnBrk="0" hangingPunct="0"/>
            <a:endParaRPr lang="en-US" altLang="zh-CN" sz="1800" b="1" dirty="0">
              <a:latin typeface="Times New Roman" panose="02020603050405020304" pitchFamily="18" charset="0"/>
              <a:ea typeface="宋体" pitchFamily="2" charset="-122"/>
              <a:cs typeface="Times New Roman" panose="02020603050405020304" pitchFamily="18" charset="0"/>
            </a:endParaRPr>
          </a:p>
        </p:txBody>
      </p:sp>
    </p:spTree>
    <p:extLst>
      <p:ext uri="{BB962C8B-B14F-4D97-AF65-F5344CB8AC3E}">
        <p14:creationId xmlns:p14="http://schemas.microsoft.com/office/powerpoint/2010/main" val="26642211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1B23F64D-CA4A-4BF5-9636-FF31814D07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980</Words>
  <Application>Microsoft Office PowerPoint</Application>
  <PresentationFormat>Custom</PresentationFormat>
  <Paragraphs>209</Paragraphs>
  <Slides>17</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17</vt:i4>
      </vt:variant>
    </vt:vector>
  </HeadingPairs>
  <TitlesOfParts>
    <vt:vector size="28" baseType="lpstr">
      <vt:lpstr>Frutiger Next LT W1G</vt:lpstr>
      <vt:lpstr>Gill Sans</vt:lpstr>
      <vt:lpstr>ヒラギノ角ゴ Pro W3</vt:lpstr>
      <vt:lpstr>宋体</vt:lpstr>
      <vt:lpstr>新宋体</vt:lpstr>
      <vt:lpstr>Arial</vt:lpstr>
      <vt:lpstr>Calibri</vt:lpstr>
      <vt:lpstr>Courier New</vt:lpstr>
      <vt:lpstr>Times New Roman</vt:lpstr>
      <vt:lpstr>Wingdings</vt:lpstr>
      <vt:lpstr>Autodesk Theme</vt:lpstr>
      <vt:lpstr>PowerPoint Presentation</vt:lpstr>
      <vt:lpstr>Agenda</vt:lpstr>
      <vt:lpstr>Iteration </vt:lpstr>
      <vt:lpstr>LINQ </vt:lpstr>
      <vt:lpstr>Search Object in UI</vt:lpstr>
      <vt:lpstr>Search API </vt:lpstr>
      <vt:lpstr>Using Search Class  </vt:lpstr>
      <vt:lpstr>SearchCondition </vt:lpstr>
      <vt:lpstr>Static Methods to Build SearchCondition  </vt:lpstr>
      <vt:lpstr>SearchCondition Construction Method</vt:lpstr>
      <vt:lpstr>Invert Search Condition </vt:lpstr>
      <vt:lpstr>SearchCondition Group </vt:lpstr>
      <vt:lpstr>Demo: SearchCondition Group </vt:lpstr>
      <vt:lpstr>Mixing Search Methods </vt:lpstr>
      <vt:lpstr>DocumentCurrentSearch</vt:lpstr>
      <vt:lpstr>Exercise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2015-07-29T07:58:44Z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