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5" r:id="rId4"/>
  </p:sldMasterIdLst>
  <p:notesMasterIdLst>
    <p:notesMasterId r:id="rId29"/>
  </p:notesMasterIdLst>
  <p:handoutMasterIdLst>
    <p:handoutMasterId r:id="rId30"/>
  </p:handoutMasterIdLst>
  <p:sldIdLst>
    <p:sldId id="579" r:id="rId5"/>
    <p:sldId id="319" r:id="rId6"/>
    <p:sldId id="586" r:id="rId7"/>
    <p:sldId id="587" r:id="rId8"/>
    <p:sldId id="588" r:id="rId9"/>
    <p:sldId id="589" r:id="rId10"/>
    <p:sldId id="592" r:id="rId11"/>
    <p:sldId id="593" r:id="rId12"/>
    <p:sldId id="594" r:id="rId13"/>
    <p:sldId id="595" r:id="rId14"/>
    <p:sldId id="602" r:id="rId15"/>
    <p:sldId id="603" r:id="rId16"/>
    <p:sldId id="604" r:id="rId17"/>
    <p:sldId id="609" r:id="rId18"/>
    <p:sldId id="591" r:id="rId19"/>
    <p:sldId id="596" r:id="rId20"/>
    <p:sldId id="598" r:id="rId21"/>
    <p:sldId id="605" r:id="rId22"/>
    <p:sldId id="600" r:id="rId23"/>
    <p:sldId id="607" r:id="rId24"/>
    <p:sldId id="606" r:id="rId25"/>
    <p:sldId id="601" r:id="rId26"/>
    <p:sldId id="608" r:id="rId27"/>
    <p:sldId id="585" r:id="rId28"/>
  </p:sldIdLst>
  <p:sldSz cx="13011150" cy="9756775"/>
  <p:notesSz cx="6805613" cy="9939338"/>
  <p:defaultTextStyle>
    <a:defPPr>
      <a:defRPr lang="en-US"/>
    </a:defPPr>
    <a:lvl1pPr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1pPr>
    <a:lvl2pPr marL="646334" indent="-191280"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2pPr>
    <a:lvl3pPr marL="1294318" indent="-384052"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3pPr>
    <a:lvl4pPr marL="1942283" indent="-576832"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4pPr>
    <a:lvl5pPr marL="2588682" indent="-768030"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5pPr>
    <a:lvl6pPr marL="2275754" algn="l" defTabSz="910302" rtl="0" eaLnBrk="1" latinLnBrk="0" hangingPunct="1">
      <a:defRPr sz="2600" kern="1200">
        <a:solidFill>
          <a:schemeClr val="tx1"/>
        </a:solidFill>
        <a:latin typeface="Arial" pitchFamily="34" charset="0"/>
        <a:ea typeface="ヒラギノ角ゴ Pro W3"/>
        <a:cs typeface="ヒラギノ角ゴ Pro W3"/>
      </a:defRPr>
    </a:lvl6pPr>
    <a:lvl7pPr marL="2730905" algn="l" defTabSz="910302" rtl="0" eaLnBrk="1" latinLnBrk="0" hangingPunct="1">
      <a:defRPr sz="2600" kern="1200">
        <a:solidFill>
          <a:schemeClr val="tx1"/>
        </a:solidFill>
        <a:latin typeface="Arial" pitchFamily="34" charset="0"/>
        <a:ea typeface="ヒラギノ角ゴ Pro W3"/>
        <a:cs typeface="ヒラギノ角ゴ Pro W3"/>
      </a:defRPr>
    </a:lvl7pPr>
    <a:lvl8pPr marL="3186052" algn="l" defTabSz="910302" rtl="0" eaLnBrk="1" latinLnBrk="0" hangingPunct="1">
      <a:defRPr sz="2600" kern="1200">
        <a:solidFill>
          <a:schemeClr val="tx1"/>
        </a:solidFill>
        <a:latin typeface="Arial" pitchFamily="34" charset="0"/>
        <a:ea typeface="ヒラギノ角ゴ Pro W3"/>
        <a:cs typeface="ヒラギノ角ゴ Pro W3"/>
      </a:defRPr>
    </a:lvl8pPr>
    <a:lvl9pPr marL="3641204" algn="l" defTabSz="910302" rtl="0" eaLnBrk="1" latinLnBrk="0" hangingPunct="1">
      <a:defRPr sz="2600" kern="1200">
        <a:solidFill>
          <a:schemeClr val="tx1"/>
        </a:solidFill>
        <a:latin typeface="Arial" pitchFamily="34" charset="0"/>
        <a:ea typeface="ヒラギノ角ゴ Pro W3"/>
        <a:cs typeface="ヒラギノ角ゴ Pro W3"/>
      </a:defRPr>
    </a:lvl9pPr>
  </p:defaultTextStyle>
  <p:extLst>
    <p:ext uri="{EFAFB233-063F-42B5-8137-9DF3F51BA10A}">
      <p15:sldGuideLst xmlns:p15="http://schemas.microsoft.com/office/powerpoint/2012/main" xmlns="">
        <p15:guide id="1" orient="horz" pos="3073">
          <p15:clr>
            <a:srgbClr val="A4A3A4"/>
          </p15:clr>
        </p15:guide>
        <p15:guide id="2" pos="4098">
          <p15:clr>
            <a:srgbClr val="A4A3A4"/>
          </p15:clr>
        </p15:guide>
      </p15:sldGuideLst>
    </p:ext>
    <p:ext uri="{2D200454-40CA-4A62-9FC3-DE9A4176ACB9}">
      <p15:notesGuideLst xmlns:p15="http://schemas.microsoft.com/office/powerpoint/2012/main" xmlns="">
        <p15:guide id="1" orient="horz" pos="3131">
          <p15:clr>
            <a:srgbClr val="A4A3A4"/>
          </p15:clr>
        </p15:guide>
        <p15:guide id="2"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1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BB11"/>
    <a:srgbClr val="DD0000"/>
    <a:srgbClr val="EE0066"/>
    <a:srgbClr val="118888"/>
    <a:srgbClr val="004282"/>
    <a:srgbClr val="7F7F7F"/>
    <a:srgbClr val="FFAA00"/>
    <a:srgbClr val="EE5500"/>
    <a:srgbClr val="FF4600"/>
    <a:srgbClr val="737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58" autoAdjust="0"/>
    <p:restoredTop sz="86646" autoAdjust="0"/>
  </p:normalViewPr>
  <p:slideViewPr>
    <p:cSldViewPr>
      <p:cViewPr varScale="1">
        <p:scale>
          <a:sx n="62" d="100"/>
          <a:sy n="62" d="100"/>
        </p:scale>
        <p:origin x="-1291" y="-82"/>
      </p:cViewPr>
      <p:guideLst>
        <p:guide orient="horz" pos="3073"/>
        <p:guide pos="409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67" d="100"/>
          <a:sy n="67" d="100"/>
        </p:scale>
        <p:origin x="-3516" y="-120"/>
      </p:cViewPr>
      <p:guideLst>
        <p:guide orient="horz" pos="3131"/>
        <p:guide pos="214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65233" tIns="32617" rIns="65233" bIns="32617" rtlCol="0"/>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54696" y="0"/>
            <a:ext cx="2949848" cy="496908"/>
          </a:xfrm>
          <a:prstGeom prst="rect">
            <a:avLst/>
          </a:prstGeom>
        </p:spPr>
        <p:txBody>
          <a:bodyPr vert="horz" lIns="65233" tIns="32617" rIns="65233" bIns="32617" rtlCol="0"/>
          <a:lstStyle>
            <a:lvl1pPr algn="r" defTabSz="928021" fontAlgn="auto">
              <a:spcBef>
                <a:spcPts val="0"/>
              </a:spcBef>
              <a:spcAft>
                <a:spcPts val="0"/>
              </a:spcAft>
              <a:defRPr sz="900" smtClean="0">
                <a:latin typeface="+mn-lt"/>
                <a:ea typeface="+mn-ea"/>
                <a:cs typeface="+mn-cs"/>
              </a:defRPr>
            </a:lvl1pPr>
          </a:lstStyle>
          <a:p>
            <a:pPr>
              <a:defRPr/>
            </a:pPr>
            <a:fld id="{C3C292A9-28F1-4369-B452-1C9C6FA9C50D}" type="datetimeFigureOut">
              <a:rPr lang="en-US"/>
              <a:pPr>
                <a:defRPr/>
              </a:pPr>
              <a:t>8/4/2015</a:t>
            </a:fld>
            <a:endParaRPr lang="en-US"/>
          </a:p>
        </p:txBody>
      </p:sp>
      <p:sp>
        <p:nvSpPr>
          <p:cNvPr id="4" name="Footer Placeholder 3"/>
          <p:cNvSpPr>
            <a:spLocks noGrp="1"/>
          </p:cNvSpPr>
          <p:nvPr>
            <p:ph type="ftr" sz="quarter" idx="2"/>
          </p:nvPr>
        </p:nvSpPr>
        <p:spPr>
          <a:xfrm>
            <a:off x="0" y="9440070"/>
            <a:ext cx="2948778" cy="498088"/>
          </a:xfrm>
          <a:prstGeom prst="rect">
            <a:avLst/>
          </a:prstGeom>
        </p:spPr>
        <p:txBody>
          <a:bodyPr vert="horz" lIns="65233" tIns="32617" rIns="65233" bIns="32617" rtlCol="0" anchor="b"/>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54696" y="9440070"/>
            <a:ext cx="2949848" cy="498088"/>
          </a:xfrm>
          <a:prstGeom prst="rect">
            <a:avLst/>
          </a:prstGeom>
        </p:spPr>
        <p:txBody>
          <a:bodyPr vert="horz" lIns="65233" tIns="32617" rIns="65233" bIns="32617" rtlCol="0" anchor="b"/>
          <a:lstStyle>
            <a:lvl1pPr algn="r" defTabSz="928021" fontAlgn="auto">
              <a:spcBef>
                <a:spcPts val="0"/>
              </a:spcBef>
              <a:spcAft>
                <a:spcPts val="0"/>
              </a:spcAft>
              <a:defRPr sz="900" smtClean="0">
                <a:latin typeface="+mn-lt"/>
                <a:ea typeface="+mn-ea"/>
                <a:cs typeface="+mn-cs"/>
              </a:defRPr>
            </a:lvl1pPr>
          </a:lstStyle>
          <a:p>
            <a:pPr>
              <a:defRPr/>
            </a:pPr>
            <a:fld id="{9D28535C-87EB-4B6F-B77A-6E74A575AC4E}" type="slidenum">
              <a:rPr lang="en-US"/>
              <a:pPr>
                <a:defRPr/>
              </a:pPr>
              <a:t>‹#›</a:t>
            </a:fld>
            <a:endParaRPr lang="en-US"/>
          </a:p>
        </p:txBody>
      </p:sp>
    </p:spTree>
    <p:extLst>
      <p:ext uri="{BB962C8B-B14F-4D97-AF65-F5344CB8AC3E}">
        <p14:creationId xmlns:p14="http://schemas.microsoft.com/office/powerpoint/2010/main" val="1813140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95662" tIns="47831" rIns="95662" bIns="47831" rtlCol="0"/>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54696" y="0"/>
            <a:ext cx="2949848" cy="496908"/>
          </a:xfrm>
          <a:prstGeom prst="rect">
            <a:avLst/>
          </a:prstGeom>
        </p:spPr>
        <p:txBody>
          <a:bodyPr vert="horz" lIns="95662" tIns="47831" rIns="95662" bIns="47831" rtlCol="0"/>
          <a:lstStyle>
            <a:lvl1pPr algn="r" defTabSz="928021" fontAlgn="auto">
              <a:spcBef>
                <a:spcPts val="0"/>
              </a:spcBef>
              <a:spcAft>
                <a:spcPts val="0"/>
              </a:spcAft>
              <a:defRPr sz="1200" smtClean="0">
                <a:latin typeface="+mn-lt"/>
                <a:ea typeface="+mn-ea"/>
                <a:cs typeface="+mn-cs"/>
              </a:defRPr>
            </a:lvl1pPr>
          </a:lstStyle>
          <a:p>
            <a:pPr>
              <a:defRPr/>
            </a:pPr>
            <a:fld id="{D78600C0-E6F7-432F-A446-8DFADB620EEF}" type="datetimeFigureOut">
              <a:rPr lang="en-US"/>
              <a:pPr>
                <a:defRPr/>
              </a:pPr>
              <a:t>8/4/2015</a:t>
            </a:fld>
            <a:endParaRPr lang="en-US"/>
          </a:p>
        </p:txBody>
      </p:sp>
      <p:sp>
        <p:nvSpPr>
          <p:cNvPr id="4" name="Slide Image Placeholder 3"/>
          <p:cNvSpPr>
            <a:spLocks noGrp="1" noRot="1" noChangeAspect="1"/>
          </p:cNvSpPr>
          <p:nvPr>
            <p:ph type="sldImg" idx="2"/>
          </p:nvPr>
        </p:nvSpPr>
        <p:spPr>
          <a:xfrm>
            <a:off x="1539875" y="828675"/>
            <a:ext cx="3725863" cy="2795588"/>
          </a:xfrm>
          <a:prstGeom prst="rect">
            <a:avLst/>
          </a:prstGeom>
          <a:noFill/>
          <a:ln w="12700">
            <a:solidFill>
              <a:prstClr val="black"/>
            </a:solidFill>
          </a:ln>
        </p:spPr>
        <p:txBody>
          <a:bodyPr vert="horz" lIns="95662" tIns="47831" rIns="95662" bIns="47831" rtlCol="0" anchor="ctr"/>
          <a:lstStyle/>
          <a:p>
            <a:pPr lvl="0"/>
            <a:endParaRPr lang="en-US" noProof="0"/>
          </a:p>
        </p:txBody>
      </p:sp>
      <p:sp>
        <p:nvSpPr>
          <p:cNvPr id="5" name="Notes Placeholder 4"/>
          <p:cNvSpPr>
            <a:spLocks noGrp="1"/>
          </p:cNvSpPr>
          <p:nvPr>
            <p:ph type="body" sz="quarter" idx="3"/>
          </p:nvPr>
        </p:nvSpPr>
        <p:spPr>
          <a:xfrm>
            <a:off x="680241" y="3975263"/>
            <a:ext cx="5445132" cy="5218123"/>
          </a:xfrm>
          <a:prstGeom prst="rect">
            <a:avLst/>
          </a:prstGeom>
        </p:spPr>
        <p:txBody>
          <a:bodyPr vert="horz" lIns="95662" tIns="47831" rIns="95662" bIns="47831"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9440070"/>
            <a:ext cx="2948778" cy="498088"/>
          </a:xfrm>
          <a:prstGeom prst="rect">
            <a:avLst/>
          </a:prstGeom>
        </p:spPr>
        <p:txBody>
          <a:bodyPr vert="horz" lIns="95662" tIns="47831" rIns="95662" bIns="47831" rtlCol="0" anchor="b"/>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54696" y="9440070"/>
            <a:ext cx="2949848" cy="498088"/>
          </a:xfrm>
          <a:prstGeom prst="rect">
            <a:avLst/>
          </a:prstGeom>
        </p:spPr>
        <p:txBody>
          <a:bodyPr vert="horz" lIns="95662" tIns="47831" rIns="95662" bIns="47831" rtlCol="0" anchor="b"/>
          <a:lstStyle>
            <a:lvl1pPr algn="r" defTabSz="928021" fontAlgn="auto">
              <a:spcBef>
                <a:spcPts val="0"/>
              </a:spcBef>
              <a:spcAft>
                <a:spcPts val="0"/>
              </a:spcAft>
              <a:defRPr sz="1200" smtClean="0">
                <a:latin typeface="+mn-lt"/>
                <a:ea typeface="+mn-ea"/>
                <a:cs typeface="+mn-cs"/>
              </a:defRPr>
            </a:lvl1pPr>
          </a:lstStyle>
          <a:p>
            <a:pPr>
              <a:defRPr/>
            </a:pPr>
            <a:fld id="{9EC167E1-C60E-45A7-B40D-9629AC64C384}" type="slidenum">
              <a:rPr lang="en-US"/>
              <a:pPr>
                <a:defRPr/>
              </a:pPr>
              <a:t>‹#›</a:t>
            </a:fld>
            <a:endParaRPr lang="en-US"/>
          </a:p>
        </p:txBody>
      </p:sp>
    </p:spTree>
    <p:extLst>
      <p:ext uri="{BB962C8B-B14F-4D97-AF65-F5344CB8AC3E}">
        <p14:creationId xmlns:p14="http://schemas.microsoft.com/office/powerpoint/2010/main" val="3319088690"/>
      </p:ext>
    </p:extLst>
  </p:cSld>
  <p:clrMap bg1="lt1" tx1="dk1" bg2="lt2" tx2="dk2" accent1="accent1" accent2="accent2" accent3="accent3" accent4="accent4" accent5="accent5" accent6="accent6" hlink="hlink" folHlink="folHlink"/>
  <p:notesStyle>
    <a:lvl1pPr algn="l" defTabSz="1294318" rtl="0" fontAlgn="base">
      <a:spcBef>
        <a:spcPct val="30000"/>
      </a:spcBef>
      <a:spcAft>
        <a:spcPct val="0"/>
      </a:spcAft>
      <a:defRPr sz="1400" kern="1200">
        <a:solidFill>
          <a:schemeClr val="tx1"/>
        </a:solidFill>
        <a:latin typeface="+mn-lt"/>
        <a:ea typeface="+mn-ea"/>
        <a:cs typeface="+mn-cs"/>
      </a:defRPr>
    </a:lvl1pPr>
    <a:lvl2pPr marL="271807" algn="l" defTabSz="1294318" rtl="0" fontAlgn="base">
      <a:spcBef>
        <a:spcPct val="30000"/>
      </a:spcBef>
      <a:spcAft>
        <a:spcPct val="0"/>
      </a:spcAft>
      <a:defRPr sz="1400" kern="1200">
        <a:solidFill>
          <a:schemeClr val="tx1"/>
        </a:solidFill>
        <a:latin typeface="+mn-lt"/>
        <a:ea typeface="+mn-ea"/>
        <a:cs typeface="+mn-cs"/>
      </a:defRPr>
    </a:lvl2pPr>
    <a:lvl3pPr marL="545264" algn="l" defTabSz="1294318" rtl="0" fontAlgn="base">
      <a:spcBef>
        <a:spcPct val="30000"/>
      </a:spcBef>
      <a:spcAft>
        <a:spcPct val="0"/>
      </a:spcAft>
      <a:defRPr sz="1400" kern="1200">
        <a:solidFill>
          <a:schemeClr val="tx1"/>
        </a:solidFill>
        <a:latin typeface="+mn-lt"/>
        <a:ea typeface="+mn-ea"/>
        <a:cs typeface="+mn-cs"/>
      </a:defRPr>
    </a:lvl3pPr>
    <a:lvl4pPr marL="818635" algn="l" defTabSz="1294318" rtl="0" fontAlgn="base">
      <a:spcBef>
        <a:spcPct val="30000"/>
      </a:spcBef>
      <a:spcAft>
        <a:spcPct val="0"/>
      </a:spcAft>
      <a:defRPr sz="1400" kern="1200">
        <a:solidFill>
          <a:schemeClr val="tx1"/>
        </a:solidFill>
        <a:latin typeface="+mn-lt"/>
        <a:ea typeface="+mn-ea"/>
        <a:cs typeface="+mn-cs"/>
      </a:defRPr>
    </a:lvl4pPr>
    <a:lvl5pPr marL="1092054" algn="l" defTabSz="1294318" rtl="0" fontAlgn="base">
      <a:spcBef>
        <a:spcPct val="30000"/>
      </a:spcBef>
      <a:spcAft>
        <a:spcPct val="0"/>
      </a:spcAft>
      <a:defRPr sz="1400" kern="1200">
        <a:solidFill>
          <a:schemeClr val="tx1"/>
        </a:solidFill>
        <a:latin typeface="+mn-lt"/>
        <a:ea typeface="+mn-ea"/>
        <a:cs typeface="+mn-cs"/>
      </a:defRPr>
    </a:lvl5pPr>
    <a:lvl6pPr marL="3237533" algn="l" defTabSz="1294977" rtl="0" eaLnBrk="1" latinLnBrk="0" hangingPunct="1">
      <a:defRPr sz="1700" kern="1200">
        <a:solidFill>
          <a:schemeClr val="tx1"/>
        </a:solidFill>
        <a:latin typeface="+mn-lt"/>
        <a:ea typeface="+mn-ea"/>
        <a:cs typeface="+mn-cs"/>
      </a:defRPr>
    </a:lvl6pPr>
    <a:lvl7pPr marL="3885019" algn="l" defTabSz="1294977" rtl="0" eaLnBrk="1" latinLnBrk="0" hangingPunct="1">
      <a:defRPr sz="1700" kern="1200">
        <a:solidFill>
          <a:schemeClr val="tx1"/>
        </a:solidFill>
        <a:latin typeface="+mn-lt"/>
        <a:ea typeface="+mn-ea"/>
        <a:cs typeface="+mn-cs"/>
      </a:defRPr>
    </a:lvl7pPr>
    <a:lvl8pPr marL="4532534" algn="l" defTabSz="1294977" rtl="0" eaLnBrk="1" latinLnBrk="0" hangingPunct="1">
      <a:defRPr sz="1700" kern="1200">
        <a:solidFill>
          <a:schemeClr val="tx1"/>
        </a:solidFill>
        <a:latin typeface="+mn-lt"/>
        <a:ea typeface="+mn-ea"/>
        <a:cs typeface="+mn-cs"/>
      </a:defRPr>
    </a:lvl8pPr>
    <a:lvl9pPr marL="5180048" algn="l" defTabSz="1294977"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a:t>
            </a:fld>
            <a:endParaRPr lang="en-US"/>
          </a:p>
        </p:txBody>
      </p:sp>
    </p:spTree>
    <p:extLst>
      <p:ext uri="{BB962C8B-B14F-4D97-AF65-F5344CB8AC3E}">
        <p14:creationId xmlns:p14="http://schemas.microsoft.com/office/powerpoint/2010/main" val="29288794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0" y="746125"/>
            <a:ext cx="4965700" cy="3725863"/>
          </a:xfrm>
        </p:spPr>
      </p:sp>
      <p:sp>
        <p:nvSpPr>
          <p:cNvPr id="3" name="Notes Placeholder 2"/>
          <p:cNvSpPr>
            <a:spLocks noGrp="1"/>
          </p:cNvSpPr>
          <p:nvPr>
            <p:ph type="body" idx="1"/>
          </p:nvPr>
        </p:nvSpPr>
        <p:spPr/>
        <p:txBody>
          <a:bodyPr>
            <a:normAutofit/>
          </a:bodyPr>
          <a:lstStyle/>
          <a:p>
            <a:r>
              <a:rPr lang="en-GB" dirty="0" smtClean="0"/>
              <a:t>Can also</a:t>
            </a:r>
            <a:r>
              <a:rPr lang="en-GB" baseline="0" dirty="0" smtClean="0"/>
              <a:t> apply basic modifications to the model, which largely match what you can do in </a:t>
            </a:r>
            <a:r>
              <a:rPr lang="en-GB" baseline="0" dirty="0" err="1" smtClean="0"/>
              <a:t>Navisworks</a:t>
            </a:r>
            <a:r>
              <a:rPr lang="en-GB" baseline="0" dirty="0" smtClean="0"/>
              <a:t>.  </a:t>
            </a:r>
          </a:p>
          <a:p>
            <a:endParaRPr lang="en-GB" baseline="0" dirty="0" smtClean="0"/>
          </a:p>
          <a:p>
            <a:r>
              <a:rPr lang="en-GB" baseline="0" dirty="0" smtClean="0"/>
              <a:t>All modifications to the document occur via </a:t>
            </a:r>
            <a:r>
              <a:rPr lang="en-GB" baseline="0" dirty="0" err="1" smtClean="0"/>
              <a:t>DocumentParts</a:t>
            </a:r>
            <a:r>
              <a:rPr lang="en-GB" baseline="0" dirty="0" smtClean="0"/>
              <a:t>. These live under a different namespace. e.g.  </a:t>
            </a:r>
          </a:p>
          <a:p>
            <a:r>
              <a:rPr lang="en-GB" baseline="0" dirty="0" err="1" smtClean="0"/>
              <a:t>DocumentCurrentSelection</a:t>
            </a:r>
            <a:r>
              <a:rPr lang="en-GB" baseline="0" dirty="0" smtClean="0"/>
              <a:t> – allows you to modify the contents of the current selection (such as adding or removing items in the selection).</a:t>
            </a:r>
          </a:p>
          <a:p>
            <a:r>
              <a:rPr lang="en-GB" baseline="0" dirty="0" err="1" smtClean="0"/>
              <a:t>DocumentModels</a:t>
            </a:r>
            <a:r>
              <a:rPr lang="en-GB" baseline="0" dirty="0" smtClean="0"/>
              <a:t> – provides access to override attributes of model items (e.g. Colour, transparency, visibility).</a:t>
            </a:r>
          </a:p>
          <a:p>
            <a:r>
              <a:rPr lang="en-GB" baseline="0" dirty="0" err="1" smtClean="0"/>
              <a:t>DocumentTool</a:t>
            </a:r>
            <a:r>
              <a:rPr lang="en-GB" baseline="0" dirty="0" smtClean="0"/>
              <a:t> – controls currently active tool/paradigm.</a:t>
            </a:r>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11</a:t>
            </a:fld>
            <a:endParaRPr lang="en-US"/>
          </a:p>
        </p:txBody>
      </p:sp>
    </p:spTree>
    <p:extLst>
      <p:ext uri="{BB962C8B-B14F-4D97-AF65-F5344CB8AC3E}">
        <p14:creationId xmlns:p14="http://schemas.microsoft.com/office/powerpoint/2010/main" val="8729588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0" y="746125"/>
            <a:ext cx="4965700" cy="3725863"/>
          </a:xfrm>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12</a:t>
            </a:fld>
            <a:endParaRPr lang="en-US"/>
          </a:p>
        </p:txBody>
      </p:sp>
    </p:spTree>
    <p:extLst>
      <p:ext uri="{BB962C8B-B14F-4D97-AF65-F5344CB8AC3E}">
        <p14:creationId xmlns:p14="http://schemas.microsoft.com/office/powerpoint/2010/main" val="17161781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0" y="746125"/>
            <a:ext cx="4965700" cy="3725863"/>
          </a:xfrm>
        </p:spPr>
      </p:sp>
      <p:sp>
        <p:nvSpPr>
          <p:cNvPr id="3" name="Notes Placeholder 2"/>
          <p:cNvSpPr>
            <a:spLocks noGrp="1"/>
          </p:cNvSpPr>
          <p:nvPr>
            <p:ph type="body" idx="1"/>
          </p:nvPr>
        </p:nvSpPr>
        <p:spPr/>
        <p:txBody>
          <a:bodyPr>
            <a:normAutofit/>
          </a:bodyPr>
          <a:lstStyle/>
          <a:p>
            <a:r>
              <a:rPr lang="en-GB" dirty="0" smtClean="0"/>
              <a:t>Unlike COM, document</a:t>
            </a:r>
            <a:r>
              <a:rPr lang="en-GB" baseline="0" dirty="0" smtClean="0"/>
              <a:t> editing is explicit via methods on document parts. Attempts to edit values (or members of values, etc.) will result in a </a:t>
            </a:r>
            <a:r>
              <a:rPr lang="en-GB" baseline="0" dirty="0" err="1" smtClean="0"/>
              <a:t>NotSupportedException</a:t>
            </a:r>
            <a:r>
              <a:rPr lang="en-GB" baseline="0" dirty="0" smtClean="0"/>
              <a:t>.</a:t>
            </a:r>
            <a:endParaRPr lang="en-US" dirty="0"/>
          </a:p>
        </p:txBody>
      </p:sp>
      <p:sp>
        <p:nvSpPr>
          <p:cNvPr id="4" name="Slide Number Placeholder 3"/>
          <p:cNvSpPr>
            <a:spLocks noGrp="1"/>
          </p:cNvSpPr>
          <p:nvPr>
            <p:ph type="sldNum" sz="quarter" idx="10"/>
          </p:nvPr>
        </p:nvSpPr>
        <p:spPr/>
        <p:txBody>
          <a:bodyPr/>
          <a:lstStyle/>
          <a:p>
            <a:pPr>
              <a:defRPr/>
            </a:pPr>
            <a:fld id="{77DAADD3-4FAF-4817-8CCC-66E9200FC67E}" type="slidenum">
              <a:rPr lang="en-US" smtClean="0"/>
              <a:pPr>
                <a:defRPr/>
              </a:pPr>
              <a:t>13</a:t>
            </a:fld>
            <a:endParaRPr lang="en-US"/>
          </a:p>
        </p:txBody>
      </p:sp>
    </p:spTree>
    <p:extLst>
      <p:ext uri="{BB962C8B-B14F-4D97-AF65-F5344CB8AC3E}">
        <p14:creationId xmlns:p14="http://schemas.microsoft.com/office/powerpoint/2010/main" val="17260578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1294318" rtl="0" eaLnBrk="1" fontAlgn="base" latinLnBrk="0" hangingPunct="1">
              <a:lnSpc>
                <a:spcPct val="100000"/>
              </a:lnSpc>
              <a:spcBef>
                <a:spcPct val="30000"/>
              </a:spcBef>
              <a:spcAft>
                <a:spcPct val="0"/>
              </a:spcAft>
              <a:buClrTx/>
              <a:buSzTx/>
              <a:buFontTx/>
              <a:buNone/>
              <a:tabLst/>
              <a:defRPr/>
            </a:pPr>
            <a:r>
              <a:rPr lang="en-US" altLang="zh-CN" dirty="0" smtClean="0"/>
              <a:t>When you open a supported file, which contains multiple sheets/models, the default sheet/model is displayed in the Scene View, and all of the file's sheets/models are listed in the Project Browser window. If a file contains both 3D models and 2D sheets, the 3D model is loaded and displayed in the Scene View by default. If you do not require 2D capabilities, simply close the Project Browser window and continue working in a 3D workspace. </a:t>
            </a:r>
          </a:p>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15</a:t>
            </a:fld>
            <a:endParaRPr lang="en-US"/>
          </a:p>
        </p:txBody>
      </p:sp>
    </p:spTree>
    <p:extLst>
      <p:ext uri="{BB962C8B-B14F-4D97-AF65-F5344CB8AC3E}">
        <p14:creationId xmlns:p14="http://schemas.microsoft.com/office/powerpoint/2010/main" val="377758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zh-CN" dirty="0" smtClean="0"/>
              <a:t>Actually </a:t>
            </a:r>
            <a:r>
              <a:rPr lang="en-US" altLang="zh-CN" dirty="0" err="1" smtClean="0"/>
              <a:t>DocumentInfo</a:t>
            </a:r>
            <a:r>
              <a:rPr lang="en-US" altLang="zh-CN" baseline="0" dirty="0" smtClean="0"/>
              <a:t> is not like what it is named. It has only Sheet info only currently.</a:t>
            </a:r>
          </a:p>
          <a:p>
            <a:endParaRPr lang="en-US" altLang="zh-CN" baseline="0" dirty="0" smtClean="0"/>
          </a:p>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16</a:t>
            </a:fld>
            <a:endParaRPr lang="en-US"/>
          </a:p>
        </p:txBody>
      </p:sp>
    </p:spTree>
    <p:extLst>
      <p:ext uri="{BB962C8B-B14F-4D97-AF65-F5344CB8AC3E}">
        <p14:creationId xmlns:p14="http://schemas.microsoft.com/office/powerpoint/2010/main" val="23383463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20</a:t>
            </a:fld>
            <a:endParaRPr lang="en-US"/>
          </a:p>
        </p:txBody>
      </p:sp>
    </p:spTree>
    <p:extLst>
      <p:ext uri="{BB962C8B-B14F-4D97-AF65-F5344CB8AC3E}">
        <p14:creationId xmlns:p14="http://schemas.microsoft.com/office/powerpoint/2010/main" val="19272109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23</a:t>
            </a:fld>
            <a:endParaRPr lang="en-US"/>
          </a:p>
        </p:txBody>
      </p:sp>
    </p:spTree>
    <p:extLst>
      <p:ext uri="{BB962C8B-B14F-4D97-AF65-F5344CB8AC3E}">
        <p14:creationId xmlns:p14="http://schemas.microsoft.com/office/powerpoint/2010/main" val="34772135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24</a:t>
            </a:fld>
            <a:endParaRPr lang="en-US"/>
          </a:p>
        </p:txBody>
      </p:sp>
    </p:spTree>
    <p:extLst>
      <p:ext uri="{BB962C8B-B14F-4D97-AF65-F5344CB8AC3E}">
        <p14:creationId xmlns:p14="http://schemas.microsoft.com/office/powerpoint/2010/main" val="4177228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4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a:t>
            </a:fld>
            <a:endParaRPr lang="en-US"/>
          </a:p>
        </p:txBody>
      </p:sp>
    </p:spTree>
    <p:extLst>
      <p:ext uri="{BB962C8B-B14F-4D97-AF65-F5344CB8AC3E}">
        <p14:creationId xmlns:p14="http://schemas.microsoft.com/office/powerpoint/2010/main" val="2896606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GB" baseline="0" dirty="0" smtClean="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3</a:t>
            </a:fld>
            <a:endParaRPr lang="en-US"/>
          </a:p>
        </p:txBody>
      </p:sp>
    </p:spTree>
    <p:extLst>
      <p:ext uri="{BB962C8B-B14F-4D97-AF65-F5344CB8AC3E}">
        <p14:creationId xmlns:p14="http://schemas.microsoft.com/office/powerpoint/2010/main" val="10901510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4</a:t>
            </a:fld>
            <a:endParaRPr lang="en-US"/>
          </a:p>
        </p:txBody>
      </p:sp>
    </p:spTree>
    <p:extLst>
      <p:ext uri="{BB962C8B-B14F-4D97-AF65-F5344CB8AC3E}">
        <p14:creationId xmlns:p14="http://schemas.microsoft.com/office/powerpoint/2010/main" val="1595101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5</a:t>
            </a:fld>
            <a:endParaRPr lang="en-US"/>
          </a:p>
        </p:txBody>
      </p:sp>
    </p:spTree>
    <p:extLst>
      <p:ext uri="{BB962C8B-B14F-4D97-AF65-F5344CB8AC3E}">
        <p14:creationId xmlns:p14="http://schemas.microsoft.com/office/powerpoint/2010/main" val="1472389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These are the class names.</a:t>
            </a:r>
          </a:p>
          <a:p>
            <a:r>
              <a:rPr lang="en-GB" dirty="0" smtClean="0"/>
              <a:t>Note</a:t>
            </a:r>
            <a:r>
              <a:rPr lang="en-GB" baseline="0" dirty="0" smtClean="0"/>
              <a:t> how they related to each other.</a:t>
            </a:r>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6</a:t>
            </a:fld>
            <a:endParaRPr lang="en-US"/>
          </a:p>
        </p:txBody>
      </p:sp>
    </p:spTree>
    <p:extLst>
      <p:ext uri="{BB962C8B-B14F-4D97-AF65-F5344CB8AC3E}">
        <p14:creationId xmlns:p14="http://schemas.microsoft.com/office/powerpoint/2010/main" val="25658484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altLang="zh-CN" dirty="0" smtClean="0"/>
              <a:t>Note that </a:t>
            </a:r>
            <a:r>
              <a:rPr lang="en-GB" altLang="zh-CN" dirty="0" err="1" smtClean="0"/>
              <a:t>MainDocument</a:t>
            </a:r>
            <a:r>
              <a:rPr lang="en-GB" altLang="zh-CN" dirty="0" smtClean="0"/>
              <a:t> and </a:t>
            </a:r>
            <a:r>
              <a:rPr lang="en-GB" altLang="zh-CN" dirty="0" err="1" smtClean="0"/>
              <a:t>ActiveDocument</a:t>
            </a:r>
            <a:r>
              <a:rPr lang="en-GB" altLang="zh-CN" dirty="0" smtClean="0"/>
              <a:t> refer to same object.</a:t>
            </a:r>
          </a:p>
          <a:p>
            <a:endParaRPr lang="en-GB" altLang="zh-CN" dirty="0" smtClean="0"/>
          </a:p>
          <a:p>
            <a:r>
              <a:rPr lang="en-GB" altLang="zh-CN" baseline="0" dirty="0" smtClean="0"/>
              <a:t>Direct access to </a:t>
            </a:r>
            <a:r>
              <a:rPr lang="en-GB" altLang="zh-CN" baseline="0" dirty="0" err="1" smtClean="0"/>
              <a:t>ActiveDocument</a:t>
            </a:r>
            <a:r>
              <a:rPr lang="en-GB" altLang="zh-CN" baseline="0" dirty="0" smtClean="0"/>
              <a:t> – the document in use by the current </a:t>
            </a:r>
            <a:r>
              <a:rPr lang="en-GB" altLang="zh-CN" baseline="0" dirty="0" err="1" smtClean="0"/>
              <a:t>ActiveView</a:t>
            </a:r>
            <a:endParaRPr lang="en-GB" altLang="zh-CN" baseline="0" dirty="0" smtClean="0"/>
          </a:p>
          <a:p>
            <a:r>
              <a:rPr lang="en-GB" altLang="zh-CN" baseline="0" dirty="0" smtClean="0"/>
              <a:t>Direct access to </a:t>
            </a:r>
            <a:r>
              <a:rPr lang="en-GB" altLang="zh-CN" baseline="0" dirty="0" err="1" smtClean="0"/>
              <a:t>MainDocument</a:t>
            </a:r>
            <a:r>
              <a:rPr lang="en-GB" altLang="zh-CN" baseline="0" dirty="0" smtClean="0"/>
              <a:t> – single document that exists for life of application and contains the main working model</a:t>
            </a:r>
          </a:p>
          <a:p>
            <a:pPr lvl="0">
              <a:buFont typeface="Arial" pitchFamily="34" charset="0"/>
              <a:buChar char="•"/>
            </a:pPr>
            <a:r>
              <a:rPr lang="en-GB" altLang="zh-CN" baseline="0" dirty="0" smtClean="0"/>
              <a:t> Currently for Navisworks product there is only a single document and </a:t>
            </a:r>
            <a:r>
              <a:rPr lang="en-GB" altLang="zh-CN" baseline="0" dirty="0" err="1" smtClean="0"/>
              <a:t>MainDocument</a:t>
            </a:r>
            <a:r>
              <a:rPr lang="en-GB" altLang="zh-CN" baseline="0" dirty="0" smtClean="0"/>
              <a:t> == </a:t>
            </a:r>
            <a:r>
              <a:rPr lang="en-GB" altLang="zh-CN" baseline="0" dirty="0" err="1" smtClean="0"/>
              <a:t>ActiveDocument</a:t>
            </a:r>
            <a:r>
              <a:rPr lang="en-GB" altLang="zh-CN" baseline="0" dirty="0" smtClean="0"/>
              <a:t>. Over time, we will start to support multiple documents. Use </a:t>
            </a:r>
            <a:r>
              <a:rPr lang="en-GB" altLang="zh-CN" baseline="0" dirty="0" err="1" smtClean="0"/>
              <a:t>ActiveDocument</a:t>
            </a:r>
            <a:r>
              <a:rPr lang="en-GB" altLang="zh-CN" baseline="0" dirty="0" smtClean="0"/>
              <a:t> for an MDI aware application, </a:t>
            </a:r>
            <a:r>
              <a:rPr lang="en-GB" altLang="zh-CN" baseline="0" dirty="0" err="1" smtClean="0"/>
              <a:t>MainDocument</a:t>
            </a:r>
            <a:r>
              <a:rPr lang="en-GB" altLang="zh-CN" baseline="0" dirty="0" smtClean="0"/>
              <a:t> for an SDI application.</a:t>
            </a:r>
          </a:p>
          <a:p>
            <a:pPr lvl="0">
              <a:buFont typeface="Arial" pitchFamily="34" charset="0"/>
              <a:buChar char="•"/>
            </a:pPr>
            <a:r>
              <a:rPr lang="en-GB" altLang="zh-CN" baseline="0" dirty="0" smtClean="0"/>
              <a:t> With .NET controls will be able to create standalone applications that include multiple documents. In this case up to application author to set </a:t>
            </a:r>
            <a:r>
              <a:rPr lang="en-GB" altLang="zh-CN" baseline="0" dirty="0" err="1" smtClean="0"/>
              <a:t>MainDocument</a:t>
            </a:r>
            <a:r>
              <a:rPr lang="en-GB" altLang="zh-CN" baseline="0" dirty="0" smtClean="0"/>
              <a:t>, or leave NULL if it doesn’t make sense for their application</a:t>
            </a:r>
          </a:p>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7</a:t>
            </a:fld>
            <a:endParaRPr lang="en-US"/>
          </a:p>
        </p:txBody>
      </p:sp>
    </p:spTree>
    <p:extLst>
      <p:ext uri="{BB962C8B-B14F-4D97-AF65-F5344CB8AC3E}">
        <p14:creationId xmlns:p14="http://schemas.microsoft.com/office/powerpoint/2010/main" val="7043193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 typeface="Arial" pitchFamily="34" charset="0"/>
              <a:buChar char="•"/>
            </a:pPr>
            <a:r>
              <a:rPr lang="en-US" altLang="zh-CN" sz="4400" dirty="0" err="1" smtClean="0"/>
              <a:t>AppendFile</a:t>
            </a:r>
            <a:r>
              <a:rPr lang="en-US" altLang="zh-CN" sz="4400" dirty="0" smtClean="0"/>
              <a:t>/</a:t>
            </a:r>
            <a:r>
              <a:rPr lang="en-US" altLang="zh-CN" sz="4400" dirty="0" err="1" smtClean="0"/>
              <a:t>OpenFile</a:t>
            </a:r>
            <a:r>
              <a:rPr lang="en-US" altLang="zh-CN" sz="4400" dirty="0" smtClean="0"/>
              <a:t>/….</a:t>
            </a:r>
          </a:p>
          <a:p>
            <a:pPr lvl="1">
              <a:buNone/>
            </a:pPr>
            <a:r>
              <a:rPr lang="en-US" altLang="zh-CN" sz="3200" dirty="0" smtClean="0"/>
              <a:t>  Normal method will throw an exception if things go wrong. </a:t>
            </a:r>
          </a:p>
          <a:p>
            <a:pPr>
              <a:buFont typeface="Arial" pitchFamily="34" charset="0"/>
              <a:buChar char="•"/>
            </a:pPr>
            <a:r>
              <a:rPr lang="en-US" altLang="zh-CN" sz="4400" dirty="0" err="1" smtClean="0"/>
              <a:t>TryAppendFile</a:t>
            </a:r>
            <a:r>
              <a:rPr lang="en-US" altLang="zh-CN" sz="4400" dirty="0" smtClean="0"/>
              <a:t>/</a:t>
            </a:r>
            <a:r>
              <a:rPr lang="en-US" altLang="zh-CN" sz="4400" dirty="0" err="1" smtClean="0"/>
              <a:t>TryOpenFile</a:t>
            </a:r>
            <a:r>
              <a:rPr lang="en-US" altLang="zh-CN" sz="4400" dirty="0" smtClean="0"/>
              <a:t>/….</a:t>
            </a:r>
          </a:p>
          <a:p>
            <a:pPr lvl="1">
              <a:buNone/>
            </a:pPr>
            <a:r>
              <a:rPr lang="en-US" altLang="zh-CN" sz="3200" dirty="0" smtClean="0"/>
              <a:t>   'Try***' method will return false or null</a:t>
            </a:r>
          </a:p>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8</a:t>
            </a:fld>
            <a:endParaRPr lang="en-US"/>
          </a:p>
        </p:txBody>
      </p:sp>
    </p:spTree>
    <p:extLst>
      <p:ext uri="{BB962C8B-B14F-4D97-AF65-F5344CB8AC3E}">
        <p14:creationId xmlns:p14="http://schemas.microsoft.com/office/powerpoint/2010/main" val="7446241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9</a:t>
            </a:fld>
            <a:endParaRPr lang="en-US"/>
          </a:p>
        </p:txBody>
      </p:sp>
    </p:spTree>
    <p:extLst>
      <p:ext uri="{BB962C8B-B14F-4D97-AF65-F5344CB8AC3E}">
        <p14:creationId xmlns:p14="http://schemas.microsoft.com/office/powerpoint/2010/main" val="11591483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0" y="2589391"/>
            <a:ext cx="13011150" cy="4362311"/>
          </a:xfrm>
          <a:prstGeom prst="rect">
            <a:avLst/>
          </a:prstGeom>
          <a:gradFill>
            <a:gsLst>
              <a:gs pos="20000">
                <a:schemeClr val="bg1">
                  <a:alpha val="88000"/>
                </a:schemeClr>
              </a:gs>
              <a:gs pos="100000">
                <a:schemeClr val="bg1">
                  <a:alpha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0435" tIns="45178" rIns="90435" bIns="45178" rtlCol="0" anchor="ctr"/>
          <a:lstStyle/>
          <a:p>
            <a:pPr algn="ctr"/>
            <a:endParaRPr lang="en-US"/>
          </a:p>
        </p:txBody>
      </p:sp>
      <p:sp>
        <p:nvSpPr>
          <p:cNvPr id="4" name="Text Placeholder 2"/>
          <p:cNvSpPr>
            <a:spLocks noGrp="1"/>
          </p:cNvSpPr>
          <p:nvPr>
            <p:ph type="body" sz="quarter" idx="10" hasCustomPrompt="1"/>
          </p:nvPr>
        </p:nvSpPr>
        <p:spPr>
          <a:xfrm>
            <a:off x="650664" y="3460758"/>
            <a:ext cx="7679991" cy="1714459"/>
          </a:xfrm>
          <a:prstGeom prst="rect">
            <a:avLst/>
          </a:prstGeom>
        </p:spPr>
        <p:txBody>
          <a:bodyPr lIns="0" tIns="0" rIns="0" bIns="0">
            <a:noAutofit/>
          </a:bodyPr>
          <a:lstStyle>
            <a:lvl1pPr marL="0" indent="0">
              <a:spcBef>
                <a:spcPts val="0"/>
              </a:spcBef>
              <a:buNone/>
              <a:defRPr sz="4800" b="1" baseline="0">
                <a:solidFill>
                  <a:schemeClr val="accent4"/>
                </a:solidFill>
              </a:defRPr>
            </a:lvl1pPr>
          </a:lstStyle>
          <a:p>
            <a:r>
              <a:rPr lang="en-US" sz="4600" dirty="0" smtClean="0"/>
              <a:t>Main title can extend over one or two lines</a:t>
            </a:r>
            <a:endParaRPr lang="en-US" sz="4600" dirty="0"/>
          </a:p>
        </p:txBody>
      </p:sp>
      <p:sp>
        <p:nvSpPr>
          <p:cNvPr id="5" name="Text Placeholder 4"/>
          <p:cNvSpPr>
            <a:spLocks noGrp="1"/>
          </p:cNvSpPr>
          <p:nvPr>
            <p:ph type="body" sz="quarter" idx="12" hasCustomPrompt="1"/>
          </p:nvPr>
        </p:nvSpPr>
        <p:spPr>
          <a:xfrm>
            <a:off x="650562" y="5505125"/>
            <a:ext cx="7679988" cy="550942"/>
          </a:xfrm>
          <a:prstGeom prst="rect">
            <a:avLst/>
          </a:prstGeom>
        </p:spPr>
        <p:txBody>
          <a:bodyPr lIns="0" tIns="0" rIns="0" bIns="0">
            <a:noAutofit/>
          </a:bodyPr>
          <a:lstStyle>
            <a:lvl1pPr marL="0" indent="0">
              <a:spcBef>
                <a:spcPts val="0"/>
              </a:spcBef>
              <a:buNone/>
              <a:defRPr sz="3100" b="0" baseline="0">
                <a:solidFill>
                  <a:srgbClr val="000000"/>
                </a:solidFill>
              </a:defRPr>
            </a:lvl1pPr>
          </a:lstStyle>
          <a:p>
            <a:pPr lvl="0"/>
            <a:r>
              <a:rPr lang="en-US" dirty="0" smtClean="0"/>
              <a:t>Presenter Name</a:t>
            </a:r>
          </a:p>
        </p:txBody>
      </p:sp>
      <p:sp>
        <p:nvSpPr>
          <p:cNvPr id="6" name="Text Placeholder 15"/>
          <p:cNvSpPr>
            <a:spLocks noGrp="1"/>
          </p:cNvSpPr>
          <p:nvPr>
            <p:ph type="body" sz="quarter" idx="13" hasCustomPrompt="1"/>
          </p:nvPr>
        </p:nvSpPr>
        <p:spPr>
          <a:xfrm>
            <a:off x="650664" y="6056067"/>
            <a:ext cx="7679991" cy="448450"/>
          </a:xfrm>
          <a:prstGeom prst="rect">
            <a:avLst/>
          </a:prstGeom>
        </p:spPr>
        <p:txBody>
          <a:bodyPr lIns="0" tIns="0" rIns="0" bIns="0">
            <a:noAutofit/>
          </a:bodyPr>
          <a:lstStyle>
            <a:lvl1pPr marL="0" indent="0">
              <a:spcBef>
                <a:spcPts val="0"/>
              </a:spcBef>
              <a:buNone/>
              <a:defRPr sz="2400" b="0" baseline="0">
                <a:solidFill>
                  <a:srgbClr val="000000"/>
                </a:solidFill>
              </a:defRPr>
            </a:lvl1pPr>
          </a:lstStyle>
          <a:p>
            <a:pPr lvl="0"/>
            <a:r>
              <a:rPr lang="en-US" dirty="0" smtClean="0"/>
              <a:t>Presenter Title</a:t>
            </a:r>
            <a:endParaRPr lang="en-US" dirty="0"/>
          </a:p>
        </p:txBody>
      </p:sp>
      <p:sp>
        <p:nvSpPr>
          <p:cNvPr id="7" name="Text Placeholder 15"/>
          <p:cNvSpPr>
            <a:spLocks noGrp="1"/>
          </p:cNvSpPr>
          <p:nvPr>
            <p:ph type="body" sz="quarter" idx="14" hasCustomPrompt="1"/>
          </p:nvPr>
        </p:nvSpPr>
        <p:spPr>
          <a:xfrm>
            <a:off x="650664" y="3012011"/>
            <a:ext cx="7679991" cy="448450"/>
          </a:xfrm>
          <a:prstGeom prst="rect">
            <a:avLst/>
          </a:prstGeom>
        </p:spPr>
        <p:txBody>
          <a:bodyPr lIns="0" tIns="0" rIns="0" bIns="0">
            <a:noAutofit/>
          </a:bodyPr>
          <a:lstStyle>
            <a:lvl1pPr marL="0" indent="0">
              <a:spcBef>
                <a:spcPts val="0"/>
              </a:spcBef>
              <a:buNone/>
              <a:defRPr sz="2400" b="1" baseline="0">
                <a:solidFill>
                  <a:schemeClr val="accent4"/>
                </a:solidFill>
              </a:defRPr>
            </a:lvl1pPr>
          </a:lstStyle>
          <a:p>
            <a:pPr lvl="0"/>
            <a:r>
              <a:rPr lang="en-US" dirty="0" smtClean="0"/>
              <a:t>Event name 2013</a:t>
            </a:r>
            <a:endParaRPr lang="en-US" dirty="0"/>
          </a:p>
        </p:txBody>
      </p:sp>
      <p:pic>
        <p:nvPicPr>
          <p:cNvPr id="9" name="Picture 8" descr="PPT_Template_Footer.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6418562"/>
            <a:ext cx="13011150" cy="533140"/>
          </a:xfrm>
          <a:prstGeom prst="rect">
            <a:avLst/>
          </a:prstGeom>
        </p:spPr>
      </p:pic>
      <p:sp>
        <p:nvSpPr>
          <p:cNvPr id="11" name="TextBox 10"/>
          <p:cNvSpPr txBox="1"/>
          <p:nvPr userDrawn="1"/>
        </p:nvSpPr>
        <p:spPr>
          <a:xfrm>
            <a:off x="156210" y="9397169"/>
            <a:ext cx="1977390"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a:t>
            </a:r>
            <a:endParaRPr lang="en-US" sz="1100" b="0" i="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3277074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eyNote">
    <p:spTree>
      <p:nvGrpSpPr>
        <p:cNvPr id="1" name=""/>
        <p:cNvGrpSpPr/>
        <p:nvPr/>
      </p:nvGrpSpPr>
      <p:grpSpPr>
        <a:xfrm>
          <a:off x="0" y="0"/>
          <a:ext cx="0" cy="0"/>
          <a:chOff x="0" y="0"/>
          <a:chExt cx="0" cy="0"/>
        </a:xfrm>
      </p:grpSpPr>
      <p:sp>
        <p:nvSpPr>
          <p:cNvPr id="2" name="Title 1"/>
          <p:cNvSpPr>
            <a:spLocks noGrp="1"/>
          </p:cNvSpPr>
          <p:nvPr>
            <p:ph type="title"/>
          </p:nvPr>
        </p:nvSpPr>
        <p:spPr>
          <a:xfrm>
            <a:off x="893763" y="519113"/>
            <a:ext cx="11223625" cy="7331074"/>
          </a:xfrm>
          <a:prstGeom prst="rect">
            <a:avLst/>
          </a:prstGeom>
        </p:spPr>
        <p:txBody>
          <a:bodyPr anchor="ctr"/>
          <a:lstStyle>
            <a:lvl1pPr algn="ctr">
              <a:defRPr sz="8800">
                <a:latin typeface="+mj-lt"/>
              </a:defRPr>
            </a:lvl1pPr>
          </a:lstStyle>
          <a:p>
            <a:r>
              <a:rPr lang="en-US" altLang="zh-CN" dirty="0" smtClean="0"/>
              <a:t>Click to edit Master title style</a:t>
            </a:r>
            <a:endParaRPr lang="zh-CN" altLang="en-US" dirty="0"/>
          </a:p>
        </p:txBody>
      </p:sp>
    </p:spTree>
    <p:extLst>
      <p:ext uri="{BB962C8B-B14F-4D97-AF65-F5344CB8AC3E}">
        <p14:creationId xmlns:p14="http://schemas.microsoft.com/office/powerpoint/2010/main" val="294670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1 column)">
    <p:spTree>
      <p:nvGrpSpPr>
        <p:cNvPr id="1" name=""/>
        <p:cNvGrpSpPr/>
        <p:nvPr/>
      </p:nvGrpSpPr>
      <p:grpSpPr>
        <a:xfrm>
          <a:off x="0" y="0"/>
          <a:ext cx="0" cy="0"/>
          <a:chOff x="0" y="0"/>
          <a:chExt cx="0" cy="0"/>
        </a:xfrm>
      </p:grpSpPr>
      <p:sp>
        <p:nvSpPr>
          <p:cNvPr id="4" name="Content Placeholder 2"/>
          <p:cNvSpPr>
            <a:spLocks noGrp="1"/>
          </p:cNvSpPr>
          <p:nvPr>
            <p:ph idx="1"/>
          </p:nvPr>
        </p:nvSpPr>
        <p:spPr>
          <a:xfrm>
            <a:off x="650557" y="2016857"/>
            <a:ext cx="11710098" cy="6782341"/>
          </a:xfrm>
          <a:prstGeom prst="rect">
            <a:avLst/>
          </a:prstGeom>
        </p:spPr>
        <p:txBody>
          <a:bodyPr lIns="0" tIns="0" rIns="0" bIns="0">
            <a:noAutofit/>
          </a:bodyPr>
          <a:lstStyle>
            <a:lvl1pPr marL="602647" indent="-497242">
              <a:buClr>
                <a:schemeClr val="accent4"/>
              </a:buClr>
              <a:buSzPct val="100000"/>
              <a:buFont typeface="Wingdings" charset="2"/>
              <a:buChar char="§"/>
              <a:defRPr sz="4600" b="0"/>
            </a:lvl1pPr>
            <a:lvl2pPr marL="1305726" indent="-451975">
              <a:buClr>
                <a:schemeClr val="accent4"/>
              </a:buClr>
              <a:buSzPct val="100000"/>
              <a:buFont typeface="Wingdings" charset="2"/>
              <a:buChar char="§"/>
              <a:defRPr sz="3600" b="0">
                <a:solidFill>
                  <a:schemeClr val="tx1"/>
                </a:solidFill>
              </a:defRPr>
            </a:lvl2pPr>
            <a:lvl3pPr marL="2008860" indent="-406816">
              <a:buClr>
                <a:schemeClr val="accent4"/>
              </a:buClr>
              <a:buSzPct val="100000"/>
              <a:buFont typeface="Wingdings" charset="2"/>
              <a:buChar char="§"/>
              <a:defRPr sz="3100" b="0"/>
            </a:lvl3pPr>
            <a:lvl4pPr marL="2812463" indent="-361640">
              <a:buClr>
                <a:schemeClr val="accent4"/>
              </a:buClr>
              <a:buSzPct val="100000"/>
              <a:buFont typeface="Wingdings" charset="2"/>
              <a:buChar char="§"/>
              <a:defRPr sz="2700" b="0"/>
            </a:lvl4pPr>
            <a:lvl5pPr marL="3615976" indent="-316352">
              <a:buClr>
                <a:schemeClr val="accent4"/>
              </a:buClr>
              <a:buSzPct val="100000"/>
              <a:buFont typeface="Wingdings" charset="2"/>
              <a:buChar char="§"/>
              <a:defRPr sz="2400" b="0"/>
            </a:lvl5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1"/>
          <p:cNvSpPr>
            <a:spLocks noGrp="1"/>
          </p:cNvSpPr>
          <p:nvPr>
            <p:ph type="title"/>
          </p:nvPr>
        </p:nvSpPr>
        <p:spPr>
          <a:xfrm>
            <a:off x="650663" y="390732"/>
            <a:ext cx="11710035" cy="1626129"/>
          </a:xfrm>
          <a:prstGeom prst="rect">
            <a:avLst/>
          </a:prstGeom>
        </p:spPr>
        <p:txBody>
          <a:bodyPr lIns="0" tIns="0" rIns="0" bIns="0" anchor="t" anchorCtr="0">
            <a:noAutofit/>
          </a:bodyPr>
          <a:lstStyle>
            <a:lvl1pPr algn="l">
              <a:defRPr sz="4600">
                <a:solidFill>
                  <a:srgbClr val="1B58A8"/>
                </a:solidFill>
              </a:defRPr>
            </a:lvl1pPr>
          </a:lstStyle>
          <a:p>
            <a:r>
              <a:rPr lang="en-US" dirty="0" smtClean="0"/>
              <a:t>Click to edit Master title style</a:t>
            </a:r>
            <a:endParaRPr lang="en-US" dirty="0"/>
          </a:p>
        </p:txBody>
      </p:sp>
      <p:sp>
        <p:nvSpPr>
          <p:cNvPr id="6" name="TextBox 5"/>
          <p:cNvSpPr txBox="1"/>
          <p:nvPr userDrawn="1"/>
        </p:nvSpPr>
        <p:spPr>
          <a:xfrm>
            <a:off x="156210" y="9397169"/>
            <a:ext cx="1977390"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a:t>
            </a:r>
            <a:endParaRPr lang="en-US" sz="1100" b="0" i="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3299639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inal">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2" hasCustomPrompt="1"/>
          </p:nvPr>
        </p:nvSpPr>
        <p:spPr>
          <a:xfrm>
            <a:off x="156209" y="8251213"/>
            <a:ext cx="12697462" cy="1000589"/>
          </a:xfrm>
          <a:prstGeom prst="rect">
            <a:avLst/>
          </a:prstGeom>
        </p:spPr>
        <p:txBody>
          <a:bodyPr vert="horz" lIns="0" tIns="0" rIns="0" bIns="0" anchor="b" anchorCtr="0"/>
          <a:lstStyle>
            <a:lvl1pPr marL="0" indent="0">
              <a:buNone/>
              <a:defRPr sz="1100" kern="0" spc="-10">
                <a:solidFill>
                  <a:srgbClr val="595959"/>
                </a:solidFill>
                <a:latin typeface="Arial" pitchFamily="34" charset="0"/>
                <a:cs typeface="Arial" pitchFamily="34" charset="0"/>
              </a:defRPr>
            </a:lvl1pPr>
          </a:lstStyle>
          <a:p>
            <a:r>
              <a:rPr lang="en-US" dirty="0" smtClean="0"/>
              <a:t>Autodesk is a registered trademark of Autodesk, Inc., and/or its subsidiaries and/or affiliates in the USA and/or other countries. All other brand names, product names, or trademarks belong to their respective holders. Autodesk reserves the right to alter product and services offerings, and specifications and pricing at any time without notice, and is not responsible for typographical or graphical errors that may appear in this document.</a:t>
            </a:r>
            <a:endParaRPr lang="en-US" dirty="0"/>
          </a:p>
        </p:txBody>
      </p:sp>
      <p:sp>
        <p:nvSpPr>
          <p:cNvPr id="8" name="TextBox 7"/>
          <p:cNvSpPr txBox="1"/>
          <p:nvPr userDrawn="1"/>
        </p:nvSpPr>
        <p:spPr>
          <a:xfrm>
            <a:off x="156312" y="9397169"/>
            <a:ext cx="4434841"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 Inc. All rights reserved.</a:t>
            </a:r>
            <a:endParaRPr lang="en-US" sz="1100" b="0" i="0" dirty="0">
              <a:solidFill>
                <a:schemeClr val="tx1">
                  <a:lumMod val="65000"/>
                  <a:lumOff val="35000"/>
                </a:schemeClr>
              </a:solidFill>
              <a:latin typeface="Arial" pitchFamily="34" charset="0"/>
              <a:cs typeface="Arial" pitchFamily="34" charset="0"/>
            </a:endParaRPr>
          </a:p>
        </p:txBody>
      </p:sp>
      <p:pic>
        <p:nvPicPr>
          <p:cNvPr id="6" name="Picture 5" descr="PPT_Template_Autodesk_Logo.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2591915" y="4051602"/>
            <a:ext cx="7696201" cy="1257299"/>
          </a:xfrm>
          <a:prstGeom prst="rect">
            <a:avLst/>
          </a:prstGeom>
        </p:spPr>
      </p:pic>
    </p:spTree>
    <p:extLst>
      <p:ext uri="{BB962C8B-B14F-4D97-AF65-F5344CB8AC3E}">
        <p14:creationId xmlns:p14="http://schemas.microsoft.com/office/powerpoint/2010/main" val="887647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Rectangle 4"/>
          <p:cNvSpPr/>
          <p:nvPr userDrawn="1"/>
        </p:nvSpPr>
        <p:spPr>
          <a:xfrm>
            <a:off x="0" y="9187634"/>
            <a:ext cx="13011150" cy="56914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90435" tIns="45178" rIns="90435" bIns="45178" rtlCol="0" anchor="ctr"/>
          <a:lstStyle/>
          <a:p>
            <a:pPr algn="ctr"/>
            <a:endParaRPr lang="en-US" sz="2600" dirty="0">
              <a:latin typeface="Arial" pitchFamily="34" charset="0"/>
            </a:endParaRPr>
          </a:p>
        </p:txBody>
      </p:sp>
      <p:sp>
        <p:nvSpPr>
          <p:cNvPr id="6" name="TextBox 5"/>
          <p:cNvSpPr txBox="1"/>
          <p:nvPr userDrawn="1"/>
        </p:nvSpPr>
        <p:spPr>
          <a:xfrm>
            <a:off x="105802" y="9384779"/>
            <a:ext cx="1036591" cy="138499"/>
          </a:xfrm>
          <a:prstGeom prst="rect">
            <a:avLst/>
          </a:prstGeom>
          <a:noFill/>
        </p:spPr>
        <p:txBody>
          <a:bodyPr wrap="square" lIns="0" tIns="0" rIns="0" bIns="0" rtlCol="0">
            <a:spAutoFit/>
          </a:bodyPr>
          <a:lstStyle/>
          <a:p>
            <a:pPr algn="l" defTabSz="643763">
              <a:buNone/>
            </a:pPr>
            <a:r>
              <a:rPr lang="en-US" sz="900" b="0" i="0" baseline="0">
                <a:solidFill>
                  <a:srgbClr val="000000">
                    <a:lumMod val="65000"/>
                    <a:lumOff val="35000"/>
                  </a:srgbClr>
                </a:solidFill>
                <a:latin typeface="Arial"/>
                <a:ea typeface="+mn-ea"/>
                <a:cs typeface="Arial"/>
              </a:rPr>
              <a:t>© 201</a:t>
            </a:r>
            <a:r>
              <a:rPr lang="pl-PL" sz="900" b="0" i="0" baseline="0">
                <a:solidFill>
                  <a:srgbClr val="000000">
                    <a:lumMod val="65000"/>
                    <a:lumOff val="35000"/>
                  </a:srgbClr>
                </a:solidFill>
                <a:latin typeface="Arial"/>
                <a:ea typeface="+mn-ea"/>
                <a:cs typeface="Arial"/>
              </a:rPr>
              <a:t>5</a:t>
            </a:r>
            <a:r>
              <a:rPr lang="en-US" sz="900" b="0" i="0" baseline="0">
                <a:solidFill>
                  <a:srgbClr val="000000">
                    <a:lumMod val="65000"/>
                    <a:lumOff val="35000"/>
                  </a:srgbClr>
                </a:solidFill>
                <a:latin typeface="Arial"/>
                <a:ea typeface="+mn-ea"/>
                <a:cs typeface="Arial"/>
              </a:rPr>
              <a:t> Autodesk</a:t>
            </a:r>
            <a:endParaRPr sz="900">
              <a:solidFill>
                <a:schemeClr val="tx1">
                  <a:lumMod val="65000"/>
                </a:schemeClr>
              </a:solidFill>
            </a:endParaRPr>
          </a:p>
        </p:txBody>
      </p:sp>
      <p:pic>
        <p:nvPicPr>
          <p:cNvPr id="7" name="Picture 6" descr="autodesk-logo-rgb-color-logo-black-text-large.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93810" y="9309594"/>
            <a:ext cx="1494612" cy="334034"/>
          </a:xfrm>
          <a:prstGeom prst="rect">
            <a:avLst/>
          </a:prstGeom>
        </p:spPr>
      </p:pic>
      <p:sp>
        <p:nvSpPr>
          <p:cNvPr id="2" name="Title 1"/>
          <p:cNvSpPr>
            <a:spLocks noGrp="1"/>
          </p:cNvSpPr>
          <p:nvPr>
            <p:ph type="title"/>
          </p:nvPr>
        </p:nvSpPr>
        <p:spPr>
          <a:xfrm>
            <a:off x="594117" y="364265"/>
            <a:ext cx="11762081" cy="1417320"/>
          </a:xfrm>
          <a:prstGeom prst="rect">
            <a:avLst/>
          </a:prstGeom>
        </p:spPr>
        <p:txBody>
          <a:bodyPr lIns="90435" tIns="45178" rIns="90435" bIns="45178"/>
          <a:lstStyle>
            <a:lvl1pPr>
              <a:defRPr baseline="0">
                <a:solidFill>
                  <a:schemeClr val="accent4"/>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4117" y="2146491"/>
            <a:ext cx="11762081" cy="6699654"/>
          </a:xfrm>
          <a:prstGeom prst="rect">
            <a:avLst/>
          </a:prstGeom>
        </p:spPr>
        <p:txBody>
          <a:bodyPr lIns="90435" tIns="45178" rIns="90435" bIns="45178"/>
          <a:lstStyle>
            <a:lvl1pPr>
              <a:buClr>
                <a:schemeClr val="accent4"/>
              </a:buClr>
              <a:defRPr>
                <a:latin typeface="Frutiger Next LT W1G"/>
                <a:cs typeface="Arial" pitchFamily="34" charset="0"/>
              </a:defRPr>
            </a:lvl1pPr>
            <a:lvl2pPr>
              <a:buClr>
                <a:schemeClr val="accent4"/>
              </a:buClr>
              <a:defRPr>
                <a:latin typeface="Frutiger Next LT W1G"/>
                <a:cs typeface="Arial" pitchFamily="34" charset="0"/>
              </a:defRPr>
            </a:lvl2pPr>
            <a:lvl3pPr>
              <a:buClr>
                <a:schemeClr val="accent4"/>
              </a:buClr>
              <a:defRPr>
                <a:latin typeface="Frutiger Next LT W1G"/>
                <a:cs typeface="Arial" pitchFamily="34" charset="0"/>
              </a:defRPr>
            </a:lvl3pPr>
            <a:lvl4pPr>
              <a:buClr>
                <a:schemeClr val="accent4"/>
              </a:buClr>
              <a:defRPr>
                <a:latin typeface="Frutiger Next LT W1G"/>
                <a:cs typeface="Arial" pitchFamily="34" charset="0"/>
              </a:defRPr>
            </a:lvl4pPr>
            <a:lvl5pPr>
              <a:buClr>
                <a:schemeClr val="accent4"/>
              </a:buClr>
              <a:defRPr>
                <a:latin typeface="Frutiger Next LT W1G"/>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6033435" y="9187634"/>
            <a:ext cx="911254" cy="569145"/>
          </a:xfrm>
          <a:prstGeom prst="rect">
            <a:avLst/>
          </a:prstGeom>
        </p:spPr>
        <p:txBody>
          <a:bodyPr lIns="90435" tIns="45178" rIns="90435" bIns="45178" anchor="ctr"/>
          <a:lstStyle>
            <a:lvl1pPr algn="ctr">
              <a:defRPr sz="2400">
                <a:latin typeface="Arial" pitchFamily="34" charset="0"/>
              </a:defRPr>
            </a:lvl1pPr>
          </a:lstStyle>
          <a:p>
            <a:fld id="{F734506C-EF52-4FF2-9904-C2A4DBD83A4B}" type="slidenum">
              <a:rPr lang="en-US" smtClean="0"/>
              <a:pPr/>
              <a:t>‹#›</a:t>
            </a:fld>
            <a:endParaRPr lang="en-US" dirty="0"/>
          </a:p>
        </p:txBody>
      </p:sp>
    </p:spTree>
    <p:extLst>
      <p:ext uri="{BB962C8B-B14F-4D97-AF65-F5344CB8AC3E}">
        <p14:creationId xmlns:p14="http://schemas.microsoft.com/office/powerpoint/2010/main" val="3400254199"/>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Vertical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5235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Image Full Screen with Credit Line">
    <p:bg>
      <p:bgPr>
        <a:blipFill dpi="0" rotWithShape="1">
          <a:blip r:embed="rId2">
            <a:alphaModFix amt="21000"/>
            <a:grayscl/>
            <a:extLst>
              <a:ext uri="{BEBA8EAE-BF5A-486C-A8C5-ECC9F3942E4B}">
                <a14:imgProps xmlns:a14="http://schemas.microsoft.com/office/drawing/2010/main">
                  <a14:imgLayer r:embed="rId3">
                    <a14:imgEffect>
                      <a14:colorTemperature colorTemp="6000"/>
                    </a14:imgEffect>
                    <a14:imgEffect>
                      <a14:saturation sat="295000"/>
                    </a14:imgEffect>
                  </a14:imgLayer>
                </a14:imgProps>
              </a:ext>
            </a:extLst>
          </a:blip>
          <a:srcRect/>
          <a:stretch>
            <a:fillRect l="22000" t="14000" r="24000" b="2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558" y="2016856"/>
            <a:ext cx="11710098" cy="6782341"/>
          </a:xfrm>
          <a:prstGeom prst="rect">
            <a:avLst/>
          </a:prstGeom>
        </p:spPr>
        <p:txBody>
          <a:bodyPr lIns="0" tIns="0" rIns="0" bIns="0">
            <a:noAutofit/>
          </a:bodyPr>
          <a:lstStyle>
            <a:lvl1pPr marL="609608" indent="-502920">
              <a:buClr>
                <a:schemeClr val="accent4"/>
              </a:buClr>
              <a:buSzPct val="100000"/>
              <a:buFont typeface="Wingdings" charset="2"/>
              <a:buChar char="§"/>
              <a:defRPr sz="4500" b="0">
                <a:solidFill>
                  <a:schemeClr val="tx1"/>
                </a:solidFill>
                <a:latin typeface="Frutiger Next LT W1G" pitchFamily="34" charset="0"/>
                <a:cs typeface="Arial" pitchFamily="34" charset="0"/>
              </a:defRPr>
            </a:lvl1pPr>
            <a:lvl2pPr marL="1320817" indent="-457200">
              <a:buClr>
                <a:schemeClr val="accent4"/>
              </a:buClr>
              <a:buSzPct val="100000"/>
              <a:buFont typeface="Wingdings" charset="2"/>
              <a:buChar char="§"/>
              <a:defRPr sz="3600" b="0">
                <a:solidFill>
                  <a:schemeClr val="tx1"/>
                </a:solidFill>
                <a:latin typeface="Frutiger Next LT W1G" pitchFamily="34" charset="0"/>
                <a:cs typeface="Arial" pitchFamily="34" charset="0"/>
              </a:defRPr>
            </a:lvl2pPr>
            <a:lvl3pPr marL="2032025" indent="-411480">
              <a:buClr>
                <a:schemeClr val="accent4"/>
              </a:buClr>
              <a:buSzPct val="100000"/>
              <a:buFont typeface="Wingdings" charset="2"/>
              <a:buChar char="§"/>
              <a:defRPr sz="3200" b="0">
                <a:solidFill>
                  <a:schemeClr val="tx1"/>
                </a:solidFill>
                <a:latin typeface="Frutiger Next LT W1G" pitchFamily="34" charset="0"/>
                <a:cs typeface="Arial" pitchFamily="34" charset="0"/>
              </a:defRPr>
            </a:lvl3pPr>
            <a:lvl4pPr marL="2844836" indent="-365760">
              <a:buClr>
                <a:schemeClr val="accent4"/>
              </a:buClr>
              <a:buSzPct val="100000"/>
              <a:buFont typeface="Wingdings" charset="2"/>
              <a:buChar char="§"/>
              <a:defRPr sz="2700" b="0">
                <a:solidFill>
                  <a:schemeClr val="tx1"/>
                </a:solidFill>
                <a:latin typeface="Frutiger Next LT W1G" pitchFamily="34" charset="0"/>
                <a:cs typeface="Arial" pitchFamily="34" charset="0"/>
              </a:defRPr>
            </a:lvl4pPr>
            <a:lvl5pPr marL="3657646" indent="-320040">
              <a:buClr>
                <a:schemeClr val="accent4"/>
              </a:buClr>
              <a:buSzPct val="100000"/>
              <a:buFont typeface="Wingdings" charset="2"/>
              <a:buChar char="§"/>
              <a:defRPr sz="2400" b="0">
                <a:solidFill>
                  <a:schemeClr val="tx1"/>
                </a:solidFill>
                <a:latin typeface="Frutiger Next LT W1G"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650559" y="390726"/>
            <a:ext cx="11710035" cy="1626129"/>
          </a:xfrm>
          <a:prstGeom prst="rect">
            <a:avLst/>
          </a:prstGeom>
        </p:spPr>
        <p:txBody>
          <a:bodyPr lIns="0" tIns="0" rIns="0" bIns="0" anchor="t" anchorCtr="0">
            <a:noAutofit/>
          </a:bodyPr>
          <a:lstStyle>
            <a:lvl1pPr algn="l">
              <a:defRPr sz="4500" baseline="0">
                <a:solidFill>
                  <a:schemeClr val="accent4"/>
                </a:solidFill>
                <a:latin typeface="Frutiger Next LT W1G" pitchFamily="34" charset="0"/>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93084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9"/>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4022723"/>
      </p:ext>
    </p:extLst>
  </p:cSld>
  <p:clrMap bg1="lt1" tx1="dk1" bg2="lt2" tx2="dk2" accent1="accent1" accent2="accent2" accent3="accent3" accent4="accent4" accent5="accent5" accent6="accent6" hlink="hlink" folHlink="folHlink"/>
  <p:sldLayoutIdLst>
    <p:sldLayoutId id="2147483716" r:id="rId1"/>
    <p:sldLayoutId id="2147483722" r:id="rId2"/>
    <p:sldLayoutId id="2147483717" r:id="rId3"/>
    <p:sldLayoutId id="2147483718" r:id="rId4"/>
    <p:sldLayoutId id="2147483719" r:id="rId5"/>
    <p:sldLayoutId id="2147483720" r:id="rId6"/>
    <p:sldLayoutId id="2147483721" r:id="rId7"/>
  </p:sldLayoutIdLst>
  <p:timing>
    <p:tnLst>
      <p:par>
        <p:cTn id="1" dur="indefinite" restart="never" nodeType="tmRoot"/>
      </p:par>
    </p:tnLst>
  </p:timing>
  <p:hf sldNum="0" hdr="0" dt="0"/>
  <p:txStyles>
    <p:titleStyle>
      <a:lvl1pPr algn="l" defTabSz="803533" rtl="0" eaLnBrk="1" latinLnBrk="0" hangingPunct="1">
        <a:spcBef>
          <a:spcPct val="0"/>
        </a:spcBef>
        <a:buNone/>
        <a:defRPr sz="4600" b="1" i="0" kern="1200" baseline="0">
          <a:solidFill>
            <a:srgbClr val="1B58A8"/>
          </a:solidFill>
          <a:latin typeface="Frutiger Next LT W1G"/>
          <a:ea typeface="+mj-ea"/>
          <a:cs typeface="Frutiger Next LT W1G"/>
        </a:defRPr>
      </a:lvl1pPr>
    </p:titleStyle>
    <p:bodyStyle>
      <a:lvl1pPr marL="677986" indent="-677986" algn="l" defTabSz="803533" rtl="0" eaLnBrk="1" latinLnBrk="0" hangingPunct="1">
        <a:spcBef>
          <a:spcPts val="0"/>
        </a:spcBef>
        <a:buFont typeface="Wingdings" charset="2"/>
        <a:buChar char="§"/>
        <a:defRPr sz="4600" b="0" i="0" kern="1200" baseline="0">
          <a:solidFill>
            <a:schemeClr val="tx1"/>
          </a:solidFill>
          <a:latin typeface="Frutiger Next LT W1G"/>
          <a:ea typeface="+mn-ea"/>
          <a:cs typeface="Frutiger Next LT W1G"/>
        </a:defRPr>
      </a:lvl1pPr>
      <a:lvl2pPr marL="1305726" indent="-502201" algn="l" defTabSz="803533" rtl="0" eaLnBrk="1" latinLnBrk="0" hangingPunct="1">
        <a:spcBef>
          <a:spcPct val="20000"/>
        </a:spcBef>
        <a:buFont typeface="Wingdings" charset="2"/>
        <a:buChar char="§"/>
        <a:defRPr sz="3600" b="0" i="0" kern="1200">
          <a:solidFill>
            <a:schemeClr val="tx1"/>
          </a:solidFill>
          <a:latin typeface="Frutiger Next LT W1G"/>
          <a:ea typeface="+mn-ea"/>
          <a:cs typeface="Frutiger Next LT W1G"/>
        </a:defRPr>
      </a:lvl2pPr>
      <a:lvl3pPr marL="2008860" indent="-401760" algn="l" defTabSz="803533" rtl="0" eaLnBrk="1" latinLnBrk="0" hangingPunct="1">
        <a:spcBef>
          <a:spcPct val="20000"/>
        </a:spcBef>
        <a:buFont typeface="Wingdings" charset="2"/>
        <a:buChar char="§"/>
        <a:defRPr sz="3100" b="0" i="0" kern="1200">
          <a:solidFill>
            <a:schemeClr val="tx1"/>
          </a:solidFill>
          <a:latin typeface="Frutiger Next LT W1G"/>
          <a:ea typeface="+mn-ea"/>
          <a:cs typeface="Frutiger Next LT W1G"/>
        </a:defRPr>
      </a:lvl3pPr>
      <a:lvl4pPr marL="2812463" indent="-401760" algn="l" defTabSz="803533" rtl="0" eaLnBrk="1" latinLnBrk="0" hangingPunct="1">
        <a:spcBef>
          <a:spcPct val="20000"/>
        </a:spcBef>
        <a:buFont typeface="Wingdings" charset="2"/>
        <a:buChar char="§"/>
        <a:defRPr sz="2700" b="0" i="0" kern="1200">
          <a:solidFill>
            <a:schemeClr val="tx1"/>
          </a:solidFill>
          <a:latin typeface="Frutiger Next LT W1G"/>
          <a:ea typeface="+mn-ea"/>
          <a:cs typeface="Frutiger Next LT W1G"/>
        </a:defRPr>
      </a:lvl4pPr>
      <a:lvl5pPr marL="3615976" indent="-401760" algn="l" defTabSz="803533" rtl="0" eaLnBrk="1" latinLnBrk="0" hangingPunct="1">
        <a:spcBef>
          <a:spcPct val="20000"/>
        </a:spcBef>
        <a:buFont typeface="Wingdings" charset="2"/>
        <a:buChar char="§"/>
        <a:defRPr sz="2400" b="0" i="0" kern="1200">
          <a:solidFill>
            <a:schemeClr val="tx1"/>
          </a:solidFill>
          <a:latin typeface="Frutiger Next LT W1G"/>
          <a:ea typeface="+mn-ea"/>
          <a:cs typeface="Frutiger Next LT W1G"/>
        </a:defRPr>
      </a:lvl5pPr>
      <a:lvl6pPr marL="4419548" indent="-401760" algn="l" defTabSz="803533" rtl="0" eaLnBrk="1" latinLnBrk="0" hangingPunct="1">
        <a:spcBef>
          <a:spcPct val="20000"/>
        </a:spcBef>
        <a:buFont typeface="Arial"/>
        <a:buChar char="•"/>
        <a:defRPr sz="3600" kern="1200">
          <a:solidFill>
            <a:schemeClr val="tx1"/>
          </a:solidFill>
          <a:latin typeface="+mn-lt"/>
          <a:ea typeface="+mn-ea"/>
          <a:cs typeface="+mn-cs"/>
        </a:defRPr>
      </a:lvl6pPr>
      <a:lvl7pPr marL="5223089" indent="-401760" algn="l" defTabSz="803533" rtl="0" eaLnBrk="1" latinLnBrk="0" hangingPunct="1">
        <a:spcBef>
          <a:spcPct val="20000"/>
        </a:spcBef>
        <a:buFont typeface="Arial"/>
        <a:buChar char="•"/>
        <a:defRPr sz="3600" kern="1200">
          <a:solidFill>
            <a:schemeClr val="tx1"/>
          </a:solidFill>
          <a:latin typeface="+mn-lt"/>
          <a:ea typeface="+mn-ea"/>
          <a:cs typeface="+mn-cs"/>
        </a:defRPr>
      </a:lvl7pPr>
      <a:lvl8pPr marL="6026629" indent="-401760" algn="l" defTabSz="803533" rtl="0" eaLnBrk="1" latinLnBrk="0" hangingPunct="1">
        <a:spcBef>
          <a:spcPct val="20000"/>
        </a:spcBef>
        <a:buFont typeface="Arial"/>
        <a:buChar char="•"/>
        <a:defRPr sz="3600" kern="1200">
          <a:solidFill>
            <a:schemeClr val="tx1"/>
          </a:solidFill>
          <a:latin typeface="+mn-lt"/>
          <a:ea typeface="+mn-ea"/>
          <a:cs typeface="+mn-cs"/>
        </a:defRPr>
      </a:lvl8pPr>
      <a:lvl9pPr marL="6830183" indent="-401760" algn="l" defTabSz="803533" rtl="0" eaLnBrk="1" latinLnBrk="0" hangingPunct="1">
        <a:spcBef>
          <a:spcPct val="20000"/>
        </a:spcBef>
        <a:buFont typeface="Arial"/>
        <a:buChar char="•"/>
        <a:defRPr sz="3600" kern="1200">
          <a:solidFill>
            <a:schemeClr val="tx1"/>
          </a:solidFill>
          <a:latin typeface="+mn-lt"/>
          <a:ea typeface="+mn-ea"/>
          <a:cs typeface="+mn-cs"/>
        </a:defRPr>
      </a:lvl9pPr>
    </p:bodyStyle>
    <p:otherStyle>
      <a:defPPr>
        <a:defRPr lang="en-US"/>
      </a:defPPr>
      <a:lvl1pPr marL="0" algn="l" defTabSz="803533" rtl="0" eaLnBrk="1" latinLnBrk="0" hangingPunct="1">
        <a:defRPr sz="3100" kern="1200">
          <a:solidFill>
            <a:schemeClr val="tx1"/>
          </a:solidFill>
          <a:latin typeface="+mn-lt"/>
          <a:ea typeface="+mn-ea"/>
          <a:cs typeface="+mn-cs"/>
        </a:defRPr>
      </a:lvl1pPr>
      <a:lvl2pPr marL="803533" algn="l" defTabSz="803533" rtl="0" eaLnBrk="1" latinLnBrk="0" hangingPunct="1">
        <a:defRPr sz="3100" kern="1200">
          <a:solidFill>
            <a:schemeClr val="tx1"/>
          </a:solidFill>
          <a:latin typeface="+mn-lt"/>
          <a:ea typeface="+mn-ea"/>
          <a:cs typeface="+mn-cs"/>
        </a:defRPr>
      </a:lvl2pPr>
      <a:lvl3pPr marL="1607068" algn="l" defTabSz="803533" rtl="0" eaLnBrk="1" latinLnBrk="0" hangingPunct="1">
        <a:defRPr sz="3100" kern="1200">
          <a:solidFill>
            <a:schemeClr val="tx1"/>
          </a:solidFill>
          <a:latin typeface="+mn-lt"/>
          <a:ea typeface="+mn-ea"/>
          <a:cs typeface="+mn-cs"/>
        </a:defRPr>
      </a:lvl3pPr>
      <a:lvl4pPr marL="2410666" algn="l" defTabSz="803533" rtl="0" eaLnBrk="1" latinLnBrk="0" hangingPunct="1">
        <a:defRPr sz="3100" kern="1200">
          <a:solidFill>
            <a:schemeClr val="tx1"/>
          </a:solidFill>
          <a:latin typeface="+mn-lt"/>
          <a:ea typeface="+mn-ea"/>
          <a:cs typeface="+mn-cs"/>
        </a:defRPr>
      </a:lvl4pPr>
      <a:lvl5pPr marL="3214195" algn="l" defTabSz="803533" rtl="0" eaLnBrk="1" latinLnBrk="0" hangingPunct="1">
        <a:defRPr sz="3100" kern="1200">
          <a:solidFill>
            <a:schemeClr val="tx1"/>
          </a:solidFill>
          <a:latin typeface="+mn-lt"/>
          <a:ea typeface="+mn-ea"/>
          <a:cs typeface="+mn-cs"/>
        </a:defRPr>
      </a:lvl5pPr>
      <a:lvl6pPr marL="4017764" algn="l" defTabSz="803533" rtl="0" eaLnBrk="1" latinLnBrk="0" hangingPunct="1">
        <a:defRPr sz="3100" kern="1200">
          <a:solidFill>
            <a:schemeClr val="tx1"/>
          </a:solidFill>
          <a:latin typeface="+mn-lt"/>
          <a:ea typeface="+mn-ea"/>
          <a:cs typeface="+mn-cs"/>
        </a:defRPr>
      </a:lvl6pPr>
      <a:lvl7pPr marL="4821307" algn="l" defTabSz="803533" rtl="0" eaLnBrk="1" latinLnBrk="0" hangingPunct="1">
        <a:defRPr sz="3100" kern="1200">
          <a:solidFill>
            <a:schemeClr val="tx1"/>
          </a:solidFill>
          <a:latin typeface="+mn-lt"/>
          <a:ea typeface="+mn-ea"/>
          <a:cs typeface="+mn-cs"/>
        </a:defRPr>
      </a:lvl7pPr>
      <a:lvl8pPr marL="5624859" algn="l" defTabSz="803533" rtl="0" eaLnBrk="1" latinLnBrk="0" hangingPunct="1">
        <a:defRPr sz="3100" kern="1200">
          <a:solidFill>
            <a:schemeClr val="tx1"/>
          </a:solidFill>
          <a:latin typeface="+mn-lt"/>
          <a:ea typeface="+mn-ea"/>
          <a:cs typeface="+mn-cs"/>
        </a:defRPr>
      </a:lvl8pPr>
      <a:lvl9pPr marL="6428404" algn="l" defTabSz="803533" rtl="0" eaLnBrk="1" latinLnBrk="0" hangingPunct="1">
        <a:defRPr sz="3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0562" y="3646138"/>
            <a:ext cx="9131511" cy="1714459"/>
          </a:xfrm>
        </p:spPr>
        <p:txBody>
          <a:bodyPr/>
          <a:lstStyle/>
          <a:p>
            <a:r>
              <a:rPr lang="en-US" altLang="zh-CN" dirty="0" smtClean="0"/>
              <a:t>Lab 3 – Document</a:t>
            </a:r>
            <a:endParaRPr lang="zh-CN" altLang="en-US" dirty="0"/>
          </a:p>
        </p:txBody>
      </p:sp>
      <p:sp>
        <p:nvSpPr>
          <p:cNvPr id="3" name="Text Placeholder 2"/>
          <p:cNvSpPr>
            <a:spLocks noGrp="1"/>
          </p:cNvSpPr>
          <p:nvPr>
            <p:ph type="body" sz="quarter" idx="12"/>
          </p:nvPr>
        </p:nvSpPr>
        <p:spPr/>
        <p:txBody>
          <a:bodyPr/>
          <a:lstStyle/>
          <a:p>
            <a:endParaRPr lang="zh-CN" altLang="en-US" dirty="0"/>
          </a:p>
        </p:txBody>
      </p:sp>
      <p:sp>
        <p:nvSpPr>
          <p:cNvPr id="4" name="Text Placeholder 3"/>
          <p:cNvSpPr>
            <a:spLocks noGrp="1"/>
          </p:cNvSpPr>
          <p:nvPr>
            <p:ph type="body" sz="quarter" idx="13"/>
          </p:nvPr>
        </p:nvSpPr>
        <p:spPr/>
        <p:txBody>
          <a:bodyPr/>
          <a:lstStyle/>
          <a:p>
            <a:endParaRPr lang="zh-CN" altLang="en-US"/>
          </a:p>
        </p:txBody>
      </p:sp>
      <p:sp>
        <p:nvSpPr>
          <p:cNvPr id="5" name="Text Placeholder 4"/>
          <p:cNvSpPr>
            <a:spLocks noGrp="1"/>
          </p:cNvSpPr>
          <p:nvPr>
            <p:ph type="body" sz="quarter" idx="14"/>
          </p:nvPr>
        </p:nvSpPr>
        <p:spPr/>
        <p:txBody>
          <a:bodyPr/>
          <a:lstStyle/>
          <a:p>
            <a:r>
              <a:rPr lang="en-US" altLang="zh-CN" sz="3200" dirty="0" err="1" smtClean="0"/>
              <a:t>Navisworks</a:t>
            </a:r>
            <a:r>
              <a:rPr lang="en-US" altLang="zh-CN" sz="3200" dirty="0" smtClean="0"/>
              <a:t> API Training </a:t>
            </a:r>
            <a:endParaRPr lang="zh-CN" altLang="en-US" sz="3200" dirty="0"/>
          </a:p>
        </p:txBody>
      </p:sp>
    </p:spTree>
    <p:extLst>
      <p:ext uri="{BB962C8B-B14F-4D97-AF65-F5344CB8AC3E}">
        <p14:creationId xmlns:p14="http://schemas.microsoft.com/office/powerpoint/2010/main" val="34362572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Demo </a:t>
            </a:r>
            <a:r>
              <a:rPr lang="en-US" altLang="zh-CN" dirty="0" smtClean="0"/>
              <a:t>: Publish </a:t>
            </a:r>
            <a:r>
              <a:rPr lang="en-US" altLang="zh-CN" dirty="0"/>
              <a:t>File</a:t>
            </a:r>
            <a:r>
              <a:rPr lang="en-US" altLang="zh-CN" dirty="0" smtClean="0"/>
              <a:t/>
            </a:r>
            <a:br>
              <a:rPr lang="en-US" altLang="zh-CN" dirty="0" smtClean="0"/>
            </a:br>
            <a:endParaRPr lang="zh-CN" altLang="en-US" sz="2800" b="0" i="1" dirty="0">
              <a:solidFill>
                <a:schemeClr val="accent4"/>
              </a:solidFill>
            </a:endParaRPr>
          </a:p>
        </p:txBody>
      </p:sp>
      <p:sp>
        <p:nvSpPr>
          <p:cNvPr id="4" name="Rectangle 1"/>
          <p:cNvSpPr>
            <a:spLocks noChangeArrowheads="1"/>
          </p:cNvSpPr>
          <p:nvPr/>
        </p:nvSpPr>
        <p:spPr bwMode="auto">
          <a:xfrm>
            <a:off x="409575" y="2045836"/>
            <a:ext cx="11658600" cy="6586418"/>
          </a:xfrm>
          <a:prstGeom prst="rect">
            <a:avLst/>
          </a:prstGeom>
          <a:solidFill>
            <a:schemeClr val="bg1">
              <a:lumMod val="95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defTabSz="914400"/>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lang="yo-NG" altLang="zh-CN" sz="1800" dirty="0">
                <a:solidFill>
                  <a:srgbClr val="2B91AF"/>
                </a:solidFill>
                <a:latin typeface="Times New Roman" pitchFamily="18" charset="0"/>
                <a:ea typeface="宋体" pitchFamily="2" charset="-122"/>
                <a:cs typeface="Times New Roman" pitchFamily="18" charset="0"/>
              </a:rPr>
              <a:t>PublishProperties</a:t>
            </a:r>
            <a:r>
              <a:rPr lang="yo-NG" altLang="zh-CN" sz="1800" dirty="0">
                <a:latin typeface="Times New Roman" pitchFamily="18" charset="0"/>
                <a:cs typeface="Times New Roman" pitchFamily="18" charset="0"/>
              </a:rPr>
              <a:t> properties = </a:t>
            </a:r>
            <a:r>
              <a:rPr lang="yo-NG" altLang="zh-CN" sz="1800" dirty="0">
                <a:solidFill>
                  <a:srgbClr val="0000FF"/>
                </a:solidFill>
                <a:latin typeface="Times New Roman" pitchFamily="18" charset="0"/>
                <a:ea typeface="宋体" pitchFamily="2" charset="-122"/>
                <a:cs typeface="Times New Roman" pitchFamily="18" charset="0"/>
              </a:rPr>
              <a:t>new</a:t>
            </a:r>
            <a:r>
              <a:rPr lang="yo-NG" altLang="zh-CN" sz="1800" dirty="0">
                <a:latin typeface="Times New Roman" pitchFamily="18" charset="0"/>
                <a:cs typeface="Times New Roman" pitchFamily="18" charset="0"/>
              </a:rPr>
              <a:t> PublishProperties();</a:t>
            </a:r>
            <a:endPar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i="0" u="none" strike="noStrike" cap="none" normalizeH="0" baseline="0" dirty="0" smtClean="0">
                <a:ln>
                  <a:noFill/>
                </a:ln>
                <a:solidFill>
                  <a:srgbClr val="008000"/>
                </a:solidFill>
                <a:effectLst/>
                <a:latin typeface="Times New Roman" pitchFamily="18" charset="0"/>
                <a:ea typeface="宋体" pitchFamily="2" charset="-122"/>
                <a:cs typeface="Times New Roman" pitchFamily="18" charset="0"/>
              </a:rPr>
              <a:t>  //Set some published file's properties</a:t>
            </a:r>
            <a:endPar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i="0" u="none" strike="noStrike" cap="none" normalizeH="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properties.AllowResave</a:t>
            </a: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r>
              <a:rPr kumimoji="0" lang="en-US" altLang="zh-CN" sz="180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true</a:t>
            </a: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properties.Author</a:t>
            </a: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r>
              <a:rPr kumimoji="0" lang="en-US" altLang="zh-CN" sz="1800" i="0" u="none" strike="noStrike" cap="none" normalizeH="0" baseline="0" dirty="0" smtClean="0">
                <a:ln>
                  <a:noFill/>
                </a:ln>
                <a:solidFill>
                  <a:srgbClr val="A31515"/>
                </a:solidFill>
                <a:effectLst/>
                <a:latin typeface="Times New Roman" pitchFamily="18" charset="0"/>
                <a:ea typeface="宋体" pitchFamily="2" charset="-122"/>
                <a:cs typeface="Times New Roman" pitchFamily="18" charset="0"/>
              </a:rPr>
              <a:t>"ADN"</a:t>
            </a: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properties.Comments</a:t>
            </a: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r>
              <a:rPr kumimoji="0" lang="en-US" altLang="zh-CN" sz="1800" i="0" u="none" strike="noStrike" cap="none" normalizeH="0" baseline="0" dirty="0" smtClean="0">
                <a:ln>
                  <a:noFill/>
                </a:ln>
                <a:solidFill>
                  <a:srgbClr val="A31515"/>
                </a:solidFill>
                <a:effectLst/>
                <a:latin typeface="Times New Roman" pitchFamily="18" charset="0"/>
                <a:ea typeface="宋体" pitchFamily="2" charset="-122"/>
                <a:cs typeface="Times New Roman" pitchFamily="18" charset="0"/>
              </a:rPr>
              <a:t>"this is the comment for the file“</a:t>
            </a: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properties.PublishDate</a:t>
            </a: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r>
              <a:rPr kumimoji="0" lang="en-US" altLang="zh-CN" sz="1800" i="0" u="none" strike="noStrike" cap="none" normalizeH="0" baseline="0" dirty="0" err="1" smtClean="0">
                <a:ln>
                  <a:noFill/>
                </a:ln>
                <a:solidFill>
                  <a:srgbClr val="2B91AF"/>
                </a:solidFill>
                <a:effectLst/>
                <a:latin typeface="Times New Roman" pitchFamily="18" charset="0"/>
                <a:ea typeface="宋体" pitchFamily="2" charset="-122"/>
                <a:cs typeface="Times New Roman" pitchFamily="18" charset="0"/>
              </a:rPr>
              <a:t>DateTime</a:t>
            </a:r>
            <a:r>
              <a:rPr kumimoji="0" lang="en-US" altLang="zh-CN" sz="180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.Now</a:t>
            </a: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properties.Title</a:t>
            </a: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r>
              <a:rPr kumimoji="0" lang="en-US" altLang="zh-CN" sz="1800" i="0" u="none" strike="noStrike" cap="none" normalizeH="0" baseline="0" dirty="0" smtClean="0">
                <a:ln>
                  <a:noFill/>
                </a:ln>
                <a:solidFill>
                  <a:srgbClr val="A31515"/>
                </a:solidFill>
                <a:effectLst/>
                <a:latin typeface="Times New Roman" pitchFamily="18" charset="0"/>
                <a:ea typeface="宋体" pitchFamily="2" charset="-122"/>
                <a:cs typeface="Times New Roman" pitchFamily="18" charset="0"/>
              </a:rPr>
              <a:t>"Title of the content"</a:t>
            </a: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properties.SetPassword</a:t>
            </a: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1800" i="0" u="none" strike="noStrike" cap="none" normalizeH="0" baseline="0" dirty="0" smtClean="0">
                <a:ln>
                  <a:noFill/>
                </a:ln>
                <a:solidFill>
                  <a:srgbClr val="A31515"/>
                </a:solidFill>
                <a:effectLst/>
                <a:latin typeface="Times New Roman" pitchFamily="18" charset="0"/>
                <a:ea typeface="宋体" pitchFamily="2" charset="-122"/>
                <a:cs typeface="Times New Roman" pitchFamily="18" charset="0"/>
              </a:rPr>
              <a:t>"Password"</a:t>
            </a: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i="0" u="none" strike="noStrike" cap="none" normalizeH="0" baseline="0" dirty="0" smtClean="0">
                <a:ln>
                  <a:noFill/>
                </a:ln>
                <a:solidFill>
                  <a:srgbClr val="008000"/>
                </a:solidFill>
                <a:effectLst/>
                <a:latin typeface="Times New Roman" pitchFamily="18" charset="0"/>
                <a:ea typeface="宋体" pitchFamily="2" charset="-122"/>
                <a:cs typeface="Times New Roman" pitchFamily="18" charset="0"/>
              </a:rPr>
              <a:t>//create the published NWD</a:t>
            </a:r>
            <a:endPar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try</a:t>
            </a:r>
            <a:endPar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oDoc.PublishFile</a:t>
            </a: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1800" i="0" u="none" strike="noStrike" cap="none" normalizeH="0" baseline="0" dirty="0" smtClean="0">
                <a:ln>
                  <a:noFill/>
                </a:ln>
                <a:solidFill>
                  <a:srgbClr val="A31515"/>
                </a:solidFill>
                <a:effectLst/>
                <a:latin typeface="Times New Roman" pitchFamily="18" charset="0"/>
                <a:ea typeface="宋体" pitchFamily="2" charset="-122"/>
                <a:cs typeface="Times New Roman" pitchFamily="18" charset="0"/>
              </a:rPr>
              <a:t>@"C:\temp\</a:t>
            </a:r>
            <a:r>
              <a:rPr kumimoji="0" lang="en-US" altLang="zh-CN" sz="1800" i="0" u="none" strike="noStrike" cap="none" normalizeH="0" baseline="0" dirty="0" err="1" smtClean="0">
                <a:ln>
                  <a:noFill/>
                </a:ln>
                <a:solidFill>
                  <a:srgbClr val="A31515"/>
                </a:solidFill>
                <a:effectLst/>
                <a:latin typeface="Times New Roman" pitchFamily="18" charset="0"/>
                <a:ea typeface="宋体" pitchFamily="2" charset="-122"/>
                <a:cs typeface="Times New Roman" pitchFamily="18" charset="0"/>
              </a:rPr>
              <a:t>publishedFile.nwd</a:t>
            </a:r>
            <a:r>
              <a:rPr kumimoji="0" lang="en-US" altLang="zh-CN" sz="1800" i="0" u="none" strike="noStrike" cap="none" normalizeH="0" baseline="0" dirty="0" smtClean="0">
                <a:ln>
                  <a:noFill/>
                </a:ln>
                <a:solidFill>
                  <a:srgbClr val="A31515"/>
                </a:solidFill>
                <a:effectLst/>
                <a:latin typeface="Times New Roman" pitchFamily="18" charset="0"/>
                <a:ea typeface="宋体" pitchFamily="2" charset="-122"/>
                <a:cs typeface="Times New Roman" pitchFamily="18" charset="0"/>
              </a:rPr>
              <a:t>"</a:t>
            </a: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properties);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catch</a:t>
            </a: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Autodesk.Navisworks.Api.</a:t>
            </a:r>
            <a:r>
              <a:rPr kumimoji="0" lang="en-US" altLang="zh-CN" sz="1800" i="0" u="none" strike="noStrike" cap="none" normalizeH="0" baseline="0" dirty="0" err="1" smtClean="0">
                <a:ln>
                  <a:noFill/>
                </a:ln>
                <a:solidFill>
                  <a:srgbClr val="2B91AF"/>
                </a:solidFill>
                <a:effectLst/>
                <a:latin typeface="Times New Roman" pitchFamily="18" charset="0"/>
                <a:ea typeface="宋体" pitchFamily="2" charset="-122"/>
                <a:cs typeface="Times New Roman" pitchFamily="18" charset="0"/>
              </a:rPr>
              <a:t>DocumentFileException</a:t>
            </a: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p>
          <a:p>
            <a:pPr lvl="1" indent="0" defTabSz="914400" eaLnBrk="0" hangingPunct="0"/>
            <a:r>
              <a:rPr kumimoji="0" lang="en-US" altLang="zh-CN" sz="180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if</a:t>
            </a: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(!Autodesk.Navisworks.Api.</a:t>
            </a:r>
            <a:r>
              <a:rPr kumimoji="0" lang="en-US" altLang="zh-CN" sz="1800" i="0" u="none" strike="noStrike" cap="none" normalizeH="0" baseline="0" dirty="0" smtClean="0">
                <a:ln>
                  <a:noFill/>
                </a:ln>
                <a:solidFill>
                  <a:srgbClr val="2B91AF"/>
                </a:solidFill>
                <a:effectLst/>
                <a:latin typeface="Times New Roman" pitchFamily="18" charset="0"/>
                <a:ea typeface="宋体" pitchFamily="2" charset="-122"/>
                <a:cs typeface="Times New Roman" pitchFamily="18" charset="0"/>
              </a:rPr>
              <a:t>Application</a:t>
            </a: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.ActiveDocument.TryPublishFile</a:t>
            </a:r>
            <a:b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b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i="0" u="none" strike="noStrike" cap="none" normalizeH="0" baseline="0" dirty="0" smtClean="0">
                <a:ln>
                  <a:noFill/>
                </a:ln>
                <a:solidFill>
                  <a:srgbClr val="A31515"/>
                </a:solidFill>
                <a:effectLst/>
                <a:latin typeface="Times New Roman" pitchFamily="18" charset="0"/>
                <a:ea typeface="宋体" pitchFamily="2" charset="-122"/>
                <a:cs typeface="Times New Roman" pitchFamily="18" charset="0"/>
              </a:rPr>
              <a:t>@"C:\temp\publishedFile2.nwd"</a:t>
            </a: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properties))</a:t>
            </a:r>
          </a:p>
          <a:p>
            <a:pPr lvl="1" indent="0" defTabSz="914400" eaLnBrk="0" hangingPunct="0"/>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lvl="1" indent="0" defTabSz="914400" eaLnBrk="0" hangingPunct="0"/>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i="0" u="none" strike="noStrike" cap="none" normalizeH="0" baseline="0" dirty="0" err="1" smtClean="0">
                <a:ln>
                  <a:noFill/>
                </a:ln>
                <a:solidFill>
                  <a:srgbClr val="2B91AF"/>
                </a:solidFill>
                <a:effectLst/>
                <a:latin typeface="Times New Roman" pitchFamily="18" charset="0"/>
                <a:ea typeface="宋体" pitchFamily="2" charset="-122"/>
                <a:cs typeface="Times New Roman" pitchFamily="18" charset="0"/>
              </a:rPr>
              <a:t>MessageBox</a:t>
            </a:r>
            <a:r>
              <a:rPr kumimoji="0" lang="en-US" altLang="zh-CN" sz="180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.Show</a:t>
            </a: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1800" i="0" u="none" strike="noStrike" cap="none" normalizeH="0" baseline="0" dirty="0" smtClean="0">
                <a:ln>
                  <a:noFill/>
                </a:ln>
                <a:solidFill>
                  <a:srgbClr val="A31515"/>
                </a:solidFill>
                <a:effectLst/>
                <a:latin typeface="Times New Roman" pitchFamily="18" charset="0"/>
                <a:ea typeface="宋体" pitchFamily="2" charset="-122"/>
                <a:cs typeface="Times New Roman" pitchFamily="18" charset="0"/>
              </a:rPr>
              <a:t>"Failed to publish the file"</a:t>
            </a: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lvl="1" indent="0" defTabSz="914400" eaLnBrk="0" hangingPunct="0"/>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24975" y="306387"/>
            <a:ext cx="2971800" cy="548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37006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0" end="1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11" end="1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12" end="1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13" end="1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14" end="1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15" end="1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16" end="1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17" end="1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18" end="1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19" end="1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20" end="2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386" y="530673"/>
            <a:ext cx="11472852" cy="1207604"/>
          </a:xfrm>
        </p:spPr>
        <p:txBody>
          <a:bodyPr/>
          <a:lstStyle/>
          <a:p>
            <a:r>
              <a:rPr lang="en-US" altLang="zh-CN" dirty="0"/>
              <a:t>Document </a:t>
            </a:r>
            <a:r>
              <a:rPr lang="en-US" altLang="zh-CN" dirty="0" smtClean="0"/>
              <a:t>Parts </a:t>
            </a:r>
            <a:r>
              <a:rPr lang="en-GB" altLang="zh-CN" dirty="0" smtClean="0"/>
              <a:t/>
            </a:r>
            <a:br>
              <a:rPr lang="en-GB" altLang="zh-CN" dirty="0" smtClean="0"/>
            </a:br>
            <a:endParaRPr lang="en-US" dirty="0"/>
          </a:p>
        </p:txBody>
      </p:sp>
      <p:pic>
        <p:nvPicPr>
          <p:cNvPr id="4" name="Content Placeholder 3" descr="Navisworks Selection.png"/>
          <p:cNvPicPr>
            <a:picLocks noGrp="1" noChangeAspect="1"/>
          </p:cNvPicPr>
          <p:nvPr>
            <p:ph idx="1"/>
          </p:nvPr>
        </p:nvPicPr>
        <p:blipFill>
          <a:blip r:embed="rId3" cstate="print"/>
          <a:stretch>
            <a:fillRect/>
          </a:stretch>
        </p:blipFill>
        <p:spPr>
          <a:xfrm>
            <a:off x="1171576" y="2058989"/>
            <a:ext cx="9568037" cy="6096000"/>
          </a:xfrm>
        </p:spPr>
      </p:pic>
      <p:grpSp>
        <p:nvGrpSpPr>
          <p:cNvPr id="3" name="Group 17"/>
          <p:cNvGrpSpPr/>
          <p:nvPr/>
        </p:nvGrpSpPr>
        <p:grpSpPr>
          <a:xfrm>
            <a:off x="1247776" y="3201989"/>
            <a:ext cx="9372600" cy="4648200"/>
            <a:chOff x="1247775" y="3201987"/>
            <a:chExt cx="10363200" cy="5486400"/>
          </a:xfrm>
        </p:grpSpPr>
        <p:sp>
          <p:nvSpPr>
            <p:cNvPr id="16" name="Rectangle 15"/>
            <p:cNvSpPr/>
            <p:nvPr/>
          </p:nvSpPr>
          <p:spPr bwMode="auto">
            <a:xfrm>
              <a:off x="1247775" y="3201987"/>
              <a:ext cx="10363200" cy="5486400"/>
            </a:xfrm>
            <a:prstGeom prst="rect">
              <a:avLst/>
            </a:prstGeom>
            <a:noFill/>
            <a:ln w="38100"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914260"/>
              <a:endParaRPr lang="en-US" sz="3100" dirty="0">
                <a:solidFill>
                  <a:srgbClr val="000000"/>
                </a:solidFill>
                <a:latin typeface="Gill Sans" charset="0"/>
                <a:ea typeface="ヒラギノ角ゴ Pro W3" charset="0"/>
                <a:cs typeface="ヒラギノ角ゴ Pro W3" charset="0"/>
                <a:sym typeface="Gill Sans" charset="0"/>
              </a:endParaRPr>
            </a:p>
          </p:txBody>
        </p:sp>
        <p:pic>
          <p:nvPicPr>
            <p:cNvPr id="17" name="Picture 16" descr="[Document].png"/>
            <p:cNvPicPr>
              <a:picLocks noChangeAspect="1"/>
            </p:cNvPicPr>
            <p:nvPr/>
          </p:nvPicPr>
          <p:blipFill>
            <a:blip r:embed="rId4" cstate="print"/>
            <a:stretch>
              <a:fillRect/>
            </a:stretch>
          </p:blipFill>
          <p:spPr>
            <a:xfrm>
              <a:off x="5438775" y="6249987"/>
              <a:ext cx="1518478" cy="838200"/>
            </a:xfrm>
            <a:prstGeom prst="rect">
              <a:avLst/>
            </a:prstGeom>
          </p:spPr>
        </p:pic>
      </p:grpSp>
      <p:grpSp>
        <p:nvGrpSpPr>
          <p:cNvPr id="5" name="Group 28"/>
          <p:cNvGrpSpPr/>
          <p:nvPr/>
        </p:nvGrpSpPr>
        <p:grpSpPr>
          <a:xfrm>
            <a:off x="5724831" y="3430588"/>
            <a:ext cx="3419653" cy="2353734"/>
            <a:chOff x="4247918" y="3430587"/>
            <a:chExt cx="6201632" cy="2395177"/>
          </a:xfrm>
        </p:grpSpPr>
        <p:sp>
          <p:nvSpPr>
            <p:cNvPr id="7" name="Rectangle 6"/>
            <p:cNvSpPr/>
            <p:nvPr/>
          </p:nvSpPr>
          <p:spPr bwMode="auto">
            <a:xfrm>
              <a:off x="6734175" y="3430587"/>
              <a:ext cx="1905000" cy="1143000"/>
            </a:xfrm>
            <a:prstGeom prst="rect">
              <a:avLst/>
            </a:prstGeom>
            <a:noFill/>
            <a:ln w="381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914260"/>
              <a:endParaRPr lang="en-US" sz="3100" dirty="0">
                <a:solidFill>
                  <a:srgbClr val="000000"/>
                </a:solidFill>
                <a:latin typeface="Gill Sans" charset="0"/>
                <a:ea typeface="ヒラギノ角ゴ Pro W3" charset="0"/>
                <a:cs typeface="ヒラギノ角ゴ Pro W3" charset="0"/>
                <a:sym typeface="Gill Sans" charset="0"/>
              </a:endParaRPr>
            </a:p>
          </p:txBody>
        </p:sp>
        <p:pic>
          <p:nvPicPr>
            <p:cNvPr id="8" name="Picture 7" descr="[DocumentCurrentSelection].png"/>
            <p:cNvPicPr>
              <a:picLocks noChangeAspect="1"/>
            </p:cNvPicPr>
            <p:nvPr/>
          </p:nvPicPr>
          <p:blipFill>
            <a:blip r:embed="rId5" cstate="print"/>
            <a:stretch>
              <a:fillRect/>
            </a:stretch>
          </p:blipFill>
          <p:spPr>
            <a:xfrm>
              <a:off x="5411096" y="4632524"/>
              <a:ext cx="5038454" cy="657143"/>
            </a:xfrm>
            <a:prstGeom prst="rect">
              <a:avLst/>
            </a:prstGeom>
          </p:spPr>
        </p:pic>
        <p:cxnSp>
          <p:nvCxnSpPr>
            <p:cNvPr id="20" name="Straight Arrow Connector 19"/>
            <p:cNvCxnSpPr>
              <a:stCxn id="17" idx="0"/>
              <a:endCxn id="8" idx="2"/>
            </p:cNvCxnSpPr>
            <p:nvPr/>
          </p:nvCxnSpPr>
          <p:spPr bwMode="auto">
            <a:xfrm flipV="1">
              <a:off x="4247918" y="5289667"/>
              <a:ext cx="3682406" cy="536097"/>
            </a:xfrm>
            <a:prstGeom prst="straightConnector1">
              <a:avLst/>
            </a:prstGeom>
            <a:solidFill>
              <a:schemeClr val="accent1"/>
            </a:solidFill>
            <a:ln w="25400" cap="flat" cmpd="sng" algn="ctr">
              <a:solidFill>
                <a:srgbClr val="000000"/>
              </a:solidFill>
              <a:prstDash val="solid"/>
              <a:round/>
              <a:headEnd type="none" w="med" len="med"/>
              <a:tailEnd type="arrow"/>
            </a:ln>
            <a:effectLst/>
          </p:spPr>
        </p:cxnSp>
      </p:grpSp>
      <p:grpSp>
        <p:nvGrpSpPr>
          <p:cNvPr id="6" name="Group 23"/>
          <p:cNvGrpSpPr/>
          <p:nvPr/>
        </p:nvGrpSpPr>
        <p:grpSpPr>
          <a:xfrm>
            <a:off x="1400179" y="3506789"/>
            <a:ext cx="3637991" cy="2632603"/>
            <a:chOff x="1400175" y="3506788"/>
            <a:chExt cx="3599137" cy="2854529"/>
          </a:xfrm>
        </p:grpSpPr>
        <p:sp>
          <p:nvSpPr>
            <p:cNvPr id="10" name="Rectangle 9"/>
            <p:cNvSpPr/>
            <p:nvPr/>
          </p:nvSpPr>
          <p:spPr bwMode="auto">
            <a:xfrm>
              <a:off x="1400175" y="3506788"/>
              <a:ext cx="1828800" cy="1524000"/>
            </a:xfrm>
            <a:prstGeom prst="rect">
              <a:avLst/>
            </a:prstGeom>
            <a:noFill/>
            <a:ln w="38100"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914260"/>
              <a:endParaRPr lang="en-US" sz="3100" dirty="0">
                <a:solidFill>
                  <a:srgbClr val="000000"/>
                </a:solidFill>
                <a:latin typeface="Gill Sans" charset="0"/>
                <a:ea typeface="ヒラギノ角ゴ Pro W3" charset="0"/>
                <a:cs typeface="ヒラギノ角ゴ Pro W3" charset="0"/>
                <a:sym typeface="Gill Sans" charset="0"/>
              </a:endParaRPr>
            </a:p>
          </p:txBody>
        </p:sp>
        <p:pic>
          <p:nvPicPr>
            <p:cNvPr id="11" name="Picture 10" descr="[DocumentModels].png"/>
            <p:cNvPicPr>
              <a:picLocks noChangeAspect="1"/>
            </p:cNvPicPr>
            <p:nvPr/>
          </p:nvPicPr>
          <p:blipFill>
            <a:blip r:embed="rId6" cstate="print"/>
            <a:stretch>
              <a:fillRect/>
            </a:stretch>
          </p:blipFill>
          <p:spPr>
            <a:xfrm>
              <a:off x="1476375" y="5183187"/>
              <a:ext cx="1723810" cy="657143"/>
            </a:xfrm>
            <a:prstGeom prst="rect">
              <a:avLst/>
            </a:prstGeom>
          </p:spPr>
        </p:pic>
        <p:cxnSp>
          <p:nvCxnSpPr>
            <p:cNvPr id="23" name="Straight Arrow Connector 22"/>
            <p:cNvCxnSpPr>
              <a:stCxn id="17" idx="1"/>
              <a:endCxn id="11" idx="3"/>
            </p:cNvCxnSpPr>
            <p:nvPr/>
          </p:nvCxnSpPr>
          <p:spPr bwMode="auto">
            <a:xfrm flipH="1" flipV="1">
              <a:off x="3200186" y="5511759"/>
              <a:ext cx="1799126" cy="849558"/>
            </a:xfrm>
            <a:prstGeom prst="straightConnector1">
              <a:avLst/>
            </a:prstGeom>
            <a:solidFill>
              <a:schemeClr val="accent1"/>
            </a:solidFill>
            <a:ln w="25400" cap="flat" cmpd="sng" algn="ctr">
              <a:solidFill>
                <a:srgbClr val="000000"/>
              </a:solidFill>
              <a:prstDash val="solid"/>
              <a:round/>
              <a:headEnd type="none" w="med" len="med"/>
              <a:tailEnd type="arrow"/>
            </a:ln>
            <a:effectLst/>
          </p:spPr>
        </p:cxnSp>
      </p:grpSp>
      <p:grpSp>
        <p:nvGrpSpPr>
          <p:cNvPr id="9" name="Group 26"/>
          <p:cNvGrpSpPr/>
          <p:nvPr/>
        </p:nvGrpSpPr>
        <p:grpSpPr>
          <a:xfrm>
            <a:off x="6411495" y="4497386"/>
            <a:ext cx="4172925" cy="1642008"/>
            <a:chOff x="4808090" y="4497387"/>
            <a:chExt cx="6802885" cy="2412749"/>
          </a:xfrm>
        </p:grpSpPr>
        <p:sp>
          <p:nvSpPr>
            <p:cNvPr id="12" name="Rectangle 11"/>
            <p:cNvSpPr/>
            <p:nvPr/>
          </p:nvSpPr>
          <p:spPr bwMode="auto">
            <a:xfrm>
              <a:off x="11306175" y="4497387"/>
              <a:ext cx="304800" cy="2133600"/>
            </a:xfrm>
            <a:prstGeom prst="rect">
              <a:avLst/>
            </a:prstGeom>
            <a:noFill/>
            <a:ln w="38100" cap="flat" cmpd="sng" algn="ctr">
              <a:solidFill>
                <a:schemeClr val="accent6">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914260"/>
              <a:endParaRPr lang="en-US" sz="3100" dirty="0">
                <a:solidFill>
                  <a:srgbClr val="000000"/>
                </a:solidFill>
                <a:latin typeface="Gill Sans" charset="0"/>
                <a:ea typeface="ヒラギノ角ゴ Pro W3" charset="0"/>
                <a:cs typeface="ヒラギノ角ゴ Pro W3" charset="0"/>
                <a:sym typeface="Gill Sans" charset="0"/>
              </a:endParaRPr>
            </a:p>
          </p:txBody>
        </p:sp>
        <p:pic>
          <p:nvPicPr>
            <p:cNvPr id="13" name="Picture 12" descr="[DocumentTool].png"/>
            <p:cNvPicPr>
              <a:picLocks noChangeAspect="1"/>
            </p:cNvPicPr>
            <p:nvPr/>
          </p:nvPicPr>
          <p:blipFill>
            <a:blip r:embed="rId7" cstate="print"/>
            <a:stretch>
              <a:fillRect/>
            </a:stretch>
          </p:blipFill>
          <p:spPr>
            <a:xfrm>
              <a:off x="9101114" y="6032325"/>
              <a:ext cx="2509861" cy="657143"/>
            </a:xfrm>
            <a:prstGeom prst="rect">
              <a:avLst/>
            </a:prstGeom>
          </p:spPr>
        </p:pic>
        <p:cxnSp>
          <p:nvCxnSpPr>
            <p:cNvPr id="26" name="Straight Arrow Connector 25"/>
            <p:cNvCxnSpPr>
              <a:stCxn id="17" idx="3"/>
              <a:endCxn id="13" idx="1"/>
            </p:cNvCxnSpPr>
            <p:nvPr/>
          </p:nvCxnSpPr>
          <p:spPr bwMode="auto">
            <a:xfrm flipV="1">
              <a:off x="4808090" y="6360896"/>
              <a:ext cx="4293024" cy="549240"/>
            </a:xfrm>
            <a:prstGeom prst="straightConnector1">
              <a:avLst/>
            </a:prstGeom>
            <a:solidFill>
              <a:schemeClr val="accent1"/>
            </a:solidFill>
            <a:ln w="25400" cap="flat" cmpd="sng" algn="ctr">
              <a:solidFill>
                <a:srgbClr val="000000"/>
              </a:solidFill>
              <a:prstDash val="solid"/>
              <a:round/>
              <a:headEnd type="none" w="med" len="med"/>
              <a:tailEnd type="arrow"/>
            </a:ln>
            <a:effectLst/>
          </p:spPr>
        </p:cxnSp>
      </p:grpSp>
    </p:spTree>
    <p:extLst>
      <p:ext uri="{BB962C8B-B14F-4D97-AF65-F5344CB8AC3E}">
        <p14:creationId xmlns:p14="http://schemas.microsoft.com/office/powerpoint/2010/main" val="311365480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638175" y="1525587"/>
            <a:ext cx="11710098" cy="6782341"/>
          </a:xfrm>
        </p:spPr>
        <p:txBody>
          <a:bodyPr/>
          <a:lstStyle/>
          <a:p>
            <a:r>
              <a:rPr lang="yo-NG" altLang="zh-CN" dirty="0" smtClean="0"/>
              <a:t>DocumentCurrentComments </a:t>
            </a:r>
            <a:endParaRPr lang="yo-NG" altLang="zh-CN" dirty="0"/>
          </a:p>
          <a:p>
            <a:pPr lvl="1"/>
            <a:r>
              <a:rPr lang="yo-NG" altLang="zh-CN" dirty="0"/>
              <a:t>Current Comment System </a:t>
            </a:r>
          </a:p>
          <a:p>
            <a:r>
              <a:rPr lang="yo-NG" altLang="zh-CN" dirty="0"/>
              <a:t>DocumentCurrentSearch </a:t>
            </a:r>
          </a:p>
          <a:p>
            <a:pPr lvl="1"/>
            <a:r>
              <a:rPr lang="yo-NG" altLang="zh-CN" dirty="0"/>
              <a:t>Setting of Current Find Dialog </a:t>
            </a:r>
          </a:p>
          <a:p>
            <a:r>
              <a:rPr lang="yo-NG" altLang="zh-CN" dirty="0"/>
              <a:t>DocumentSavedViewpoints  </a:t>
            </a:r>
          </a:p>
          <a:p>
            <a:pPr lvl="1"/>
            <a:r>
              <a:rPr lang="yo-NG" altLang="zh-CN" dirty="0"/>
              <a:t>Manage Saved Viewpoints </a:t>
            </a:r>
          </a:p>
          <a:p>
            <a:r>
              <a:rPr lang="yo-NG" altLang="zh-CN" dirty="0"/>
              <a:t>DocumentCurrentViewpoint </a:t>
            </a:r>
          </a:p>
          <a:p>
            <a:pPr lvl="1"/>
            <a:r>
              <a:rPr lang="yo-NG" altLang="zh-CN" dirty="0"/>
              <a:t>Manage Current Viewpoint</a:t>
            </a:r>
          </a:p>
          <a:p>
            <a:r>
              <a:rPr lang="yo-NG" altLang="zh-CN" dirty="0"/>
              <a:t>DocumentSelectionSets </a:t>
            </a:r>
          </a:p>
          <a:p>
            <a:pPr lvl="1"/>
            <a:r>
              <a:rPr lang="yo-NG" altLang="zh-CN" dirty="0"/>
              <a:t>Manage Selection Sets</a:t>
            </a:r>
          </a:p>
          <a:p>
            <a:endParaRPr lang="yo-NG" altLang="zh-CN" dirty="0"/>
          </a:p>
          <a:p>
            <a:endParaRPr lang="zh-CN" altLang="en-US" dirty="0"/>
          </a:p>
        </p:txBody>
      </p:sp>
      <p:sp>
        <p:nvSpPr>
          <p:cNvPr id="2" name="Title 1"/>
          <p:cNvSpPr>
            <a:spLocks noGrp="1"/>
          </p:cNvSpPr>
          <p:nvPr>
            <p:ph type="title"/>
          </p:nvPr>
        </p:nvSpPr>
        <p:spPr/>
        <p:txBody>
          <a:bodyPr/>
          <a:lstStyle/>
          <a:p>
            <a:r>
              <a:rPr lang="en-US" altLang="zh-CN" dirty="0"/>
              <a:t>More Document Parts</a:t>
            </a:r>
            <a:endParaRPr lang="zh-CN" altLang="en-US" dirty="0"/>
          </a:p>
        </p:txBody>
      </p:sp>
    </p:spTree>
    <p:extLst>
      <p:ext uri="{BB962C8B-B14F-4D97-AF65-F5344CB8AC3E}">
        <p14:creationId xmlns:p14="http://schemas.microsoft.com/office/powerpoint/2010/main" val="15710844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Modify Document</a:t>
            </a:r>
            <a:endParaRPr lang="en-US" dirty="0"/>
          </a:p>
        </p:txBody>
      </p:sp>
      <p:sp>
        <p:nvSpPr>
          <p:cNvPr id="3" name="Content Placeholder 2"/>
          <p:cNvSpPr>
            <a:spLocks noGrp="1"/>
          </p:cNvSpPr>
          <p:nvPr>
            <p:ph idx="1"/>
          </p:nvPr>
        </p:nvSpPr>
        <p:spPr>
          <a:xfrm>
            <a:off x="-29090" y="1220787"/>
            <a:ext cx="12670257" cy="7503949"/>
          </a:xfrm>
        </p:spPr>
        <p:txBody>
          <a:bodyPr/>
          <a:lstStyle/>
          <a:p>
            <a:pPr lvl="1"/>
            <a:r>
              <a:rPr lang="en-US" altLang="zh-CN" sz="2800" dirty="0" smtClean="0">
                <a:latin typeface="Frutiger Next LT W1G"/>
              </a:rPr>
              <a:t>Most modifications </a:t>
            </a:r>
            <a:r>
              <a:rPr lang="en-US" altLang="zh-CN" sz="2800" dirty="0">
                <a:latin typeface="Frutiger Next LT W1G"/>
              </a:rPr>
              <a:t>must utilize </a:t>
            </a:r>
            <a:r>
              <a:rPr lang="en-US" altLang="zh-CN" sz="2800" dirty="0" smtClean="0"/>
              <a:t>classes under </a:t>
            </a:r>
            <a:r>
              <a:rPr lang="en-US" altLang="zh-CN" sz="2800" dirty="0" err="1"/>
              <a:t>DocumentParts</a:t>
            </a:r>
            <a:r>
              <a:rPr lang="en-US" altLang="zh-CN" sz="2800" dirty="0"/>
              <a:t> </a:t>
            </a:r>
            <a:r>
              <a:rPr lang="en-US" altLang="zh-CN" sz="2800" dirty="0" smtClean="0"/>
              <a:t>namespace</a:t>
            </a:r>
            <a:r>
              <a:rPr lang="en-GB" altLang="zh-CN" sz="2800" dirty="0" smtClean="0">
                <a:latin typeface="Frutiger Next LT W1G"/>
              </a:rPr>
              <a:t>. </a:t>
            </a:r>
            <a:r>
              <a:rPr lang="en-US" sz="2600" dirty="0" smtClean="0">
                <a:latin typeface="Frutiger Next LT W1G"/>
              </a:rPr>
              <a:t> </a:t>
            </a:r>
            <a:endParaRPr lang="en-GB" sz="2600" dirty="0">
              <a:latin typeface="Frutiger Next LT W1G"/>
            </a:endParaRPr>
          </a:p>
          <a:p>
            <a:pPr lvl="2">
              <a:buNone/>
            </a:pPr>
            <a:endParaRPr lang="en-GB" dirty="0" smtClean="0">
              <a:latin typeface="Frutiger Next LT W1G"/>
            </a:endParaRPr>
          </a:p>
          <a:p>
            <a:pPr lvl="1"/>
            <a:endParaRPr lang="en-US" altLang="zh-CN" sz="2800" dirty="0">
              <a:latin typeface="Frutiger Next LT W1G"/>
            </a:endParaRPr>
          </a:p>
          <a:p>
            <a:pPr lvl="1"/>
            <a:endParaRPr lang="en-US" altLang="zh-CN" sz="2800" dirty="0" smtClean="0">
              <a:latin typeface="Frutiger Next LT W1G"/>
            </a:endParaRPr>
          </a:p>
          <a:p>
            <a:pPr lvl="1"/>
            <a:r>
              <a:rPr lang="en-US" altLang="zh-CN" sz="2800" dirty="0" smtClean="0">
                <a:latin typeface="Frutiger Next LT W1G"/>
              </a:rPr>
              <a:t>Common </a:t>
            </a:r>
            <a:r>
              <a:rPr lang="en-US" altLang="zh-CN" sz="2800" dirty="0">
                <a:latin typeface="Frutiger Next LT W1G"/>
              </a:rPr>
              <a:t>usage </a:t>
            </a:r>
          </a:p>
          <a:p>
            <a:pPr lvl="2"/>
            <a:r>
              <a:rPr lang="en-US" altLang="zh-CN" sz="2400" dirty="0" err="1">
                <a:latin typeface="Frutiger Next LT W1G"/>
              </a:rPr>
              <a:t>CreateCopy</a:t>
            </a:r>
            <a:r>
              <a:rPr lang="en-US" altLang="zh-CN" sz="2400" dirty="0">
                <a:latin typeface="Frutiger Next LT W1G"/>
              </a:rPr>
              <a:t> and </a:t>
            </a:r>
            <a:r>
              <a:rPr lang="en-US" altLang="zh-CN" sz="2400" dirty="0" err="1">
                <a:latin typeface="Frutiger Next LT W1G"/>
              </a:rPr>
              <a:t>CopyFrom</a:t>
            </a:r>
            <a:endParaRPr lang="en-US" altLang="zh-CN" sz="2400" dirty="0">
              <a:latin typeface="Frutiger Next LT W1G"/>
            </a:endParaRPr>
          </a:p>
          <a:p>
            <a:pPr lvl="1"/>
            <a:endParaRPr lang="en-US" altLang="zh-CN" sz="2800" dirty="0">
              <a:latin typeface="Frutiger Next LT W1G"/>
            </a:endParaRPr>
          </a:p>
          <a:p>
            <a:pPr lvl="1"/>
            <a:endParaRPr lang="en-US" altLang="zh-CN" sz="2800" dirty="0">
              <a:latin typeface="Frutiger Next LT W1G"/>
            </a:endParaRPr>
          </a:p>
          <a:p>
            <a:pPr lvl="2"/>
            <a:endParaRPr lang="en-US" altLang="zh-CN" sz="2400" dirty="0" smtClean="0">
              <a:latin typeface="Frutiger Next LT W1G"/>
            </a:endParaRPr>
          </a:p>
          <a:p>
            <a:pPr lvl="2"/>
            <a:endParaRPr lang="en-US" altLang="zh-CN" sz="2400" dirty="0"/>
          </a:p>
          <a:p>
            <a:pPr lvl="2"/>
            <a:endParaRPr lang="en-US" altLang="zh-CN" sz="2400" dirty="0" smtClean="0">
              <a:latin typeface="Frutiger Next LT W1G"/>
            </a:endParaRPr>
          </a:p>
          <a:p>
            <a:pPr lvl="2"/>
            <a:endParaRPr lang="en-US" altLang="zh-CN" sz="2400" dirty="0"/>
          </a:p>
          <a:p>
            <a:pPr lvl="2"/>
            <a:endParaRPr lang="en-US" altLang="zh-CN" sz="2400" dirty="0" smtClean="0">
              <a:latin typeface="Frutiger Next LT W1G"/>
            </a:endParaRPr>
          </a:p>
          <a:p>
            <a:pPr lvl="2"/>
            <a:endParaRPr lang="en-US" altLang="zh-CN" sz="2400" dirty="0"/>
          </a:p>
          <a:p>
            <a:pPr lvl="2"/>
            <a:r>
              <a:rPr lang="en-US" altLang="zh-CN" sz="2400" dirty="0" smtClean="0">
                <a:latin typeface="Frutiger Next LT W1G"/>
              </a:rPr>
              <a:t>Some modification are direct method in </a:t>
            </a:r>
            <a:r>
              <a:rPr lang="en-US" altLang="zh-CN" sz="2400" dirty="0" err="1"/>
              <a:t>DocumentParts</a:t>
            </a:r>
            <a:r>
              <a:rPr lang="en-US" altLang="zh-CN" sz="2400" dirty="0" smtClean="0">
                <a:latin typeface="Frutiger Next LT W1G"/>
              </a:rPr>
              <a:t> </a:t>
            </a:r>
            <a:endParaRPr lang="en-GB" dirty="0" smtClean="0">
              <a:latin typeface="Frutiger Next LT W1G"/>
            </a:endParaRPr>
          </a:p>
          <a:p>
            <a:pPr lvl="1"/>
            <a:endParaRPr lang="en-GB" sz="2800" dirty="0">
              <a:latin typeface="Frutiger Next LT W1G"/>
            </a:endParaRPr>
          </a:p>
          <a:p>
            <a:pPr lvl="1"/>
            <a:endParaRPr lang="en-US" sz="2800" dirty="0">
              <a:latin typeface="Frutiger Next LT W1G"/>
            </a:endParaRPr>
          </a:p>
        </p:txBody>
      </p:sp>
      <p:sp>
        <p:nvSpPr>
          <p:cNvPr id="4" name="Multiply 3"/>
          <p:cNvSpPr/>
          <p:nvPr/>
        </p:nvSpPr>
        <p:spPr>
          <a:xfrm>
            <a:off x="9838567" y="2017675"/>
            <a:ext cx="891176" cy="1015773"/>
          </a:xfrm>
          <a:prstGeom prst="mathMultiply">
            <a:avLst/>
          </a:prstGeom>
          <a:gradFill>
            <a:gsLst>
              <a:gs pos="0">
                <a:srgbClr val="FFF200"/>
              </a:gs>
              <a:gs pos="45000">
                <a:srgbClr val="FF7A00"/>
              </a:gs>
              <a:gs pos="70000">
                <a:srgbClr val="FF0300"/>
              </a:gs>
              <a:gs pos="100000">
                <a:srgbClr val="4D0808"/>
              </a:gs>
            </a:gsLst>
            <a:lin ang="16200000" scaled="0"/>
          </a:gradFill>
        </p:spPr>
        <p:style>
          <a:lnRef idx="1">
            <a:schemeClr val="accent1"/>
          </a:lnRef>
          <a:fillRef idx="3">
            <a:schemeClr val="accent1"/>
          </a:fillRef>
          <a:effectRef idx="2">
            <a:schemeClr val="accent1"/>
          </a:effectRef>
          <a:fontRef idx="minor">
            <a:schemeClr val="lt1"/>
          </a:fontRef>
        </p:style>
        <p:txBody>
          <a:bodyPr lIns="130101" tIns="65050" rIns="130101" bIns="65050" rtlCol="0" anchor="ctr"/>
          <a:lstStyle/>
          <a:p>
            <a:pPr algn="ctr"/>
            <a:endParaRPr lang="zh-CN" altLang="en-US" dirty="0">
              <a:solidFill>
                <a:srgbClr val="FF0000"/>
              </a:solidFill>
            </a:endParaRPr>
          </a:p>
        </p:txBody>
      </p:sp>
      <p:sp>
        <p:nvSpPr>
          <p:cNvPr id="118785" name="Rectangle 1"/>
          <p:cNvSpPr>
            <a:spLocks noChangeArrowheads="1"/>
          </p:cNvSpPr>
          <p:nvPr/>
        </p:nvSpPr>
        <p:spPr bwMode="auto">
          <a:xfrm>
            <a:off x="1907114" y="4355125"/>
            <a:ext cx="8056217" cy="685368"/>
          </a:xfrm>
          <a:prstGeom prst="rect">
            <a:avLst/>
          </a:prstGeom>
          <a:solidFill>
            <a:schemeClr val="bg1">
              <a:lumMod val="95000"/>
            </a:schemeClr>
          </a:solidFill>
          <a:ln w="9525">
            <a:noFill/>
            <a:miter lim="800000"/>
            <a:headEnd/>
            <a:tailEnd/>
          </a:ln>
          <a:effectLst/>
        </p:spPr>
        <p:txBody>
          <a:bodyPr vert="horz" wrap="square" lIns="130101" tIns="65050" rIns="130101" bIns="65050" numCol="1" anchor="ctr" anchorCtr="0" compatLnSpc="1">
            <a:prstTxWarp prst="textNoShape">
              <a:avLst/>
            </a:prstTxWarp>
            <a:spAutoFit/>
          </a:bodyPr>
          <a:lstStyle/>
          <a:p>
            <a:pPr defTabSz="1301008"/>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8000"/>
                </a:solidFill>
                <a:latin typeface="Times New Roman" pitchFamily="18" charset="0"/>
                <a:ea typeface="宋体" pitchFamily="2" charset="-122"/>
                <a:cs typeface="Times New Roman" pitchFamily="18" charset="0"/>
              </a:rPr>
              <a:t>// modify current selection</a:t>
            </a:r>
            <a:endParaRPr lang="en-US" altLang="zh-CN" sz="1800" b="1" dirty="0">
              <a:latin typeface="Times New Roman" pitchFamily="18" charset="0"/>
              <a:ea typeface="宋体" pitchFamily="2" charset="-122"/>
              <a:cs typeface="Times New Roman" pitchFamily="18" charset="0"/>
            </a:endParaRPr>
          </a:p>
          <a:p>
            <a:pPr defTabSz="130100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oDoc.CurrentSelection.CopyFrom</a:t>
            </a:r>
            <a:r>
              <a:rPr lang="en-US" altLang="zh-CN" sz="1800" b="1" dirty="0">
                <a:latin typeface="Times New Roman" pitchFamily="18" charset="0"/>
                <a:ea typeface="宋体" pitchFamily="2" charset="-122"/>
                <a:cs typeface="Times New Roman" pitchFamily="18" charset="0"/>
              </a:rPr>
              <a:t>(</a:t>
            </a:r>
            <a:r>
              <a:rPr lang="en-US" altLang="zh-CN" sz="1800" b="1" dirty="0" err="1">
                <a:latin typeface="Times New Roman" pitchFamily="18" charset="0"/>
                <a:ea typeface="宋体" pitchFamily="2" charset="-122"/>
                <a:cs typeface="Times New Roman" pitchFamily="18" charset="0"/>
              </a:rPr>
              <a:t>oMyNewSelection</a:t>
            </a:r>
            <a:r>
              <a:rPr lang="en-US" altLang="zh-CN" sz="1800" b="1" dirty="0">
                <a:latin typeface="Times New Roman" pitchFamily="18" charset="0"/>
                <a:ea typeface="宋体" pitchFamily="2" charset="-122"/>
                <a:cs typeface="Times New Roman" pitchFamily="18" charset="0"/>
              </a:rPr>
              <a:t>);</a:t>
            </a:r>
          </a:p>
        </p:txBody>
      </p:sp>
      <p:sp>
        <p:nvSpPr>
          <p:cNvPr id="118786" name="Rectangle 2"/>
          <p:cNvSpPr>
            <a:spLocks noChangeArrowheads="1"/>
          </p:cNvSpPr>
          <p:nvPr/>
        </p:nvSpPr>
        <p:spPr bwMode="auto">
          <a:xfrm>
            <a:off x="1728879" y="1674991"/>
            <a:ext cx="8038393" cy="685368"/>
          </a:xfrm>
          <a:prstGeom prst="rect">
            <a:avLst/>
          </a:prstGeom>
          <a:solidFill>
            <a:schemeClr val="bg1">
              <a:lumMod val="95000"/>
            </a:schemeClr>
          </a:solidFill>
          <a:ln w="9525">
            <a:noFill/>
            <a:miter lim="800000"/>
            <a:headEnd/>
            <a:tailEnd/>
          </a:ln>
          <a:effectLst/>
        </p:spPr>
        <p:txBody>
          <a:bodyPr vert="horz" wrap="square" lIns="130101" tIns="65050" rIns="130101" bIns="65050" numCol="1" anchor="ctr" anchorCtr="0" compatLnSpc="1">
            <a:prstTxWarp prst="textNoShape">
              <a:avLst/>
            </a:prstTxWarp>
            <a:spAutoFit/>
          </a:bodyPr>
          <a:lstStyle/>
          <a:p>
            <a:pPr defTabSz="1301008"/>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8000"/>
                </a:solidFill>
                <a:latin typeface="Times New Roman" pitchFamily="18" charset="0"/>
                <a:ea typeface="宋体" pitchFamily="2" charset="-122"/>
                <a:cs typeface="Times New Roman" pitchFamily="18" charset="0"/>
              </a:rPr>
              <a:t>// try to modify current selection</a:t>
            </a:r>
            <a:endParaRPr lang="en-US" altLang="zh-CN" sz="1800" b="1" dirty="0">
              <a:latin typeface="Times New Roman" pitchFamily="18" charset="0"/>
              <a:ea typeface="宋体" pitchFamily="2" charset="-122"/>
              <a:cs typeface="Times New Roman" pitchFamily="18" charset="0"/>
            </a:endParaRPr>
          </a:p>
          <a:p>
            <a:pPr defTabSz="130100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oDoc.CurrentSelection</a:t>
            </a:r>
            <a:r>
              <a:rPr lang="en-US" altLang="zh-CN" sz="1800" b="1" dirty="0">
                <a:latin typeface="Times New Roman" pitchFamily="18" charset="0"/>
                <a:ea typeface="宋体" pitchFamily="2" charset="-122"/>
                <a:cs typeface="Times New Roman" pitchFamily="18" charset="0"/>
              </a:rPr>
              <a:t> = </a:t>
            </a:r>
            <a:r>
              <a:rPr lang="en-US" altLang="zh-CN" sz="1800" b="1" dirty="0" err="1">
                <a:latin typeface="Times New Roman" pitchFamily="18" charset="0"/>
                <a:ea typeface="宋体" pitchFamily="2" charset="-122"/>
                <a:cs typeface="Times New Roman" pitchFamily="18" charset="0"/>
              </a:rPr>
              <a:t>MyNewSelection</a:t>
            </a:r>
            <a:r>
              <a:rPr lang="en-US" altLang="zh-CN" sz="1800" b="1" dirty="0">
                <a:latin typeface="Times New Roman" pitchFamily="18" charset="0"/>
                <a:ea typeface="宋体" pitchFamily="2" charset="-122"/>
                <a:cs typeface="Times New Roman" pitchFamily="18" charset="0"/>
              </a:rPr>
              <a:t>;</a:t>
            </a:r>
          </a:p>
        </p:txBody>
      </p:sp>
      <p:sp>
        <p:nvSpPr>
          <p:cNvPr id="118787" name="Rectangle 3"/>
          <p:cNvSpPr>
            <a:spLocks noChangeArrowheads="1"/>
          </p:cNvSpPr>
          <p:nvPr/>
        </p:nvSpPr>
        <p:spPr bwMode="auto">
          <a:xfrm>
            <a:off x="1755395" y="8459787"/>
            <a:ext cx="8305748" cy="685368"/>
          </a:xfrm>
          <a:prstGeom prst="rect">
            <a:avLst/>
          </a:prstGeom>
          <a:solidFill>
            <a:schemeClr val="bg1">
              <a:lumMod val="95000"/>
            </a:schemeClr>
          </a:solidFill>
          <a:ln w="9525">
            <a:noFill/>
            <a:miter lim="800000"/>
            <a:headEnd/>
            <a:tailEnd/>
          </a:ln>
          <a:effectLst/>
        </p:spPr>
        <p:txBody>
          <a:bodyPr vert="horz" wrap="square" lIns="130101" tIns="65050" rIns="130101" bIns="65050" numCol="1" anchor="ctr" anchorCtr="0" compatLnSpc="1">
            <a:prstTxWarp prst="textNoShape">
              <a:avLst/>
            </a:prstTxWarp>
            <a:spAutoFit/>
          </a:bodyPr>
          <a:lstStyle/>
          <a:p>
            <a:pPr defTabSz="1301008"/>
            <a:r>
              <a:rPr lang="en-US" altLang="zh-CN" sz="1800" b="1" dirty="0" smtClean="0">
                <a:solidFill>
                  <a:srgbClr val="008000"/>
                </a:solidFill>
                <a:latin typeface="Times New Roman" pitchFamily="18" charset="0"/>
                <a:ea typeface="宋体" pitchFamily="2" charset="-122"/>
                <a:cs typeface="Times New Roman" pitchFamily="18" charset="0"/>
              </a:rPr>
              <a:t>    //</a:t>
            </a:r>
            <a:r>
              <a:rPr lang="en-US" altLang="zh-CN" sz="1800" b="1" dirty="0">
                <a:solidFill>
                  <a:srgbClr val="008000"/>
                </a:solidFill>
                <a:latin typeface="Times New Roman" pitchFamily="18" charset="0"/>
                <a:ea typeface="宋体" pitchFamily="2" charset="-122"/>
                <a:cs typeface="Times New Roman" pitchFamily="18" charset="0"/>
              </a:rPr>
              <a:t>override item's color</a:t>
            </a:r>
            <a:endParaRPr lang="en-US" altLang="zh-CN" sz="1800" b="1" dirty="0">
              <a:latin typeface="Times New Roman" pitchFamily="18" charset="0"/>
              <a:ea typeface="宋体" pitchFamily="2" charset="-122"/>
              <a:cs typeface="Times New Roman" pitchFamily="18" charset="0"/>
            </a:endParaRPr>
          </a:p>
          <a:p>
            <a:pPr defTabSz="1301008" eaLnBrk="0" hangingPunct="0"/>
            <a:r>
              <a:rPr lang="en-US" altLang="zh-CN" sz="1800" b="1" dirty="0">
                <a:latin typeface="Times New Roman" pitchFamily="18" charset="0"/>
                <a:ea typeface="宋体" pitchFamily="2" charset="-122"/>
                <a:cs typeface="Times New Roman" pitchFamily="18" charset="0"/>
              </a:rPr>
              <a:t>    </a:t>
            </a:r>
            <a:r>
              <a:rPr lang="en-US" altLang="zh-CN" sz="1800" b="1" dirty="0" smtClean="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oDoc.Models.OverridePermanentColor</a:t>
            </a:r>
            <a:r>
              <a:rPr lang="en-US" altLang="zh-CN" sz="1800" b="1" dirty="0">
                <a:latin typeface="Times New Roman" pitchFamily="18" charset="0"/>
                <a:ea typeface="宋体" pitchFamily="2" charset="-122"/>
                <a:cs typeface="Times New Roman" pitchFamily="18" charset="0"/>
              </a:rPr>
              <a:t>(</a:t>
            </a:r>
            <a:r>
              <a:rPr lang="en-US" altLang="zh-CN" sz="1800" b="1" dirty="0" err="1">
                <a:latin typeface="Times New Roman" pitchFamily="18" charset="0"/>
                <a:ea typeface="宋体" pitchFamily="2" charset="-122"/>
                <a:cs typeface="Times New Roman" pitchFamily="18" charset="0"/>
              </a:rPr>
              <a:t>MyItems</a:t>
            </a:r>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MyColor</a:t>
            </a:r>
            <a:r>
              <a:rPr lang="en-US" altLang="zh-CN" sz="1800" b="1" dirty="0">
                <a:latin typeface="Times New Roman" pitchFamily="18" charset="0"/>
                <a:ea typeface="宋体" pitchFamily="2" charset="-122"/>
                <a:cs typeface="Times New Roman" pitchFamily="18" charset="0"/>
              </a:rPr>
              <a:t>);</a:t>
            </a:r>
          </a:p>
        </p:txBody>
      </p:sp>
      <p:sp>
        <p:nvSpPr>
          <p:cNvPr id="118788" name="Rectangle 4"/>
          <p:cNvSpPr>
            <a:spLocks noChangeArrowheads="1"/>
          </p:cNvSpPr>
          <p:nvPr/>
        </p:nvSpPr>
        <p:spPr bwMode="auto">
          <a:xfrm>
            <a:off x="1843320" y="5335587"/>
            <a:ext cx="8091865" cy="2347362"/>
          </a:xfrm>
          <a:prstGeom prst="rect">
            <a:avLst/>
          </a:prstGeom>
          <a:solidFill>
            <a:schemeClr val="bg1">
              <a:lumMod val="95000"/>
            </a:schemeClr>
          </a:solidFill>
          <a:ln w="9525">
            <a:noFill/>
            <a:miter lim="800000"/>
            <a:headEnd/>
            <a:tailEnd/>
          </a:ln>
          <a:effectLst/>
        </p:spPr>
        <p:txBody>
          <a:bodyPr vert="horz" wrap="square" lIns="130101" tIns="65050" rIns="130101" bIns="65050" numCol="1" anchor="ctr" anchorCtr="0" compatLnSpc="1">
            <a:prstTxWarp prst="textNoShape">
              <a:avLst/>
            </a:prstTxWarp>
            <a:spAutoFit/>
          </a:bodyPr>
          <a:lstStyle/>
          <a:p>
            <a:pPr defTabSz="1301008"/>
            <a:r>
              <a:rPr lang="en-US" altLang="zh-CN" sz="1800" b="1" dirty="0">
                <a:latin typeface="Times New Roman" pitchFamily="18" charset="0"/>
                <a:ea typeface="宋体" pitchFamily="2" charset="-122"/>
                <a:cs typeface="Times New Roman" pitchFamily="18" charset="0"/>
              </a:rPr>
              <a:t> </a:t>
            </a:r>
            <a:r>
              <a:rPr lang="en-US" altLang="zh-CN" sz="1800" b="1" dirty="0" smtClean="0">
                <a:latin typeface="Times New Roman" pitchFamily="18" charset="0"/>
                <a:ea typeface="宋体" pitchFamily="2" charset="-122"/>
                <a:cs typeface="Times New Roman" pitchFamily="18" charset="0"/>
              </a:rPr>
              <a:t>       </a:t>
            </a:r>
            <a:r>
              <a:rPr lang="en-US" altLang="zh-CN" sz="1800" b="1" dirty="0">
                <a:solidFill>
                  <a:srgbClr val="008000"/>
                </a:solidFill>
                <a:latin typeface="Times New Roman" pitchFamily="18" charset="0"/>
                <a:ea typeface="宋体" pitchFamily="2" charset="-122"/>
                <a:cs typeface="Times New Roman" pitchFamily="18" charset="0"/>
              </a:rPr>
              <a:t>// get current viewpoint </a:t>
            </a:r>
            <a:endParaRPr lang="en-US" altLang="zh-CN" sz="1800" b="1" dirty="0">
              <a:latin typeface="Times New Roman" pitchFamily="18" charset="0"/>
              <a:ea typeface="宋体" pitchFamily="2" charset="-122"/>
              <a:cs typeface="Times New Roman" pitchFamily="18" charset="0"/>
            </a:endParaRPr>
          </a:p>
          <a:p>
            <a:pPr defTabSz="1301008" eaLnBrk="0" hangingPunct="0"/>
            <a:r>
              <a:rPr lang="en-US" altLang="zh-CN" sz="1800" b="1" dirty="0">
                <a:latin typeface="Times New Roman" pitchFamily="18" charset="0"/>
                <a:ea typeface="宋体" pitchFamily="2" charset="-122"/>
                <a:cs typeface="Times New Roman" pitchFamily="18" charset="0"/>
              </a:rPr>
              <a:t>           </a:t>
            </a:r>
            <a:r>
              <a:rPr lang="en-US" altLang="zh-CN" sz="1800" b="1" dirty="0">
                <a:solidFill>
                  <a:srgbClr val="2B91AF"/>
                </a:solidFill>
                <a:latin typeface="Times New Roman" pitchFamily="18" charset="0"/>
                <a:ea typeface="宋体" pitchFamily="2" charset="-122"/>
                <a:cs typeface="Times New Roman" pitchFamily="18" charset="0"/>
              </a:rPr>
              <a:t>Viewpoint</a:t>
            </a:r>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oCurVP</a:t>
            </a:r>
            <a:r>
              <a:rPr lang="en-US" altLang="zh-CN" sz="1800" b="1" dirty="0">
                <a:latin typeface="Times New Roman" pitchFamily="18" charset="0"/>
                <a:ea typeface="宋体" pitchFamily="2" charset="-122"/>
                <a:cs typeface="Times New Roman" pitchFamily="18" charset="0"/>
              </a:rPr>
              <a:t> = </a:t>
            </a:r>
            <a:r>
              <a:rPr lang="en-US" altLang="zh-CN" sz="1800" b="1" dirty="0" err="1">
                <a:latin typeface="Times New Roman" pitchFamily="18" charset="0"/>
                <a:ea typeface="宋体" pitchFamily="2" charset="-122"/>
                <a:cs typeface="Times New Roman" pitchFamily="18" charset="0"/>
              </a:rPr>
              <a:t>oDoc.CurrentViewpoint</a:t>
            </a:r>
            <a:r>
              <a:rPr lang="en-US" altLang="zh-CN" sz="1800" b="1" dirty="0">
                <a:latin typeface="Times New Roman" pitchFamily="18" charset="0"/>
                <a:ea typeface="宋体" pitchFamily="2" charset="-122"/>
                <a:cs typeface="Times New Roman" pitchFamily="18" charset="0"/>
              </a:rPr>
              <a:t>;</a:t>
            </a:r>
          </a:p>
          <a:p>
            <a:pPr defTabSz="1301008" eaLnBrk="0" hangingPunct="0"/>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8000"/>
                </a:solidFill>
                <a:latin typeface="Times New Roman" pitchFamily="18" charset="0"/>
                <a:ea typeface="宋体" pitchFamily="2" charset="-122"/>
                <a:cs typeface="Times New Roman" pitchFamily="18" charset="0"/>
              </a:rPr>
              <a:t>// get copy viewpoint</a:t>
            </a:r>
            <a:endParaRPr lang="en-US" altLang="zh-CN" sz="1800" b="1" dirty="0">
              <a:latin typeface="Times New Roman" pitchFamily="18" charset="0"/>
              <a:ea typeface="宋体" pitchFamily="2" charset="-122"/>
              <a:cs typeface="Times New Roman" pitchFamily="18" charset="0"/>
            </a:endParaRPr>
          </a:p>
          <a:p>
            <a:pPr defTabSz="1301008" eaLnBrk="0" hangingPunct="0"/>
            <a:r>
              <a:rPr lang="en-US" altLang="zh-CN" sz="1800" b="1" dirty="0">
                <a:latin typeface="Times New Roman" pitchFamily="18" charset="0"/>
                <a:ea typeface="宋体" pitchFamily="2" charset="-122"/>
                <a:cs typeface="Times New Roman" pitchFamily="18" charset="0"/>
              </a:rPr>
              <a:t>           </a:t>
            </a:r>
            <a:r>
              <a:rPr lang="en-US" altLang="zh-CN" sz="1800" b="1" dirty="0">
                <a:solidFill>
                  <a:srgbClr val="2B91AF"/>
                </a:solidFill>
                <a:latin typeface="Times New Roman" pitchFamily="18" charset="0"/>
                <a:ea typeface="宋体" pitchFamily="2" charset="-122"/>
                <a:cs typeface="Times New Roman" pitchFamily="18" charset="0"/>
              </a:rPr>
              <a:t>Viewpoint</a:t>
            </a:r>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oCopyVP</a:t>
            </a:r>
            <a:r>
              <a:rPr lang="en-US" altLang="zh-CN" sz="1800" b="1" dirty="0">
                <a:latin typeface="Times New Roman" pitchFamily="18" charset="0"/>
                <a:ea typeface="宋体" pitchFamily="2" charset="-122"/>
                <a:cs typeface="Times New Roman" pitchFamily="18" charset="0"/>
              </a:rPr>
              <a:t> = </a:t>
            </a:r>
            <a:r>
              <a:rPr lang="en-US" altLang="zh-CN" sz="1800" b="1" dirty="0" err="1">
                <a:latin typeface="Times New Roman" pitchFamily="18" charset="0"/>
                <a:ea typeface="宋体" pitchFamily="2" charset="-122"/>
                <a:cs typeface="Times New Roman" pitchFamily="18" charset="0"/>
              </a:rPr>
              <a:t>oCurVP.</a:t>
            </a:r>
            <a:r>
              <a:rPr lang="en-US" altLang="zh-CN" sz="1800" b="1" dirty="0" err="1">
                <a:solidFill>
                  <a:srgbClr val="FF0000"/>
                </a:solidFill>
                <a:latin typeface="Times New Roman" pitchFamily="18" charset="0"/>
                <a:ea typeface="宋体" pitchFamily="2" charset="-122"/>
                <a:cs typeface="Times New Roman" pitchFamily="18" charset="0"/>
              </a:rPr>
              <a:t>CreateCopy</a:t>
            </a:r>
            <a:r>
              <a:rPr lang="en-US" altLang="zh-CN" sz="1800" b="1" dirty="0">
                <a:latin typeface="Times New Roman" pitchFamily="18" charset="0"/>
                <a:ea typeface="宋体" pitchFamily="2" charset="-122"/>
                <a:cs typeface="Times New Roman" pitchFamily="18" charset="0"/>
              </a:rPr>
              <a:t>();</a:t>
            </a:r>
          </a:p>
          <a:p>
            <a:pPr defTabSz="1301008" eaLnBrk="0" hangingPunct="0"/>
            <a:r>
              <a:rPr lang="en-US" altLang="zh-CN" sz="1800" b="1" dirty="0">
                <a:solidFill>
                  <a:srgbClr val="008000"/>
                </a:solidFill>
                <a:latin typeface="Times New Roman" pitchFamily="18" charset="0"/>
                <a:ea typeface="宋体" pitchFamily="2" charset="-122"/>
                <a:cs typeface="Times New Roman" pitchFamily="18" charset="0"/>
              </a:rPr>
              <a:t>           //modify properties of the copy</a:t>
            </a:r>
            <a:endParaRPr lang="en-US" altLang="zh-CN" sz="1800" b="1" dirty="0">
              <a:latin typeface="Times New Roman" pitchFamily="18" charset="0"/>
              <a:ea typeface="宋体" pitchFamily="2" charset="-122"/>
              <a:cs typeface="Times New Roman" pitchFamily="18" charset="0"/>
            </a:endParaRPr>
          </a:p>
          <a:p>
            <a:pPr defTabSz="1301008" eaLnBrk="0" hangingPunct="0"/>
            <a:r>
              <a:rPr lang="en-US" altLang="zh-CN" sz="1800" b="1" dirty="0">
                <a:solidFill>
                  <a:srgbClr val="008000"/>
                </a:solidFill>
                <a:latin typeface="Times New Roman" pitchFamily="18" charset="0"/>
                <a:ea typeface="宋体" pitchFamily="2" charset="-122"/>
                <a:cs typeface="Times New Roman" pitchFamily="18" charset="0"/>
              </a:rPr>
              <a:t>           // ………</a:t>
            </a:r>
            <a:endParaRPr lang="en-US" altLang="zh-CN" sz="1800" b="1" dirty="0">
              <a:latin typeface="Times New Roman" pitchFamily="18" charset="0"/>
              <a:ea typeface="宋体" pitchFamily="2" charset="-122"/>
              <a:cs typeface="Times New Roman" pitchFamily="18" charset="0"/>
            </a:endParaRPr>
          </a:p>
          <a:p>
            <a:pPr defTabSz="1301008" eaLnBrk="0" hangingPunct="0"/>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8000"/>
                </a:solidFill>
                <a:latin typeface="Times New Roman" pitchFamily="18" charset="0"/>
                <a:ea typeface="宋体" pitchFamily="2" charset="-122"/>
                <a:cs typeface="Times New Roman" pitchFamily="18" charset="0"/>
              </a:rPr>
              <a:t>//update the current viewpoint</a:t>
            </a:r>
            <a:endParaRPr lang="en-US" altLang="zh-CN" sz="1800" b="1" dirty="0">
              <a:latin typeface="Times New Roman" pitchFamily="18" charset="0"/>
              <a:ea typeface="宋体" pitchFamily="2" charset="-122"/>
              <a:cs typeface="Times New Roman" pitchFamily="18" charset="0"/>
            </a:endParaRPr>
          </a:p>
          <a:p>
            <a:pPr defTabSz="130100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a:latin typeface="Times New Roman" pitchFamily="18" charset="0"/>
                <a:ea typeface="宋体" pitchFamily="2" charset="-122"/>
                <a:cs typeface="Times New Roman" pitchFamily="18" charset="0"/>
              </a:rPr>
              <a:t>oDoc.CurrentViewpoint.</a:t>
            </a:r>
            <a:r>
              <a:rPr lang="en-US" altLang="zh-CN" sz="1800" b="1" dirty="0" err="1">
                <a:solidFill>
                  <a:srgbClr val="FF0000"/>
                </a:solidFill>
                <a:latin typeface="Times New Roman" pitchFamily="18" charset="0"/>
                <a:ea typeface="宋体" pitchFamily="2" charset="-122"/>
                <a:cs typeface="Times New Roman" pitchFamily="18" charset="0"/>
              </a:rPr>
              <a:t>CopyFrom</a:t>
            </a:r>
            <a:r>
              <a:rPr lang="en-US" altLang="zh-CN" sz="1800" b="1" dirty="0">
                <a:latin typeface="Times New Roman" pitchFamily="18" charset="0"/>
                <a:ea typeface="宋体" pitchFamily="2" charset="-122"/>
                <a:cs typeface="Times New Roman" pitchFamily="18" charset="0"/>
              </a:rPr>
              <a:t>(</a:t>
            </a:r>
            <a:r>
              <a:rPr lang="en-US" altLang="zh-CN" sz="1800" b="1" dirty="0" err="1">
                <a:latin typeface="Times New Roman" pitchFamily="18" charset="0"/>
                <a:ea typeface="宋体" pitchFamily="2" charset="-122"/>
                <a:cs typeface="Times New Roman" pitchFamily="18" charset="0"/>
              </a:rPr>
              <a:t>oCopyVP</a:t>
            </a:r>
            <a:r>
              <a:rPr lang="en-US" altLang="zh-CN" sz="1800" b="1" dirty="0">
                <a:latin typeface="Times New Roman" pitchFamily="18" charset="0"/>
                <a:ea typeface="宋体" pitchFamily="2" charset="-122"/>
                <a:cs typeface="Times New Roman" pitchFamily="18" charset="0"/>
              </a:rPr>
              <a:t>);</a:t>
            </a:r>
          </a:p>
        </p:txBody>
      </p:sp>
      <p:sp>
        <p:nvSpPr>
          <p:cNvPr id="9" name="Rectangle 2"/>
          <p:cNvSpPr>
            <a:spLocks noChangeArrowheads="1"/>
          </p:cNvSpPr>
          <p:nvPr/>
        </p:nvSpPr>
        <p:spPr bwMode="auto">
          <a:xfrm>
            <a:off x="1818864" y="2525561"/>
            <a:ext cx="8038393" cy="685368"/>
          </a:xfrm>
          <a:prstGeom prst="rect">
            <a:avLst/>
          </a:prstGeom>
          <a:solidFill>
            <a:schemeClr val="bg1">
              <a:lumMod val="95000"/>
            </a:schemeClr>
          </a:solidFill>
          <a:ln w="9525">
            <a:noFill/>
            <a:miter lim="800000"/>
            <a:headEnd/>
            <a:tailEnd/>
          </a:ln>
          <a:effectLst/>
        </p:spPr>
        <p:txBody>
          <a:bodyPr vert="horz" wrap="square" lIns="130101" tIns="65050" rIns="130101" bIns="65050" numCol="1" anchor="ctr" anchorCtr="0" compatLnSpc="1">
            <a:prstTxWarp prst="textNoShape">
              <a:avLst/>
            </a:prstTxWarp>
            <a:spAutoFit/>
          </a:bodyPr>
          <a:lstStyle/>
          <a:p>
            <a:pPr defTabSz="1301008"/>
            <a:r>
              <a:rPr lang="en-US" altLang="zh-CN" sz="1800" b="1" dirty="0">
                <a:latin typeface="Times New Roman" pitchFamily="18" charset="0"/>
                <a:ea typeface="宋体" pitchFamily="2" charset="-122"/>
                <a:cs typeface="Times New Roman" pitchFamily="18" charset="0"/>
              </a:rPr>
              <a:t>    </a:t>
            </a:r>
            <a:r>
              <a:rPr lang="en-US" altLang="zh-CN" sz="1800" b="1" dirty="0">
                <a:solidFill>
                  <a:srgbClr val="008000"/>
                </a:solidFill>
                <a:latin typeface="Times New Roman" pitchFamily="18" charset="0"/>
                <a:ea typeface="宋体" pitchFamily="2" charset="-122"/>
                <a:cs typeface="Times New Roman" pitchFamily="18" charset="0"/>
              </a:rPr>
              <a:t>// try to modify current </a:t>
            </a:r>
            <a:r>
              <a:rPr lang="en-US" altLang="zh-CN" sz="1800" b="1" dirty="0" smtClean="0">
                <a:solidFill>
                  <a:srgbClr val="008000"/>
                </a:solidFill>
                <a:latin typeface="Times New Roman" pitchFamily="18" charset="0"/>
                <a:ea typeface="宋体" pitchFamily="2" charset="-122"/>
                <a:cs typeface="Times New Roman" pitchFamily="18" charset="0"/>
              </a:rPr>
              <a:t>viewpoint</a:t>
            </a:r>
            <a:endParaRPr lang="en-US" altLang="zh-CN" sz="1800" b="1" dirty="0">
              <a:latin typeface="Times New Roman" pitchFamily="18" charset="0"/>
              <a:ea typeface="宋体" pitchFamily="2" charset="-122"/>
              <a:cs typeface="Times New Roman" pitchFamily="18" charset="0"/>
            </a:endParaRPr>
          </a:p>
          <a:p>
            <a:pPr defTabSz="1301008" eaLnBrk="0" hangingPunct="0"/>
            <a:r>
              <a:rPr lang="en-US" altLang="zh-CN" sz="1800" b="1" dirty="0">
                <a:latin typeface="Times New Roman" pitchFamily="18" charset="0"/>
                <a:ea typeface="宋体" pitchFamily="2" charset="-122"/>
                <a:cs typeface="Times New Roman" pitchFamily="18" charset="0"/>
              </a:rPr>
              <a:t>     </a:t>
            </a:r>
            <a:r>
              <a:rPr lang="en-US" altLang="zh-CN" sz="1800" b="1" dirty="0" err="1" smtClean="0">
                <a:latin typeface="Times New Roman" pitchFamily="18" charset="0"/>
                <a:ea typeface="宋体" pitchFamily="2" charset="-122"/>
                <a:cs typeface="Times New Roman" pitchFamily="18" charset="0"/>
              </a:rPr>
              <a:t>oDoc.CurrentViewpoint</a:t>
            </a:r>
            <a:r>
              <a:rPr lang="en-US" altLang="zh-CN" sz="1800" b="1" dirty="0" smtClean="0">
                <a:latin typeface="Times New Roman" pitchFamily="18" charset="0"/>
                <a:ea typeface="宋体" pitchFamily="2" charset="-122"/>
                <a:cs typeface="Times New Roman" pitchFamily="18" charset="0"/>
              </a:rPr>
              <a:t> </a:t>
            </a:r>
            <a:r>
              <a:rPr lang="en-US" altLang="zh-CN" sz="1800" b="1" dirty="0">
                <a:latin typeface="Times New Roman" pitchFamily="18" charset="0"/>
                <a:ea typeface="宋体" pitchFamily="2" charset="-122"/>
                <a:cs typeface="Times New Roman" pitchFamily="18" charset="0"/>
              </a:rPr>
              <a:t>= </a:t>
            </a:r>
            <a:r>
              <a:rPr lang="en-US" altLang="zh-CN" sz="1800" b="1" dirty="0" err="1" smtClean="0">
                <a:latin typeface="Times New Roman" pitchFamily="18" charset="0"/>
                <a:ea typeface="宋体" pitchFamily="2" charset="-122"/>
                <a:cs typeface="Times New Roman" pitchFamily="18" charset="0"/>
              </a:rPr>
              <a:t>MyNewViewpoint</a:t>
            </a:r>
            <a:r>
              <a:rPr lang="en-US" altLang="zh-CN" sz="1800" b="1" dirty="0" smtClean="0">
                <a:latin typeface="Times New Roman" pitchFamily="18" charset="0"/>
                <a:ea typeface="宋体" pitchFamily="2" charset="-122"/>
                <a:cs typeface="Times New Roman" pitchFamily="18" charset="0"/>
              </a:rPr>
              <a:t>;</a:t>
            </a:r>
            <a:endParaRPr lang="en-US" altLang="zh-CN" sz="1800" b="1" dirty="0">
              <a:latin typeface="Times New Roman" pitchFamily="18" charset="0"/>
              <a:ea typeface="宋体" pitchFamily="2" charset="-122"/>
              <a:cs typeface="Times New Roman" pitchFamily="18" charset="0"/>
            </a:endParaRPr>
          </a:p>
        </p:txBody>
      </p:sp>
    </p:spTree>
    <p:extLst>
      <p:ext uri="{BB962C8B-B14F-4D97-AF65-F5344CB8AC3E}">
        <p14:creationId xmlns:p14="http://schemas.microsoft.com/office/powerpoint/2010/main" val="94314495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878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4" end="1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878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87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5" grpId="0" animBg="1"/>
      <p:bldP spid="118787" grpId="0" animBg="1"/>
      <p:bldP spid="11878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Tool</a:t>
            </a:r>
            <a:r>
              <a:rPr lang="en-US" altLang="zh-CN" dirty="0" smtClean="0"/>
              <a:t/>
            </a:r>
            <a:br>
              <a:rPr lang="en-US" altLang="zh-CN" dirty="0" smtClean="0"/>
            </a:br>
            <a:endParaRPr lang="zh-CN" altLang="en-US" dirty="0"/>
          </a:p>
        </p:txBody>
      </p:sp>
      <p:sp>
        <p:nvSpPr>
          <p:cNvPr id="3" name="Content Placeholder 2"/>
          <p:cNvSpPr>
            <a:spLocks noGrp="1"/>
          </p:cNvSpPr>
          <p:nvPr>
            <p:ph idx="1"/>
          </p:nvPr>
        </p:nvSpPr>
        <p:spPr>
          <a:xfrm>
            <a:off x="593726" y="2146718"/>
            <a:ext cx="11761869" cy="3306383"/>
          </a:xfrm>
        </p:spPr>
        <p:txBody>
          <a:bodyPr/>
          <a:lstStyle/>
          <a:p>
            <a:pPr>
              <a:buFont typeface="Arial" pitchFamily="34" charset="0"/>
              <a:buChar char="•"/>
            </a:pPr>
            <a:r>
              <a:rPr lang="en-US" altLang="zh-CN" sz="3400" b="1" dirty="0" err="1" smtClean="0"/>
              <a:t>DocumentParts.DocumentTool</a:t>
            </a:r>
            <a:endParaRPr lang="en-US" altLang="zh-CN" sz="3400" dirty="0"/>
          </a:p>
          <a:p>
            <a:pPr>
              <a:buFont typeface="Arial" pitchFamily="34" charset="0"/>
              <a:buChar char="•"/>
            </a:pPr>
            <a:r>
              <a:rPr lang="en-US" altLang="zh-CN" sz="3400" dirty="0"/>
              <a:t>Navigation mode: defines how mouse/keyboard input in View is interpreted </a:t>
            </a:r>
          </a:p>
          <a:p>
            <a:pPr>
              <a:buFont typeface="Arial" pitchFamily="34" charset="0"/>
              <a:buChar char="•"/>
            </a:pPr>
            <a:r>
              <a:rPr lang="en-US" altLang="zh-CN" sz="3400" dirty="0"/>
              <a:t>Tool Enumeration</a:t>
            </a:r>
          </a:p>
          <a:p>
            <a:endParaRPr lang="en-US" altLang="zh-CN" dirty="0" smtClean="0"/>
          </a:p>
          <a:p>
            <a:r>
              <a:rPr lang="en-US" altLang="zh-CN" sz="2800" dirty="0"/>
              <a:t>e.g. change current tool to  walk </a:t>
            </a:r>
          </a:p>
          <a:p>
            <a:pPr>
              <a:buNone/>
            </a:pPr>
            <a:r>
              <a:rPr lang="en-US" altLang="zh-CN" dirty="0" smtClean="0">
                <a:solidFill>
                  <a:srgbClr val="00B0F0"/>
                </a:solidFill>
                <a:latin typeface="Courier New" pitchFamily="49" charset="0"/>
                <a:cs typeface="Courier New" pitchFamily="49" charset="0"/>
              </a:rPr>
              <a:t> </a:t>
            </a:r>
            <a:r>
              <a:rPr lang="en-US" altLang="zh-CN" sz="2800" dirty="0">
                <a:solidFill>
                  <a:srgbClr val="00B0F0"/>
                </a:solidFill>
                <a:latin typeface="Courier New" pitchFamily="49" charset="0"/>
                <a:cs typeface="Courier New" pitchFamily="49" charset="0"/>
              </a:rPr>
              <a:t> </a:t>
            </a:r>
            <a:endParaRPr lang="en-US" altLang="zh-CN" sz="2800" dirty="0"/>
          </a:p>
          <a:p>
            <a:endParaRPr lang="en-US" altLang="zh-CN" dirty="0" smtClean="0"/>
          </a:p>
          <a:p>
            <a:endParaRPr lang="en-US" altLang="zh-CN" dirty="0" smtClean="0"/>
          </a:p>
          <a:p>
            <a:endParaRPr lang="en-US" altLang="zh-CN" dirty="0" smtClean="0"/>
          </a:p>
          <a:p>
            <a:endParaRPr lang="en-US" altLang="zh-CN" dirty="0" smtClean="0"/>
          </a:p>
          <a:p>
            <a:endParaRPr lang="zh-CN" altLang="en-US" dirty="0"/>
          </a:p>
        </p:txBody>
      </p:sp>
      <p:sp>
        <p:nvSpPr>
          <p:cNvPr id="263169" name="Rectangle 1"/>
          <p:cNvSpPr>
            <a:spLocks noChangeArrowheads="1"/>
          </p:cNvSpPr>
          <p:nvPr/>
        </p:nvSpPr>
        <p:spPr bwMode="auto">
          <a:xfrm>
            <a:off x="1171575" y="5487987"/>
            <a:ext cx="10075109" cy="746924"/>
          </a:xfrm>
          <a:prstGeom prst="rect">
            <a:avLst/>
          </a:prstGeom>
          <a:solidFill>
            <a:schemeClr val="bg1">
              <a:lumMod val="95000"/>
            </a:schemeClr>
          </a:solidFill>
          <a:ln w="9525">
            <a:noFill/>
            <a:miter lim="800000"/>
            <a:headEnd/>
            <a:tailEnd/>
          </a:ln>
          <a:effectLst/>
        </p:spPr>
        <p:txBody>
          <a:bodyPr vert="horz" wrap="none" lIns="130101" tIns="65050" rIns="130101" bIns="65050" numCol="1" anchor="ctr" anchorCtr="0" compatLnSpc="1">
            <a:prstTxWarp prst="textNoShape">
              <a:avLst/>
            </a:prstTxWarp>
            <a:spAutoFit/>
          </a:bodyPr>
          <a:lstStyle/>
          <a:p>
            <a:pPr defTabSz="1301008"/>
            <a:r>
              <a:rPr kumimoji="0" lang="en-US" altLang="zh-CN" sz="2000" b="1"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Autodesk.Navisworks.Api.</a:t>
            </a:r>
            <a:r>
              <a:rPr kumimoji="0" lang="en-US" altLang="zh-CN" sz="2000" b="1" i="0" u="none" strike="noStrike" cap="none" normalizeH="0" baseline="0" dirty="0" err="1" smtClean="0">
                <a:ln>
                  <a:noFill/>
                </a:ln>
                <a:solidFill>
                  <a:srgbClr val="2B91AF"/>
                </a:solidFill>
                <a:effectLst/>
                <a:latin typeface="Times New Roman" pitchFamily="18" charset="0"/>
                <a:ea typeface="宋体" pitchFamily="2" charset="-122"/>
                <a:cs typeface="Times New Roman" pitchFamily="18" charset="0"/>
              </a:rPr>
              <a:t>Application</a:t>
            </a:r>
            <a:r>
              <a:rPr kumimoji="0" lang="en-US" altLang="zh-CN" sz="2000" b="1"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.ActiveDocument.Tool.Value</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r>
              <a:rPr kumimoji="0" lang="en-US" altLang="zh-CN" sz="2000" b="1" i="0" u="none" strike="noStrike" cap="none" normalizeH="0" baseline="0" dirty="0" err="1" smtClean="0">
                <a:ln>
                  <a:noFill/>
                </a:ln>
                <a:solidFill>
                  <a:srgbClr val="2B91AF"/>
                </a:solidFill>
                <a:effectLst/>
                <a:latin typeface="Times New Roman" pitchFamily="18" charset="0"/>
                <a:ea typeface="宋体" pitchFamily="2" charset="-122"/>
                <a:cs typeface="Times New Roman" pitchFamily="18" charset="0"/>
              </a:rPr>
              <a:t>Tool</a:t>
            </a:r>
            <a:r>
              <a:rPr kumimoji="0" lang="en-US" altLang="zh-CN" sz="2000" b="1"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.NavigateWalk</a:t>
            </a: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endParaRPr lang="en-US" altLang="zh-CN" sz="2000" b="1" dirty="0">
              <a:latin typeface="Times New Roman" pitchFamily="18" charset="0"/>
              <a:ea typeface="宋体" pitchFamily="2" charset="-122"/>
              <a:cs typeface="Times New Roman" pitchFamily="18" charset="0"/>
            </a:endParaRPr>
          </a:p>
          <a:p>
            <a:pPr defTabSz="1301008" eaLnBrk="0" hangingPunct="0"/>
            <a:endParaRPr lang="en-US" altLang="zh-CN" sz="2000" dirty="0">
              <a:latin typeface="Times New Roman" pitchFamily="18" charset="0"/>
              <a:ea typeface="宋体" pitchFamily="2" charset="-122"/>
              <a:cs typeface="Times New Roman"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15775" y="1449387"/>
            <a:ext cx="652462" cy="6056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374595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Sheet</a:t>
            </a:r>
            <a:r>
              <a:rPr lang="en-US" altLang="zh-CN" dirty="0" smtClean="0"/>
              <a:t/>
            </a:r>
            <a:br>
              <a:rPr lang="en-US" altLang="zh-CN" dirty="0" smtClean="0"/>
            </a:br>
            <a:endParaRPr lang="zh-CN" altLang="en-US" sz="2800" b="0" i="1" dirty="0">
              <a:solidFill>
                <a:schemeClr val="accent4"/>
              </a:solidFill>
            </a:endParaRPr>
          </a:p>
        </p:txBody>
      </p:sp>
      <p:sp>
        <p:nvSpPr>
          <p:cNvPr id="3" name="Content Placeholder 2"/>
          <p:cNvSpPr>
            <a:spLocks noGrp="1"/>
          </p:cNvSpPr>
          <p:nvPr>
            <p:ph idx="1"/>
          </p:nvPr>
        </p:nvSpPr>
        <p:spPr>
          <a:xfrm>
            <a:off x="409575" y="1296987"/>
            <a:ext cx="12115800" cy="6699654"/>
          </a:xfrm>
        </p:spPr>
        <p:txBody>
          <a:bodyPr/>
          <a:lstStyle/>
          <a:p>
            <a:pPr>
              <a:buFont typeface="Arial" pitchFamily="34" charset="0"/>
              <a:buChar char="•"/>
            </a:pPr>
            <a:r>
              <a:rPr lang="en-US" altLang="zh-CN" sz="3600" dirty="0" smtClean="0">
                <a:latin typeface="Frutiger Next LT W1G"/>
              </a:rPr>
              <a:t>Navisworks  supports 2D and multi-sheet files that can be reviewed, or combined with models to provide multiple representations of project data</a:t>
            </a:r>
          </a:p>
          <a:p>
            <a:pPr>
              <a:buFont typeface="Arial" pitchFamily="34" charset="0"/>
              <a:buChar char="•"/>
            </a:pPr>
            <a:r>
              <a:rPr lang="en-US" altLang="zh-CN" sz="3600" dirty="0" smtClean="0">
                <a:latin typeface="Frutiger Next LT W1G"/>
              </a:rPr>
              <a:t>Supported 2D and multi-sheet file formats are: DWF, DWF(x), and native file formats (NWD and NWF).</a:t>
            </a:r>
          </a:p>
          <a:p>
            <a:pPr>
              <a:buFont typeface="Arial" pitchFamily="34" charset="0"/>
              <a:buChar char="•"/>
            </a:pPr>
            <a:r>
              <a:rPr lang="en-US" altLang="zh-CN" sz="3600" dirty="0" smtClean="0"/>
              <a:t>Associate objects in sheets </a:t>
            </a:r>
            <a:r>
              <a:rPr lang="en-US" altLang="zh-CN" sz="3600" dirty="0"/>
              <a:t>and </a:t>
            </a:r>
            <a:r>
              <a:rPr lang="en-US" altLang="zh-CN" sz="3600" dirty="0" smtClean="0"/>
              <a:t>models </a:t>
            </a:r>
            <a:endParaRPr lang="en-US" altLang="zh-CN" sz="3600" dirty="0" smtClean="0">
              <a:latin typeface="Frutiger Next LT W1G"/>
            </a:endParaRPr>
          </a:p>
          <a:p>
            <a:endParaRPr lang="zh-CN" altLang="en-US" sz="3600" dirty="0">
              <a:latin typeface="Frutiger Next LT W1G"/>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9775" y="4802187"/>
            <a:ext cx="8596313" cy="443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567853"/>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Document Info</a:t>
            </a:r>
            <a:r>
              <a:rPr lang="en-US" altLang="zh-CN" dirty="0" smtClean="0"/>
              <a:t/>
            </a:r>
            <a:br>
              <a:rPr lang="en-US" altLang="zh-CN" dirty="0" smtClean="0"/>
            </a:br>
            <a:endParaRPr lang="zh-CN" altLang="en-US" sz="2800" b="0" i="1" dirty="0">
              <a:solidFill>
                <a:schemeClr val="accent4"/>
              </a:solidFill>
            </a:endParaRPr>
          </a:p>
        </p:txBody>
      </p:sp>
      <p:sp>
        <p:nvSpPr>
          <p:cNvPr id="3" name="Content Placeholder 2"/>
          <p:cNvSpPr>
            <a:spLocks noGrp="1"/>
          </p:cNvSpPr>
          <p:nvPr>
            <p:ph idx="1"/>
          </p:nvPr>
        </p:nvSpPr>
        <p:spPr>
          <a:xfrm>
            <a:off x="561975" y="1601787"/>
            <a:ext cx="11762081" cy="6699654"/>
          </a:xfrm>
        </p:spPr>
        <p:txBody>
          <a:bodyPr/>
          <a:lstStyle/>
          <a:p>
            <a:pPr lvl="2"/>
            <a:endParaRPr lang="en-GB" altLang="zh-CN" sz="2400" dirty="0" smtClean="0">
              <a:latin typeface="Frutiger Next LT W1G"/>
            </a:endParaRPr>
          </a:p>
          <a:p>
            <a:pPr>
              <a:buFont typeface="Wingdings" pitchFamily="2" charset="2"/>
              <a:buChar char="§"/>
            </a:pPr>
            <a:r>
              <a:rPr lang="en-GB" altLang="zh-CN" sz="4000" b="1" dirty="0" err="1" smtClean="0">
                <a:solidFill>
                  <a:srgbClr val="0070C0"/>
                </a:solidFill>
              </a:rPr>
              <a:t>Api.DocumentInfo</a:t>
            </a:r>
            <a:endParaRPr lang="en-US" altLang="zh-CN" sz="3000" b="1" dirty="0" smtClean="0">
              <a:solidFill>
                <a:srgbClr val="0070C0"/>
              </a:solidFill>
              <a:latin typeface="Frutiger Next LT W1G"/>
            </a:endParaRPr>
          </a:p>
          <a:p>
            <a:pPr lvl="1"/>
            <a:r>
              <a:rPr lang="en-GB" altLang="zh-CN" sz="2800" dirty="0" smtClean="0">
                <a:latin typeface="Frutiger Next LT W1G"/>
              </a:rPr>
              <a:t>Allows you to get information about a document without having to load the entire document</a:t>
            </a:r>
          </a:p>
          <a:p>
            <a:pPr lvl="1"/>
            <a:r>
              <a:rPr lang="en-GB" altLang="zh-CN" sz="2800" dirty="0" smtClean="0">
                <a:latin typeface="Frutiger Next LT W1G"/>
              </a:rPr>
              <a:t>You can query the sheets stored in the document.</a:t>
            </a:r>
          </a:p>
          <a:p>
            <a:pPr lvl="1"/>
            <a:r>
              <a:rPr lang="en-GB" altLang="zh-CN" sz="2800" dirty="0" smtClean="0">
                <a:latin typeface="Frutiger Next LT W1G"/>
              </a:rPr>
              <a:t>Allows you to modify the currently loaded sheets (add/remove/rename/reorder).</a:t>
            </a:r>
          </a:p>
          <a:p>
            <a:pPr lvl="1"/>
            <a:endParaRPr lang="en-GB" altLang="zh-CN" sz="2800" dirty="0"/>
          </a:p>
          <a:p>
            <a:r>
              <a:rPr lang="en-US" altLang="zh-CN" sz="3800" dirty="0" err="1"/>
              <a:t>DocumentInfo</a:t>
            </a:r>
            <a:r>
              <a:rPr lang="en-US" altLang="zh-CN" sz="3800" dirty="0"/>
              <a:t> is not like what it is named. It has only Sheet info only currently.</a:t>
            </a:r>
          </a:p>
          <a:p>
            <a:endParaRPr lang="en-US" altLang="zh-CN" sz="3800" dirty="0" smtClean="0">
              <a:latin typeface="Frutiger Next LT W1G"/>
            </a:endParaRPr>
          </a:p>
          <a:p>
            <a:pPr lvl="2"/>
            <a:endParaRPr lang="en-US" altLang="zh-CN" sz="2400" dirty="0" smtClean="0">
              <a:latin typeface="Frutiger Next LT W1G"/>
            </a:endParaRPr>
          </a:p>
        </p:txBody>
      </p:sp>
    </p:spTree>
    <p:extLst>
      <p:ext uri="{BB962C8B-B14F-4D97-AF65-F5344CB8AC3E}">
        <p14:creationId xmlns:p14="http://schemas.microsoft.com/office/powerpoint/2010/main" val="2134877981"/>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1975" y="534987"/>
            <a:ext cx="11762080" cy="932732"/>
          </a:xfrm>
        </p:spPr>
        <p:txBody>
          <a:bodyPr/>
          <a:lstStyle/>
          <a:p>
            <a:r>
              <a:rPr lang="en-US" altLang="zh-CN" sz="3600" dirty="0"/>
              <a:t>Demo </a:t>
            </a:r>
            <a:r>
              <a:rPr lang="en-US" altLang="zh-CN" sz="3600" dirty="0" smtClean="0"/>
              <a:t>: Copy </a:t>
            </a:r>
            <a:r>
              <a:rPr lang="en-US" altLang="zh-CN" sz="3600" dirty="0" err="1" smtClean="0"/>
              <a:t>Sheetx</a:t>
            </a:r>
            <a:r>
              <a:rPr lang="en-US" altLang="zh-CN" sz="3600" dirty="0" smtClean="0"/>
              <a:t> among Documents </a:t>
            </a:r>
            <a:br>
              <a:rPr lang="en-US" altLang="zh-CN" sz="3600" dirty="0" smtClean="0"/>
            </a:br>
            <a:endParaRPr lang="zh-CN" altLang="en-US" sz="3600" dirty="0"/>
          </a:p>
        </p:txBody>
      </p:sp>
      <p:sp>
        <p:nvSpPr>
          <p:cNvPr id="143363" name="Rectangle 3"/>
          <p:cNvSpPr>
            <a:spLocks noChangeArrowheads="1"/>
          </p:cNvSpPr>
          <p:nvPr/>
        </p:nvSpPr>
        <p:spPr bwMode="auto">
          <a:xfrm>
            <a:off x="561975" y="1726385"/>
            <a:ext cx="11811000" cy="7294305"/>
          </a:xfrm>
          <a:prstGeom prst="rect">
            <a:avLst/>
          </a:prstGeom>
          <a:solidFill>
            <a:schemeClr val="bg1">
              <a:lumMod val="95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rgbClr val="008000"/>
                </a:solidFill>
                <a:effectLst/>
                <a:latin typeface="Times New Roman" pitchFamily="18" charset="0"/>
                <a:ea typeface="宋体" pitchFamily="2" charset="-122"/>
                <a:cs typeface="Times New Roman" pitchFamily="18" charset="0"/>
              </a:rPr>
              <a:t>//Get the </a:t>
            </a:r>
            <a:r>
              <a:rPr kumimoji="0" lang="en-US" altLang="zh-CN" sz="1800" b="0" i="0" u="none" strike="noStrike" cap="none" normalizeH="0" baseline="0" dirty="0" err="1" smtClean="0">
                <a:ln>
                  <a:noFill/>
                </a:ln>
                <a:solidFill>
                  <a:srgbClr val="008000"/>
                </a:solidFill>
                <a:effectLst/>
                <a:latin typeface="Times New Roman" pitchFamily="18" charset="0"/>
                <a:ea typeface="宋体" pitchFamily="2" charset="-122"/>
                <a:cs typeface="Times New Roman" pitchFamily="18" charset="0"/>
              </a:rPr>
              <a:t>DocumentInfo</a:t>
            </a:r>
            <a:r>
              <a:rPr kumimoji="0" lang="en-US" altLang="zh-CN" sz="1800" b="0" i="0" u="none" strike="noStrike" cap="none" normalizeH="0" baseline="0" dirty="0" smtClean="0">
                <a:ln>
                  <a:noFill/>
                </a:ln>
                <a:solidFill>
                  <a:srgbClr val="008000"/>
                </a:solidFill>
                <a:effectLst/>
                <a:latin typeface="Times New Roman" pitchFamily="18" charset="0"/>
                <a:ea typeface="宋体" pitchFamily="2" charset="-122"/>
                <a:cs typeface="Times New Roman" pitchFamily="18" charset="0"/>
              </a:rPr>
              <a:t> for the file</a:t>
            </a: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err="1" smtClean="0">
                <a:ln>
                  <a:noFill/>
                </a:ln>
                <a:solidFill>
                  <a:srgbClr val="2B91AF"/>
                </a:solidFill>
                <a:effectLst/>
                <a:latin typeface="Times New Roman" pitchFamily="18" charset="0"/>
                <a:ea typeface="宋体" pitchFamily="2" charset="-122"/>
                <a:cs typeface="Times New Roman" pitchFamily="18" charset="0"/>
              </a:rPr>
              <a:t>DocumentInfo</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documentInfo</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Autodesk.Navisworks.Api.</a:t>
            </a:r>
            <a:r>
              <a:rPr kumimoji="0" lang="en-US" altLang="zh-CN" sz="1800" b="0" i="0" u="none" strike="noStrike" cap="none" normalizeH="0" baseline="0" dirty="0" err="1" smtClean="0">
                <a:ln>
                  <a:noFill/>
                </a:ln>
                <a:solidFill>
                  <a:srgbClr val="2B91AF"/>
                </a:solidFill>
                <a:effectLst/>
                <a:latin typeface="Times New Roman" pitchFamily="18" charset="0"/>
                <a:ea typeface="宋体" pitchFamily="2" charset="-122"/>
                <a:cs typeface="Times New Roman" pitchFamily="18" charset="0"/>
              </a:rPr>
              <a:t>Application</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.TryLoadDocumentInfo</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newFile.FileName</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008000"/>
                </a:solidFill>
                <a:effectLst/>
                <a:latin typeface="Times New Roman" pitchFamily="18" charset="0"/>
                <a:ea typeface="宋体" pitchFamily="2" charset="-122"/>
                <a:cs typeface="Times New Roman" pitchFamily="18" charset="0"/>
              </a:rPr>
              <a:t>//check the </a:t>
            </a:r>
            <a:r>
              <a:rPr kumimoji="0" lang="en-US" altLang="zh-CN" sz="1800" b="0" i="0" u="none" strike="noStrike" cap="none" normalizeH="0" baseline="0" dirty="0" err="1" smtClean="0">
                <a:ln>
                  <a:noFill/>
                </a:ln>
                <a:solidFill>
                  <a:srgbClr val="008000"/>
                </a:solidFill>
                <a:effectLst/>
                <a:latin typeface="Times New Roman" pitchFamily="18" charset="0"/>
                <a:ea typeface="宋体" pitchFamily="2" charset="-122"/>
                <a:cs typeface="Times New Roman" pitchFamily="18" charset="0"/>
              </a:rPr>
              <a:t>DocumentInfo</a:t>
            </a:r>
            <a:r>
              <a:rPr kumimoji="0" lang="en-US" altLang="zh-CN" sz="1800" b="0" i="0" u="none" strike="noStrike" cap="none" normalizeH="0" baseline="0" dirty="0" smtClean="0">
                <a:ln>
                  <a:noFill/>
                </a:ln>
                <a:solidFill>
                  <a:srgbClr val="008000"/>
                </a:solidFill>
                <a:effectLst/>
                <a:latin typeface="Times New Roman" pitchFamily="18" charset="0"/>
                <a:ea typeface="宋体" pitchFamily="2" charset="-122"/>
                <a:cs typeface="Times New Roman" pitchFamily="18" charset="0"/>
              </a:rPr>
              <a:t> is valid</a:t>
            </a: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if</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documentInfo</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null</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zh-CN" sz="1800" dirty="0" smtClean="0">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rgbClr val="008000"/>
                </a:solidFill>
                <a:effectLst/>
                <a:latin typeface="Times New Roman" pitchFamily="18" charset="0"/>
                <a:ea typeface="宋体" pitchFamily="2" charset="-122"/>
                <a:cs typeface="Times New Roman" pitchFamily="18" charset="0"/>
              </a:rPr>
              <a:t>   //iterate the children of the </a:t>
            </a:r>
            <a:r>
              <a:rPr kumimoji="0" lang="en-US" altLang="zh-CN" sz="1800" b="0" i="0" u="none" strike="noStrike" cap="none" normalizeH="0" baseline="0" dirty="0" err="1" smtClean="0">
                <a:ln>
                  <a:noFill/>
                </a:ln>
                <a:solidFill>
                  <a:srgbClr val="008000"/>
                </a:solidFill>
                <a:effectLst/>
                <a:latin typeface="Times New Roman" pitchFamily="18" charset="0"/>
                <a:ea typeface="宋体" pitchFamily="2" charset="-122"/>
                <a:cs typeface="Times New Roman" pitchFamily="18" charset="0"/>
              </a:rPr>
              <a:t>DocumentInfo</a:t>
            </a: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rgbClr val="0000FF"/>
                </a:solidFill>
                <a:effectLst/>
                <a:latin typeface="Times New Roman" pitchFamily="18" charset="0"/>
                <a:ea typeface="宋体" pitchFamily="2" charset="-122"/>
                <a:cs typeface="Times New Roman" pitchFamily="18" charset="0"/>
              </a:rPr>
              <a:t>foreach</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2B91AF"/>
                </a:solidFill>
                <a:effectLst/>
                <a:latin typeface="Times New Roman" pitchFamily="18" charset="0"/>
                <a:ea typeface="宋体" pitchFamily="2" charset="-122"/>
                <a:cs typeface="Times New Roman" pitchFamily="18" charset="0"/>
              </a:rPr>
              <a:t>SavedItem</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item </a:t>
            </a: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in</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documentInfo.Children</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altLang="zh-CN" sz="1800" dirty="0" smtClean="0">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2B91AF"/>
                </a:solidFill>
                <a:effectLst/>
                <a:latin typeface="Times New Roman" pitchFamily="18" charset="0"/>
                <a:ea typeface="宋体" pitchFamily="2" charset="-122"/>
                <a:cs typeface="Times New Roman" pitchFamily="18" charset="0"/>
              </a:rPr>
              <a:t>SheetInfo</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sheetInfo</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item </a:t>
            </a: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as</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2B91AF"/>
                </a:solidFill>
                <a:effectLst/>
                <a:latin typeface="Times New Roman" pitchFamily="18" charset="0"/>
                <a:ea typeface="宋体" pitchFamily="2" charset="-122"/>
                <a:cs typeface="Times New Roman" pitchFamily="18" charset="0"/>
              </a:rPr>
              <a:t>SheetInfo</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008000"/>
                </a:solidFill>
                <a:effectLst/>
                <a:latin typeface="Times New Roman" pitchFamily="18" charset="0"/>
                <a:ea typeface="宋体" pitchFamily="2" charset="-122"/>
                <a:cs typeface="Times New Roman" pitchFamily="18" charset="0"/>
              </a:rPr>
              <a:t>//Find the first valid SheetInfo instance</a:t>
            </a: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if</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sheetInfo</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null</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zh-CN" sz="1800" dirty="0" smtClean="0">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008000"/>
                </a:solidFill>
                <a:effectLst/>
                <a:latin typeface="Times New Roman" pitchFamily="18" charset="0"/>
                <a:ea typeface="宋体" pitchFamily="2" charset="-122"/>
                <a:cs typeface="Times New Roman" pitchFamily="18" charset="0"/>
              </a:rPr>
              <a:t>//Try and append the SheetInfo</a:t>
            </a: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if</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(Autodesk.Navisworks.Api.</a:t>
            </a:r>
            <a:r>
              <a:rPr kumimoji="0" lang="en-US" altLang="zh-CN" sz="1800" b="0" i="0" u="none" strike="noStrike" cap="none" normalizeH="0" baseline="0" dirty="0" smtClean="0">
                <a:ln>
                  <a:noFill/>
                </a:ln>
                <a:solidFill>
                  <a:srgbClr val="2B91AF"/>
                </a:solidFill>
                <a:effectLst/>
                <a:latin typeface="Times New Roman" pitchFamily="18" charset="0"/>
                <a:ea typeface="宋体" pitchFamily="2" charset="-122"/>
                <a:cs typeface="Times New Roman" pitchFamily="18" charset="0"/>
              </a:rPr>
              <a:t>Application</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.ActiveDocument.TryAppendSheet(</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sheetInfo</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zh-CN" sz="1800" dirty="0" smtClean="0">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p>
          <a:p>
            <a:pPr marL="0" marR="0" lvl="0" indent="0" algn="l" defTabSz="914400" rtl="0" eaLnBrk="0" fontAlgn="base" latinLnBrk="0" hangingPunct="0">
              <a:lnSpc>
                <a:spcPct val="100000"/>
              </a:lnSpc>
              <a:spcBef>
                <a:spcPct val="0"/>
              </a:spcBef>
              <a:spcAft>
                <a:spcPct val="0"/>
              </a:spcAft>
              <a:buClrTx/>
              <a:buSzTx/>
              <a:buFontTx/>
              <a:buNone/>
              <a:tabLst/>
            </a:pPr>
            <a:r>
              <a:rPr lang="en-US" altLang="zh-CN" sz="1800" dirty="0" smtClean="0">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008000"/>
                </a:solidFill>
                <a:effectLst/>
                <a:latin typeface="Times New Roman" pitchFamily="18" charset="0"/>
                <a:ea typeface="宋体" pitchFamily="2" charset="-122"/>
                <a:cs typeface="Times New Roman" pitchFamily="18" charset="0"/>
              </a:rPr>
              <a:t>//Tell the user we've successfully appended the sheet</a:t>
            </a: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rgbClr val="2B91AF"/>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rgbClr val="2B91AF"/>
                </a:solidFill>
                <a:effectLst/>
                <a:latin typeface="Times New Roman" pitchFamily="18" charset="0"/>
                <a:ea typeface="宋体" pitchFamily="2" charset="-122"/>
                <a:cs typeface="Times New Roman" pitchFamily="18" charset="0"/>
              </a:rPr>
              <a:t>MessageBox</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.Show</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1800" b="0" i="0" u="none" strike="noStrike" cap="none" normalizeH="0" baseline="0" dirty="0" err="1" smtClean="0">
                <a:ln>
                  <a:noFill/>
                </a:ln>
                <a:solidFill>
                  <a:srgbClr val="0000FF"/>
                </a:solidFill>
                <a:effectLst/>
                <a:latin typeface="Times New Roman" pitchFamily="18" charset="0"/>
                <a:ea typeface="宋体" pitchFamily="2" charset="-122"/>
                <a:cs typeface="Times New Roman" pitchFamily="18" charset="0"/>
              </a:rPr>
              <a:t>string</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.Format</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1800" b="0" i="0" u="none" strike="noStrike" cap="none" normalizeH="0" baseline="0" dirty="0" smtClean="0">
                <a:ln>
                  <a:noFill/>
                </a:ln>
                <a:solidFill>
                  <a:srgbClr val="A31515"/>
                </a:solidFill>
                <a:effectLst/>
                <a:latin typeface="Times New Roman" pitchFamily="18" charset="0"/>
                <a:ea typeface="宋体" pitchFamily="2" charset="-122"/>
                <a:cs typeface="Times New Roman" pitchFamily="18" charset="0"/>
              </a:rPr>
              <a:t>"Appended the '{0}' Sheet"</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item.DisplayName</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zh-CN" sz="1800" dirty="0" smtClean="0">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008000"/>
                </a:solidFill>
                <a:effectLst/>
                <a:latin typeface="Times New Roman" pitchFamily="18" charset="0"/>
                <a:ea typeface="宋体" pitchFamily="2" charset="-122"/>
                <a:cs typeface="Times New Roman" pitchFamily="18" charset="0"/>
              </a:rPr>
              <a:t>//break out of the loop, we've found a valid sheet</a:t>
            </a: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break</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p>
        </p:txBody>
      </p:sp>
    </p:spTree>
    <p:extLst>
      <p:ext uri="{BB962C8B-B14F-4D97-AF65-F5344CB8AC3E}">
        <p14:creationId xmlns:p14="http://schemas.microsoft.com/office/powerpoint/2010/main" val="142293985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6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336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336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336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336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336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3363">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3363">
                                            <p:txEl>
                                              <p:pRg st="10" end="1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3363">
                                            <p:txEl>
                                              <p:pRg st="11" end="1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3363">
                                            <p:txEl>
                                              <p:pRg st="12" end="1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3363">
                                            <p:txEl>
                                              <p:pRg st="14" end="1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43363">
                                            <p:txEl>
                                              <p:pRg st="15" end="1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3363">
                                            <p:txEl>
                                              <p:pRg st="16" end="16"/>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43363">
                                            <p:txEl>
                                              <p:pRg st="17" end="17"/>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43363">
                                            <p:txEl>
                                              <p:pRg st="19" end="19"/>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43363">
                                            <p:txEl>
                                              <p:pRg st="20" end="20"/>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43363">
                                            <p:txEl>
                                              <p:pRg st="21" end="21"/>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43363">
                                            <p:txEl>
                                              <p:pRg st="22" end="22"/>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43363">
                                            <p:txEl>
                                              <p:pRg st="23" end="23"/>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43363">
                                            <p:txEl>
                                              <p:pRg st="24" end="24"/>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43363">
                                            <p:txEl>
                                              <p:pRg st="25" end="25"/>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4336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Grids and Levels</a:t>
            </a:r>
            <a:endParaRPr lang="zh-CN" altLang="en-US" dirty="0"/>
          </a:p>
        </p:txBody>
      </p:sp>
      <p:sp>
        <p:nvSpPr>
          <p:cNvPr id="3" name="Content Placeholder 2"/>
          <p:cNvSpPr>
            <a:spLocks noGrp="1"/>
          </p:cNvSpPr>
          <p:nvPr>
            <p:ph idx="1"/>
          </p:nvPr>
        </p:nvSpPr>
        <p:spPr>
          <a:xfrm>
            <a:off x="485775" y="1296987"/>
            <a:ext cx="11762081" cy="6699654"/>
          </a:xfrm>
        </p:spPr>
        <p:txBody>
          <a:bodyPr/>
          <a:lstStyle/>
          <a:p>
            <a:r>
              <a:rPr lang="en-US" altLang="zh-CN" sz="3200" dirty="0" smtClean="0">
                <a:latin typeface="Frutiger Next LT W1G" pitchFamily="34" charset="0"/>
              </a:rPr>
              <a:t>A </a:t>
            </a:r>
            <a:r>
              <a:rPr lang="en-US" altLang="zh-CN" sz="3200" dirty="0">
                <a:latin typeface="Frutiger Next LT W1G" pitchFamily="34" charset="0"/>
              </a:rPr>
              <a:t>set of </a:t>
            </a:r>
            <a:r>
              <a:rPr lang="en-US" altLang="zh-CN" sz="3200" dirty="0">
                <a:latin typeface="Frutiger Next LT W1G"/>
              </a:rPr>
              <a:t>lines</a:t>
            </a:r>
            <a:r>
              <a:rPr lang="en-US" altLang="zh-CN" sz="3200" dirty="0">
                <a:latin typeface="Frutiger Next LT W1G" pitchFamily="34" charset="0"/>
              </a:rPr>
              <a:t>, where the intersections of the lines are the grid points</a:t>
            </a:r>
            <a:r>
              <a:rPr lang="en-US" altLang="zh-CN" sz="3200" dirty="0" smtClean="0">
                <a:latin typeface="Frutiger Next LT W1G" pitchFamily="34" charset="0"/>
              </a:rPr>
              <a:t>.</a:t>
            </a:r>
          </a:p>
          <a:p>
            <a:r>
              <a:rPr lang="en-US" altLang="zh-CN" sz="3200" dirty="0" smtClean="0">
                <a:latin typeface="Frutiger Next LT W1G" pitchFamily="34" charset="0"/>
              </a:rPr>
              <a:t>Models </a:t>
            </a:r>
            <a:r>
              <a:rPr lang="en-US" altLang="zh-CN" sz="3200" dirty="0">
                <a:latin typeface="Frutiger Next LT W1G" pitchFamily="34" charset="0"/>
              </a:rPr>
              <a:t>can contain none, one or more grid systems, and </a:t>
            </a:r>
            <a:r>
              <a:rPr lang="en-US" altLang="zh-CN" sz="3200" dirty="0" smtClean="0">
                <a:latin typeface="Frutiger Next LT W1G" pitchFamily="34" charset="0"/>
              </a:rPr>
              <a:t>user can </a:t>
            </a:r>
            <a:r>
              <a:rPr lang="en-US" altLang="zh-CN" sz="3200" dirty="0">
                <a:latin typeface="Frutiger Next LT W1G" pitchFamily="34" charset="0"/>
              </a:rPr>
              <a:t>select which of these is displayed</a:t>
            </a:r>
            <a:r>
              <a:rPr lang="en-US" altLang="zh-CN" sz="3200" dirty="0" smtClean="0">
                <a:latin typeface="Frutiger Next LT W1G" pitchFamily="34" charset="0"/>
              </a:rPr>
              <a:t>.</a:t>
            </a:r>
          </a:p>
          <a:p>
            <a:r>
              <a:rPr lang="en-US" altLang="zh-CN" sz="3200" dirty="0">
                <a:latin typeface="Frutiger Next LT W1G" pitchFamily="34" charset="0"/>
              </a:rPr>
              <a:t>Grid systems can be applied to models in Revit before importing them into </a:t>
            </a:r>
            <a:r>
              <a:rPr lang="en-US" altLang="zh-CN" sz="3200" dirty="0" err="1" smtClean="0">
                <a:latin typeface="Frutiger Next LT W1G" pitchFamily="34" charset="0"/>
              </a:rPr>
              <a:t>Navisworks</a:t>
            </a:r>
            <a:r>
              <a:rPr lang="en-US" altLang="zh-CN" sz="3200" dirty="0">
                <a:latin typeface="Frutiger Next LT W1G" pitchFamily="34" charset="0"/>
              </a:rPr>
              <a:t>.</a:t>
            </a:r>
            <a:endParaRPr lang="en-US" altLang="zh-CN" sz="3200" dirty="0" smtClean="0">
              <a:latin typeface="Frutiger Next LT W1G" pitchFamily="34" charset="0"/>
            </a:endParaRPr>
          </a:p>
          <a:p>
            <a:endParaRPr lang="zh-CN" altLang="en-US" sz="4000" dirty="0">
              <a:latin typeface="Frutiger Next LT W1G" pitchFamily="34" charset="0"/>
            </a:endParaRPr>
          </a:p>
        </p:txBody>
      </p:sp>
      <p:pic>
        <p:nvPicPr>
          <p:cNvPr id="1026" name="Picture 2" descr="http://help.autodesk.com/cloudhelp/2016/ENU/Navisworks/images/GUID-7A29F244-D2D7-46F6-A133-1411149DE82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5975" y="4358655"/>
            <a:ext cx="7848600" cy="48623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2291009"/>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Grids and Levels API</a:t>
            </a:r>
            <a:endParaRPr lang="en-US" dirty="0"/>
          </a:p>
        </p:txBody>
      </p:sp>
      <p:sp>
        <p:nvSpPr>
          <p:cNvPr id="3" name="Content Placeholder 2"/>
          <p:cNvSpPr>
            <a:spLocks noGrp="1"/>
          </p:cNvSpPr>
          <p:nvPr>
            <p:ph idx="1"/>
          </p:nvPr>
        </p:nvSpPr>
        <p:spPr>
          <a:xfrm>
            <a:off x="594117" y="2146491"/>
            <a:ext cx="12417033" cy="6699654"/>
          </a:xfrm>
        </p:spPr>
        <p:txBody>
          <a:bodyPr/>
          <a:lstStyle/>
          <a:p>
            <a:r>
              <a:rPr lang="en-GB" b="1" dirty="0" err="1" smtClean="0">
                <a:solidFill>
                  <a:srgbClr val="0070C0"/>
                </a:solidFill>
              </a:rPr>
              <a:t>Api.DocumentGrids</a:t>
            </a:r>
            <a:r>
              <a:rPr lang="en-GB" b="1" dirty="0" smtClean="0">
                <a:solidFill>
                  <a:srgbClr val="0070C0"/>
                </a:solidFill>
                <a:latin typeface="Frutiger Next LT W1G"/>
              </a:rPr>
              <a:t>	</a:t>
            </a:r>
          </a:p>
          <a:p>
            <a:pPr lvl="1"/>
            <a:r>
              <a:rPr lang="en-GB" dirty="0" smtClean="0">
                <a:latin typeface="Frutiger Next LT W1G"/>
              </a:rPr>
              <a:t>Controls which Grid System is displayed.</a:t>
            </a:r>
          </a:p>
          <a:p>
            <a:pPr lvl="1"/>
            <a:r>
              <a:rPr lang="en-GB" dirty="0" smtClean="0">
                <a:latin typeface="Frutiger Next LT W1G"/>
              </a:rPr>
              <a:t>Controls </a:t>
            </a:r>
            <a:r>
              <a:rPr lang="en-GB" dirty="0">
                <a:latin typeface="Frutiger Next LT W1G"/>
              </a:rPr>
              <a:t>which </a:t>
            </a:r>
            <a:r>
              <a:rPr lang="en-GB" dirty="0" smtClean="0">
                <a:latin typeface="Frutiger Next LT W1G"/>
              </a:rPr>
              <a:t>Grid Lines are displayed.</a:t>
            </a:r>
          </a:p>
          <a:p>
            <a:pPr lvl="1"/>
            <a:r>
              <a:rPr lang="en-GB" dirty="0" smtClean="0"/>
              <a:t>Get levels and grid lines information</a:t>
            </a:r>
            <a:endParaRPr lang="en-GB" dirty="0" smtClean="0">
              <a:latin typeface="Frutiger Next LT W1G"/>
            </a:endParaRPr>
          </a:p>
          <a:p>
            <a:pPr marL="903966" lvl="1" indent="0">
              <a:buNone/>
            </a:pPr>
            <a:endParaRPr lang="en-GB" dirty="0" smtClean="0">
              <a:latin typeface="Frutiger Next LT W1G"/>
            </a:endParaRPr>
          </a:p>
          <a:p>
            <a:r>
              <a:rPr lang="en-GB" b="1" dirty="0" err="1" smtClean="0">
                <a:solidFill>
                  <a:srgbClr val="0070C0"/>
                </a:solidFill>
                <a:latin typeface="Frutiger Next LT W1G"/>
              </a:rPr>
              <a:t>Api.GridsOptions</a:t>
            </a:r>
            <a:endParaRPr lang="en-GB" b="1" dirty="0" smtClean="0">
              <a:solidFill>
                <a:srgbClr val="0070C0"/>
              </a:solidFill>
              <a:latin typeface="Frutiger Next LT W1G"/>
            </a:endParaRPr>
          </a:p>
          <a:p>
            <a:pPr lvl="1"/>
            <a:r>
              <a:rPr lang="en-GB" dirty="0" smtClean="0">
                <a:latin typeface="Frutiger Next LT W1G"/>
              </a:rPr>
              <a:t>Display options for Grid </a:t>
            </a:r>
            <a:r>
              <a:rPr lang="en-GB" dirty="0">
                <a:latin typeface="Frutiger Next LT W1G"/>
              </a:rPr>
              <a:t>Systems</a:t>
            </a:r>
            <a:r>
              <a:rPr lang="en-GB" dirty="0" smtClean="0">
                <a:latin typeface="Frutiger Next LT W1G"/>
              </a:rPr>
              <a:t>. Including colour, render mode and x-ray mode.</a:t>
            </a:r>
          </a:p>
          <a:p>
            <a:pPr lvl="1"/>
            <a:r>
              <a:rPr lang="en-US" altLang="zh-CN" dirty="0" err="1" smtClean="0">
                <a:solidFill>
                  <a:srgbClr val="002060"/>
                </a:solidFill>
              </a:rPr>
              <a:t>GridsOptions.Enabled</a:t>
            </a:r>
            <a:endParaRPr lang="en-GB" dirty="0" smtClean="0">
              <a:solidFill>
                <a:srgbClr val="002060"/>
              </a:solidFill>
            </a:endParaRPr>
          </a:p>
          <a:p>
            <a:pPr lvl="2"/>
            <a:r>
              <a:rPr lang="en-GB" dirty="0" smtClean="0"/>
              <a:t>Toggle grid on or off.</a:t>
            </a:r>
            <a:endParaRPr lang="en-GB" dirty="0">
              <a:latin typeface="Frutiger Next LT W1G"/>
            </a:endParaRPr>
          </a:p>
          <a:p>
            <a:pPr lvl="2"/>
            <a:endParaRPr lang="en-GB" b="1" dirty="0">
              <a:solidFill>
                <a:srgbClr val="FFC000"/>
              </a:solidFill>
              <a:latin typeface="Frutiger Next LT W1G"/>
            </a:endParaRPr>
          </a:p>
        </p:txBody>
      </p:sp>
    </p:spTree>
    <p:extLst>
      <p:ext uri="{BB962C8B-B14F-4D97-AF65-F5344CB8AC3E}">
        <p14:creationId xmlns:p14="http://schemas.microsoft.com/office/powerpoint/2010/main" val="392498600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5775" y="1677987"/>
            <a:ext cx="11710098" cy="6782341"/>
          </a:xfrm>
        </p:spPr>
        <p:txBody>
          <a:bodyPr/>
          <a:lstStyle/>
          <a:p>
            <a:pPr>
              <a:spcBef>
                <a:spcPct val="10000"/>
              </a:spcBef>
            </a:pPr>
            <a:r>
              <a:rPr lang="en-GB" altLang="zh-CN" sz="4000" dirty="0" smtClean="0"/>
              <a:t>API Structure in .NET</a:t>
            </a:r>
          </a:p>
          <a:p>
            <a:pPr marL="105405" indent="0">
              <a:spcBef>
                <a:spcPct val="10000"/>
              </a:spcBef>
              <a:buNone/>
            </a:pPr>
            <a:r>
              <a:rPr lang="en-GB" altLang="zh-CN" sz="4000" dirty="0" smtClean="0"/>
              <a:t> </a:t>
            </a:r>
            <a:endParaRPr lang="en-GB" altLang="zh-CN" sz="4000" dirty="0"/>
          </a:p>
          <a:p>
            <a:pPr>
              <a:spcBef>
                <a:spcPct val="10000"/>
              </a:spcBef>
            </a:pPr>
            <a:r>
              <a:rPr lang="en-GB" altLang="zh-CN" sz="4000" dirty="0" smtClean="0"/>
              <a:t>Manipulate Document</a:t>
            </a:r>
          </a:p>
          <a:p>
            <a:pPr>
              <a:spcBef>
                <a:spcPct val="10000"/>
              </a:spcBef>
            </a:pPr>
            <a:endParaRPr lang="en-GB" altLang="zh-CN" sz="4000" dirty="0"/>
          </a:p>
          <a:p>
            <a:pPr>
              <a:spcBef>
                <a:spcPct val="10000"/>
              </a:spcBef>
            </a:pPr>
            <a:r>
              <a:rPr lang="en-GB" altLang="zh-CN" sz="4000" dirty="0" smtClean="0"/>
              <a:t>Document Parts</a:t>
            </a:r>
          </a:p>
          <a:p>
            <a:pPr>
              <a:spcBef>
                <a:spcPct val="10000"/>
              </a:spcBef>
            </a:pPr>
            <a:endParaRPr lang="en-GB" altLang="zh-CN" sz="4000" dirty="0" smtClean="0"/>
          </a:p>
          <a:p>
            <a:pPr>
              <a:spcBef>
                <a:spcPct val="10000"/>
              </a:spcBef>
            </a:pPr>
            <a:r>
              <a:rPr lang="en-GB" altLang="zh-CN" sz="4000" dirty="0" smtClean="0"/>
              <a:t>Document Info</a:t>
            </a:r>
          </a:p>
          <a:p>
            <a:pPr>
              <a:spcBef>
                <a:spcPct val="10000"/>
              </a:spcBef>
            </a:pPr>
            <a:endParaRPr lang="en-GB" altLang="zh-CN" sz="4000" dirty="0" smtClean="0"/>
          </a:p>
          <a:p>
            <a:pPr>
              <a:spcBef>
                <a:spcPct val="10000"/>
              </a:spcBef>
            </a:pPr>
            <a:r>
              <a:rPr lang="en-GB" altLang="zh-CN" sz="4000" dirty="0" smtClean="0"/>
              <a:t>Grids </a:t>
            </a:r>
            <a:r>
              <a:rPr lang="en-GB" altLang="zh-CN" sz="4000" dirty="0"/>
              <a:t>and </a:t>
            </a:r>
            <a:r>
              <a:rPr lang="en-GB" altLang="zh-CN" sz="4000" dirty="0" smtClean="0"/>
              <a:t>Levels</a:t>
            </a:r>
          </a:p>
          <a:p>
            <a:pPr>
              <a:spcBef>
                <a:spcPct val="10000"/>
              </a:spcBef>
            </a:pPr>
            <a:endParaRPr lang="en-GB" altLang="zh-CN" sz="4000" dirty="0" smtClean="0"/>
          </a:p>
          <a:p>
            <a:pPr>
              <a:spcBef>
                <a:spcPct val="10000"/>
              </a:spcBef>
            </a:pPr>
            <a:r>
              <a:rPr lang="en-GB" altLang="zh-CN" sz="4000" smtClean="0"/>
              <a:t>Comment System</a:t>
            </a:r>
            <a:endParaRPr lang="en-US" altLang="zh-CN" sz="4000" smtClean="0"/>
          </a:p>
          <a:p>
            <a:pPr>
              <a:spcBef>
                <a:spcPct val="10000"/>
              </a:spcBef>
              <a:buNone/>
            </a:pPr>
            <a:endParaRPr lang="en-GB" sz="4000" dirty="0" smtClean="0"/>
          </a:p>
        </p:txBody>
      </p:sp>
      <p:sp>
        <p:nvSpPr>
          <p:cNvPr id="2" name="Title 1"/>
          <p:cNvSpPr>
            <a:spLocks noGrp="1"/>
          </p:cNvSpPr>
          <p:nvPr>
            <p:ph type="title"/>
          </p:nvPr>
        </p:nvSpPr>
        <p:spPr/>
        <p:txBody>
          <a:bodyPr/>
          <a:lstStyle/>
          <a:p>
            <a:r>
              <a:rPr lang="en-US" dirty="0" smtClean="0"/>
              <a:t>Agenda</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Demo </a:t>
            </a:r>
            <a:r>
              <a:rPr lang="en-US" altLang="zh-CN" dirty="0" smtClean="0"/>
              <a:t>: Grids </a:t>
            </a:r>
            <a:r>
              <a:rPr lang="en-US" altLang="zh-CN" dirty="0"/>
              <a:t>and </a:t>
            </a:r>
            <a:r>
              <a:rPr lang="en-US" altLang="zh-CN" dirty="0" smtClean="0"/>
              <a:t>Levels</a:t>
            </a:r>
            <a:endParaRPr lang="zh-CN" altLang="en-US" dirty="0"/>
          </a:p>
        </p:txBody>
      </p:sp>
      <p:sp>
        <p:nvSpPr>
          <p:cNvPr id="5" name="Rectangle 4"/>
          <p:cNvSpPr/>
          <p:nvPr/>
        </p:nvSpPr>
        <p:spPr>
          <a:xfrm>
            <a:off x="409575" y="1754187"/>
            <a:ext cx="12115800" cy="6463308"/>
          </a:xfrm>
          <a:prstGeom prst="rect">
            <a:avLst/>
          </a:prstGeom>
          <a:solidFill>
            <a:schemeClr val="bg1"/>
          </a:solidFill>
        </p:spPr>
        <p:txBody>
          <a:bodyPr wrap="square">
            <a:spAutoFit/>
          </a:bodyPr>
          <a:lstStyle/>
          <a:p>
            <a:r>
              <a:rPr lang="en-US" altLang="zh-CN" sz="1800" dirty="0">
                <a:solidFill>
                  <a:srgbClr val="2B91AF"/>
                </a:solidFill>
                <a:highlight>
                  <a:srgbClr val="FFFFFF"/>
                </a:highlight>
                <a:latin typeface="Times New Roman" pitchFamily="18" charset="0"/>
                <a:cs typeface="Times New Roman" pitchFamily="18" charset="0"/>
              </a:rPr>
              <a:t>Document</a:t>
            </a:r>
            <a:r>
              <a:rPr lang="en-US" altLang="zh-CN" sz="1800" dirty="0">
                <a:solidFill>
                  <a:srgbClr val="000000"/>
                </a:solidFill>
                <a:highlight>
                  <a:srgbClr val="FFFFFF"/>
                </a:highlight>
                <a:latin typeface="Times New Roman" pitchFamily="18" charset="0"/>
                <a:cs typeface="Times New Roman" pitchFamily="18" charset="0"/>
              </a:rPr>
              <a:t> </a:t>
            </a:r>
            <a:r>
              <a:rPr lang="en-US" altLang="zh-CN" sz="1800" dirty="0" err="1">
                <a:solidFill>
                  <a:srgbClr val="000000"/>
                </a:solidFill>
                <a:highlight>
                  <a:srgbClr val="FFFFFF"/>
                </a:highlight>
                <a:latin typeface="Times New Roman" pitchFamily="18" charset="0"/>
                <a:cs typeface="Times New Roman" pitchFamily="18" charset="0"/>
              </a:rPr>
              <a:t>oDoc</a:t>
            </a:r>
            <a:r>
              <a:rPr lang="en-US" altLang="zh-CN" sz="1800" dirty="0">
                <a:solidFill>
                  <a:srgbClr val="000000"/>
                </a:solidFill>
                <a:highlight>
                  <a:srgbClr val="FFFFFF"/>
                </a:highlight>
                <a:latin typeface="Times New Roman" pitchFamily="18" charset="0"/>
                <a:cs typeface="Times New Roman" pitchFamily="18" charset="0"/>
              </a:rPr>
              <a:t> = </a:t>
            </a:r>
            <a:r>
              <a:rPr lang="en-US" altLang="zh-CN" sz="1800" dirty="0" err="1">
                <a:solidFill>
                  <a:srgbClr val="000000"/>
                </a:solidFill>
                <a:highlight>
                  <a:srgbClr val="FFFFFF"/>
                </a:highlight>
                <a:latin typeface="Times New Roman" pitchFamily="18" charset="0"/>
                <a:cs typeface="Times New Roman" pitchFamily="18" charset="0"/>
              </a:rPr>
              <a:t>Autodesk.Navisworks.Api.</a:t>
            </a:r>
            <a:r>
              <a:rPr lang="en-US" altLang="zh-CN" sz="1800" dirty="0" err="1">
                <a:solidFill>
                  <a:srgbClr val="2B91AF"/>
                </a:solidFill>
                <a:highlight>
                  <a:srgbClr val="FFFFFF"/>
                </a:highlight>
                <a:latin typeface="Times New Roman" pitchFamily="18" charset="0"/>
                <a:cs typeface="Times New Roman" pitchFamily="18" charset="0"/>
              </a:rPr>
              <a:t>Application</a:t>
            </a:r>
            <a:r>
              <a:rPr lang="en-US" altLang="zh-CN" sz="1800" dirty="0" err="1">
                <a:solidFill>
                  <a:srgbClr val="000000"/>
                </a:solidFill>
                <a:highlight>
                  <a:srgbClr val="FFFFFF"/>
                </a:highlight>
                <a:latin typeface="Times New Roman" pitchFamily="18" charset="0"/>
                <a:cs typeface="Times New Roman" pitchFamily="18" charset="0"/>
              </a:rPr>
              <a:t>.ActiveDocument</a:t>
            </a:r>
            <a:r>
              <a:rPr lang="en-US" altLang="zh-CN" sz="1800" dirty="0" smtClean="0">
                <a:solidFill>
                  <a:srgbClr val="000000"/>
                </a:solidFill>
                <a:highlight>
                  <a:srgbClr val="FFFFFF"/>
                </a:highlight>
                <a:latin typeface="Times New Roman" pitchFamily="18" charset="0"/>
                <a:cs typeface="Times New Roman" pitchFamily="18" charset="0"/>
              </a:rPr>
              <a:t>;</a:t>
            </a:r>
          </a:p>
          <a:p>
            <a:endParaRPr lang="en-US" altLang="zh-CN" sz="1800" dirty="0" smtClean="0">
              <a:solidFill>
                <a:srgbClr val="000000"/>
              </a:solidFill>
              <a:highlight>
                <a:srgbClr val="FFFFFF"/>
              </a:highlight>
              <a:latin typeface="Times New Roman" pitchFamily="18" charset="0"/>
              <a:cs typeface="Times New Roman" pitchFamily="18" charset="0"/>
            </a:endParaRPr>
          </a:p>
          <a:p>
            <a:r>
              <a:rPr lang="en-US" altLang="zh-CN" sz="1800" dirty="0" smtClean="0">
                <a:solidFill>
                  <a:srgbClr val="008000"/>
                </a:solidFill>
                <a:highlight>
                  <a:srgbClr val="FFFFFF"/>
                </a:highlight>
                <a:latin typeface="Times New Roman" pitchFamily="18" charset="0"/>
                <a:cs typeface="Times New Roman" pitchFamily="18" charset="0"/>
              </a:rPr>
              <a:t>//get Grid system</a:t>
            </a:r>
            <a:endParaRPr lang="en-US" altLang="zh-CN" sz="1800" dirty="0">
              <a:solidFill>
                <a:srgbClr val="000000"/>
              </a:solidFill>
              <a:highlight>
                <a:srgbClr val="FFFFFF"/>
              </a:highlight>
              <a:latin typeface="Times New Roman" pitchFamily="18" charset="0"/>
              <a:cs typeface="Times New Roman" pitchFamily="18" charset="0"/>
            </a:endParaRPr>
          </a:p>
          <a:p>
            <a:r>
              <a:rPr lang="en-US" altLang="zh-CN" sz="1800" dirty="0" err="1">
                <a:solidFill>
                  <a:srgbClr val="2B91AF"/>
                </a:solidFill>
                <a:highlight>
                  <a:srgbClr val="FFFFFF"/>
                </a:highlight>
                <a:latin typeface="Times New Roman" pitchFamily="18" charset="0"/>
                <a:cs typeface="Times New Roman" pitchFamily="18" charset="0"/>
              </a:rPr>
              <a:t>DocumentGrids</a:t>
            </a:r>
            <a:r>
              <a:rPr lang="en-US" altLang="zh-CN" sz="1800" dirty="0">
                <a:solidFill>
                  <a:srgbClr val="000000"/>
                </a:solidFill>
                <a:highlight>
                  <a:srgbClr val="FFFFFF"/>
                </a:highlight>
                <a:latin typeface="Times New Roman" pitchFamily="18" charset="0"/>
                <a:cs typeface="Times New Roman" pitchFamily="18" charset="0"/>
              </a:rPr>
              <a:t> </a:t>
            </a:r>
            <a:r>
              <a:rPr lang="en-US" altLang="zh-CN" sz="1800" dirty="0" err="1">
                <a:solidFill>
                  <a:srgbClr val="000000"/>
                </a:solidFill>
                <a:highlight>
                  <a:srgbClr val="FFFFFF"/>
                </a:highlight>
                <a:latin typeface="Times New Roman" pitchFamily="18" charset="0"/>
                <a:cs typeface="Times New Roman" pitchFamily="18" charset="0"/>
              </a:rPr>
              <a:t>oGrids</a:t>
            </a:r>
            <a:r>
              <a:rPr lang="en-US" altLang="zh-CN" sz="1800" dirty="0">
                <a:solidFill>
                  <a:srgbClr val="000000"/>
                </a:solidFill>
                <a:highlight>
                  <a:srgbClr val="FFFFFF"/>
                </a:highlight>
                <a:latin typeface="Times New Roman" pitchFamily="18" charset="0"/>
                <a:cs typeface="Times New Roman" pitchFamily="18" charset="0"/>
              </a:rPr>
              <a:t> = </a:t>
            </a:r>
            <a:r>
              <a:rPr lang="en-US" altLang="zh-CN" sz="1800" dirty="0" err="1">
                <a:solidFill>
                  <a:srgbClr val="000000"/>
                </a:solidFill>
                <a:highlight>
                  <a:srgbClr val="FFFFFF"/>
                </a:highlight>
                <a:latin typeface="Times New Roman" pitchFamily="18" charset="0"/>
                <a:cs typeface="Times New Roman" pitchFamily="18" charset="0"/>
              </a:rPr>
              <a:t>oDoc.Grids</a:t>
            </a:r>
            <a:r>
              <a:rPr lang="en-US" altLang="zh-CN" sz="1800" dirty="0" smtClean="0">
                <a:solidFill>
                  <a:srgbClr val="000000"/>
                </a:solidFill>
                <a:highlight>
                  <a:srgbClr val="FFFFFF"/>
                </a:highlight>
                <a:latin typeface="Times New Roman" pitchFamily="18" charset="0"/>
                <a:cs typeface="Times New Roman" pitchFamily="18" charset="0"/>
              </a:rPr>
              <a:t>;</a:t>
            </a:r>
          </a:p>
          <a:p>
            <a:endParaRPr lang="en-US" altLang="zh-CN" sz="1800" dirty="0">
              <a:solidFill>
                <a:srgbClr val="000000"/>
              </a:solidFill>
              <a:highlight>
                <a:srgbClr val="FFFFFF"/>
              </a:highlight>
              <a:latin typeface="Times New Roman" pitchFamily="18" charset="0"/>
              <a:cs typeface="Times New Roman" pitchFamily="18" charset="0"/>
            </a:endParaRPr>
          </a:p>
          <a:p>
            <a:r>
              <a:rPr lang="en-US" altLang="zh-CN" sz="1800" dirty="0">
                <a:solidFill>
                  <a:srgbClr val="008000"/>
                </a:solidFill>
                <a:highlight>
                  <a:srgbClr val="FFFFFF"/>
                </a:highlight>
                <a:latin typeface="Times New Roman" pitchFamily="18" charset="0"/>
                <a:cs typeface="Times New Roman" pitchFamily="18" charset="0"/>
              </a:rPr>
              <a:t>//set render mode of grid = Above and Below</a:t>
            </a:r>
            <a:endParaRPr lang="en-US" altLang="zh-CN" sz="1800" dirty="0">
              <a:solidFill>
                <a:srgbClr val="000000"/>
              </a:solidFill>
              <a:highlight>
                <a:srgbClr val="FFFFFF"/>
              </a:highlight>
              <a:latin typeface="Times New Roman" pitchFamily="18" charset="0"/>
              <a:cs typeface="Times New Roman" pitchFamily="18" charset="0"/>
            </a:endParaRPr>
          </a:p>
          <a:p>
            <a:r>
              <a:rPr lang="en-US" altLang="zh-CN" sz="1800" dirty="0" err="1">
                <a:solidFill>
                  <a:srgbClr val="000000"/>
                </a:solidFill>
                <a:highlight>
                  <a:srgbClr val="FFFFFF"/>
                </a:highlight>
                <a:latin typeface="Times New Roman" pitchFamily="18" charset="0"/>
                <a:cs typeface="Times New Roman" pitchFamily="18" charset="0"/>
              </a:rPr>
              <a:t>oGrids.RenderMode</a:t>
            </a:r>
            <a:r>
              <a:rPr lang="en-US" altLang="zh-CN" sz="1800" dirty="0">
                <a:solidFill>
                  <a:srgbClr val="000000"/>
                </a:solidFill>
                <a:highlight>
                  <a:srgbClr val="FFFFFF"/>
                </a:highlight>
                <a:latin typeface="Times New Roman" pitchFamily="18" charset="0"/>
                <a:cs typeface="Times New Roman" pitchFamily="18" charset="0"/>
              </a:rPr>
              <a:t> = </a:t>
            </a:r>
            <a:r>
              <a:rPr lang="en-US" altLang="zh-CN" sz="1800" dirty="0" err="1">
                <a:solidFill>
                  <a:srgbClr val="2B91AF"/>
                </a:solidFill>
                <a:highlight>
                  <a:srgbClr val="FFFFFF"/>
                </a:highlight>
                <a:latin typeface="Times New Roman" pitchFamily="18" charset="0"/>
                <a:cs typeface="Times New Roman" pitchFamily="18" charset="0"/>
              </a:rPr>
              <a:t>GridsRenderMode</a:t>
            </a:r>
            <a:r>
              <a:rPr lang="en-US" altLang="zh-CN" sz="1800" dirty="0" err="1">
                <a:solidFill>
                  <a:srgbClr val="000000"/>
                </a:solidFill>
                <a:highlight>
                  <a:srgbClr val="FFFFFF"/>
                </a:highlight>
                <a:latin typeface="Times New Roman" pitchFamily="18" charset="0"/>
                <a:cs typeface="Times New Roman" pitchFamily="18" charset="0"/>
              </a:rPr>
              <a:t>.AboveAndBelow</a:t>
            </a:r>
            <a:r>
              <a:rPr lang="en-US" altLang="zh-CN" sz="1800" dirty="0" smtClean="0">
                <a:solidFill>
                  <a:srgbClr val="000000"/>
                </a:solidFill>
                <a:highlight>
                  <a:srgbClr val="FFFFFF"/>
                </a:highlight>
                <a:latin typeface="Times New Roman" pitchFamily="18" charset="0"/>
                <a:cs typeface="Times New Roman" pitchFamily="18" charset="0"/>
              </a:rPr>
              <a:t>;</a:t>
            </a:r>
          </a:p>
          <a:p>
            <a:endParaRPr lang="en-US" altLang="zh-CN" sz="1800" dirty="0">
              <a:solidFill>
                <a:srgbClr val="000000"/>
              </a:solidFill>
              <a:highlight>
                <a:srgbClr val="FFFFFF"/>
              </a:highlight>
              <a:latin typeface="Times New Roman" pitchFamily="18" charset="0"/>
              <a:cs typeface="Times New Roman" pitchFamily="18" charset="0"/>
            </a:endParaRPr>
          </a:p>
          <a:p>
            <a:r>
              <a:rPr lang="en-US" altLang="zh-CN" sz="1800" dirty="0">
                <a:solidFill>
                  <a:srgbClr val="008000"/>
                </a:solidFill>
                <a:highlight>
                  <a:srgbClr val="FFFFFF"/>
                </a:highlight>
                <a:latin typeface="Times New Roman" pitchFamily="18" charset="0"/>
                <a:cs typeface="Times New Roman" pitchFamily="18" charset="0"/>
              </a:rPr>
              <a:t>//get active grid system</a:t>
            </a:r>
            <a:endParaRPr lang="en-US" altLang="zh-CN" sz="1800" dirty="0">
              <a:solidFill>
                <a:srgbClr val="000000"/>
              </a:solidFill>
              <a:highlight>
                <a:srgbClr val="FFFFFF"/>
              </a:highlight>
              <a:latin typeface="Times New Roman" pitchFamily="18" charset="0"/>
              <a:cs typeface="Times New Roman" pitchFamily="18" charset="0"/>
            </a:endParaRPr>
          </a:p>
          <a:p>
            <a:r>
              <a:rPr lang="en-US" altLang="zh-CN" sz="1800" dirty="0" err="1">
                <a:solidFill>
                  <a:srgbClr val="2B91AF"/>
                </a:solidFill>
                <a:highlight>
                  <a:srgbClr val="FFFFFF"/>
                </a:highlight>
                <a:latin typeface="Times New Roman" pitchFamily="18" charset="0"/>
                <a:cs typeface="Times New Roman" pitchFamily="18" charset="0"/>
              </a:rPr>
              <a:t>GridSystem</a:t>
            </a:r>
            <a:r>
              <a:rPr lang="en-US" altLang="zh-CN" sz="1800" dirty="0">
                <a:solidFill>
                  <a:srgbClr val="000000"/>
                </a:solidFill>
                <a:highlight>
                  <a:srgbClr val="FFFFFF"/>
                </a:highlight>
                <a:latin typeface="Times New Roman" pitchFamily="18" charset="0"/>
                <a:cs typeface="Times New Roman" pitchFamily="18" charset="0"/>
              </a:rPr>
              <a:t> </a:t>
            </a:r>
            <a:r>
              <a:rPr lang="en-US" altLang="zh-CN" sz="1800" dirty="0" err="1">
                <a:solidFill>
                  <a:srgbClr val="000000"/>
                </a:solidFill>
                <a:highlight>
                  <a:srgbClr val="FFFFFF"/>
                </a:highlight>
                <a:latin typeface="Times New Roman" pitchFamily="18" charset="0"/>
                <a:cs typeface="Times New Roman" pitchFamily="18" charset="0"/>
              </a:rPr>
              <a:t>oGridSys</a:t>
            </a:r>
            <a:r>
              <a:rPr lang="en-US" altLang="zh-CN" sz="1800" dirty="0">
                <a:solidFill>
                  <a:srgbClr val="000000"/>
                </a:solidFill>
                <a:highlight>
                  <a:srgbClr val="FFFFFF"/>
                </a:highlight>
                <a:latin typeface="Times New Roman" pitchFamily="18" charset="0"/>
                <a:cs typeface="Times New Roman" pitchFamily="18" charset="0"/>
              </a:rPr>
              <a:t> = </a:t>
            </a:r>
            <a:r>
              <a:rPr lang="en-US" altLang="zh-CN" sz="1800" dirty="0" err="1">
                <a:solidFill>
                  <a:srgbClr val="000000"/>
                </a:solidFill>
                <a:highlight>
                  <a:srgbClr val="FFFFFF"/>
                </a:highlight>
                <a:latin typeface="Times New Roman" pitchFamily="18" charset="0"/>
                <a:cs typeface="Times New Roman" pitchFamily="18" charset="0"/>
              </a:rPr>
              <a:t>oGrids.ActiveSystem</a:t>
            </a:r>
            <a:r>
              <a:rPr lang="en-US" altLang="zh-CN" sz="1800" dirty="0">
                <a:solidFill>
                  <a:srgbClr val="000000"/>
                </a:solidFill>
                <a:highlight>
                  <a:srgbClr val="FFFFFF"/>
                </a:highlight>
                <a:latin typeface="Times New Roman" pitchFamily="18" charset="0"/>
                <a:cs typeface="Times New Roman" pitchFamily="18" charset="0"/>
              </a:rPr>
              <a:t>;</a:t>
            </a:r>
          </a:p>
          <a:p>
            <a:r>
              <a:rPr lang="en-US" altLang="zh-CN" sz="1800" dirty="0">
                <a:solidFill>
                  <a:srgbClr val="0000FF"/>
                </a:solidFill>
                <a:highlight>
                  <a:srgbClr val="FFFFFF"/>
                </a:highlight>
                <a:latin typeface="Times New Roman" pitchFamily="18" charset="0"/>
                <a:cs typeface="Times New Roman" pitchFamily="18" charset="0"/>
              </a:rPr>
              <a:t>string</a:t>
            </a:r>
            <a:r>
              <a:rPr lang="en-US" altLang="zh-CN" sz="1800" dirty="0">
                <a:solidFill>
                  <a:srgbClr val="000000"/>
                </a:solidFill>
                <a:highlight>
                  <a:srgbClr val="FFFFFF"/>
                </a:highlight>
                <a:latin typeface="Times New Roman" pitchFamily="18" charset="0"/>
                <a:cs typeface="Times New Roman" pitchFamily="18" charset="0"/>
              </a:rPr>
              <a:t> </a:t>
            </a:r>
            <a:r>
              <a:rPr lang="en-US" altLang="zh-CN" sz="1800" dirty="0" err="1">
                <a:solidFill>
                  <a:srgbClr val="000000"/>
                </a:solidFill>
                <a:highlight>
                  <a:srgbClr val="FFFFFF"/>
                </a:highlight>
                <a:latin typeface="Times New Roman" pitchFamily="18" charset="0"/>
                <a:cs typeface="Times New Roman" pitchFamily="18" charset="0"/>
              </a:rPr>
              <a:t>infoStr</a:t>
            </a:r>
            <a:r>
              <a:rPr lang="en-US" altLang="zh-CN" sz="1800" dirty="0">
                <a:solidFill>
                  <a:srgbClr val="000000"/>
                </a:solidFill>
                <a:highlight>
                  <a:srgbClr val="FFFFFF"/>
                </a:highlight>
                <a:latin typeface="Times New Roman" pitchFamily="18" charset="0"/>
                <a:cs typeface="Times New Roman" pitchFamily="18" charset="0"/>
              </a:rPr>
              <a:t> = </a:t>
            </a:r>
            <a:r>
              <a:rPr lang="en-US" altLang="zh-CN" sz="1800" dirty="0">
                <a:solidFill>
                  <a:srgbClr val="A31515"/>
                </a:solidFill>
                <a:highlight>
                  <a:srgbClr val="FFFFFF"/>
                </a:highlight>
                <a:latin typeface="Times New Roman" pitchFamily="18" charset="0"/>
                <a:cs typeface="Times New Roman" pitchFamily="18" charset="0"/>
              </a:rPr>
              <a:t>"Active System Name: "</a:t>
            </a:r>
            <a:r>
              <a:rPr lang="en-US" altLang="zh-CN" sz="1800" dirty="0">
                <a:solidFill>
                  <a:srgbClr val="000000"/>
                </a:solidFill>
                <a:highlight>
                  <a:srgbClr val="FFFFFF"/>
                </a:highlight>
                <a:latin typeface="Times New Roman" pitchFamily="18" charset="0"/>
                <a:cs typeface="Times New Roman" pitchFamily="18" charset="0"/>
              </a:rPr>
              <a:t> + </a:t>
            </a:r>
            <a:r>
              <a:rPr lang="en-US" altLang="zh-CN" sz="1800" dirty="0" err="1">
                <a:solidFill>
                  <a:srgbClr val="000000"/>
                </a:solidFill>
                <a:highlight>
                  <a:srgbClr val="FFFFFF"/>
                </a:highlight>
                <a:latin typeface="Times New Roman" pitchFamily="18" charset="0"/>
                <a:cs typeface="Times New Roman" pitchFamily="18" charset="0"/>
              </a:rPr>
              <a:t>oGridSys.DisplayName</a:t>
            </a:r>
            <a:r>
              <a:rPr lang="en-US" altLang="zh-CN" sz="1800" dirty="0">
                <a:solidFill>
                  <a:srgbClr val="000000"/>
                </a:solidFill>
                <a:highlight>
                  <a:srgbClr val="FFFFFF"/>
                </a:highlight>
                <a:latin typeface="Times New Roman" pitchFamily="18" charset="0"/>
                <a:cs typeface="Times New Roman" pitchFamily="18" charset="0"/>
              </a:rPr>
              <a:t> +</a:t>
            </a:r>
            <a:r>
              <a:rPr lang="en-US" altLang="zh-CN" sz="1800" dirty="0">
                <a:solidFill>
                  <a:srgbClr val="A31515"/>
                </a:solidFill>
                <a:highlight>
                  <a:srgbClr val="FFFFFF"/>
                </a:highlight>
                <a:latin typeface="Times New Roman" pitchFamily="18" charset="0"/>
                <a:cs typeface="Times New Roman" pitchFamily="18" charset="0"/>
              </a:rPr>
              <a:t>"\n"</a:t>
            </a:r>
            <a:r>
              <a:rPr lang="en-US" altLang="zh-CN" sz="1800" dirty="0">
                <a:solidFill>
                  <a:srgbClr val="000000"/>
                </a:solidFill>
                <a:highlight>
                  <a:srgbClr val="FFFFFF"/>
                </a:highlight>
                <a:latin typeface="Times New Roman" pitchFamily="18" charset="0"/>
                <a:cs typeface="Times New Roman" pitchFamily="18" charset="0"/>
              </a:rPr>
              <a:t>;</a:t>
            </a:r>
          </a:p>
          <a:p>
            <a:endParaRPr lang="zh-CN" altLang="en-US" sz="1800" dirty="0">
              <a:solidFill>
                <a:srgbClr val="000000"/>
              </a:solidFill>
              <a:highlight>
                <a:srgbClr val="FFFFFF"/>
              </a:highlight>
              <a:latin typeface="Times New Roman" pitchFamily="18" charset="0"/>
              <a:cs typeface="Times New Roman" pitchFamily="18" charset="0"/>
            </a:endParaRPr>
          </a:p>
          <a:p>
            <a:r>
              <a:rPr lang="en-US" altLang="zh-CN" sz="1800" dirty="0">
                <a:solidFill>
                  <a:srgbClr val="008000"/>
                </a:solidFill>
                <a:highlight>
                  <a:srgbClr val="FFFFFF"/>
                </a:highlight>
                <a:latin typeface="Times New Roman" pitchFamily="18" charset="0"/>
                <a:cs typeface="Times New Roman" pitchFamily="18" charset="0"/>
              </a:rPr>
              <a:t>//dump levels</a:t>
            </a:r>
            <a:endParaRPr lang="en-US" altLang="zh-CN" sz="1800" dirty="0">
              <a:solidFill>
                <a:srgbClr val="000000"/>
              </a:solidFill>
              <a:highlight>
                <a:srgbClr val="FFFFFF"/>
              </a:highlight>
              <a:latin typeface="Times New Roman" pitchFamily="18" charset="0"/>
              <a:cs typeface="Times New Roman" pitchFamily="18" charset="0"/>
            </a:endParaRPr>
          </a:p>
          <a:p>
            <a:r>
              <a:rPr lang="en-US" altLang="zh-CN" sz="1800" dirty="0" err="1">
                <a:solidFill>
                  <a:srgbClr val="000000"/>
                </a:solidFill>
                <a:highlight>
                  <a:srgbClr val="FFFFFF"/>
                </a:highlight>
                <a:latin typeface="Times New Roman" pitchFamily="18" charset="0"/>
                <a:cs typeface="Times New Roman" pitchFamily="18" charset="0"/>
              </a:rPr>
              <a:t>infoStr</a:t>
            </a:r>
            <a:r>
              <a:rPr lang="en-US" altLang="zh-CN" sz="1800" dirty="0">
                <a:solidFill>
                  <a:srgbClr val="000000"/>
                </a:solidFill>
                <a:highlight>
                  <a:srgbClr val="FFFFFF"/>
                </a:highlight>
                <a:latin typeface="Times New Roman" pitchFamily="18" charset="0"/>
                <a:cs typeface="Times New Roman" pitchFamily="18" charset="0"/>
              </a:rPr>
              <a:t> += </a:t>
            </a:r>
            <a:r>
              <a:rPr lang="en-US" altLang="zh-CN" sz="1800" dirty="0">
                <a:solidFill>
                  <a:srgbClr val="A31515"/>
                </a:solidFill>
                <a:highlight>
                  <a:srgbClr val="FFFFFF"/>
                </a:highlight>
                <a:latin typeface="Times New Roman" pitchFamily="18" charset="0"/>
                <a:cs typeface="Times New Roman" pitchFamily="18" charset="0"/>
              </a:rPr>
              <a:t>"Level Info: \n"</a:t>
            </a:r>
            <a:r>
              <a:rPr lang="en-US" altLang="zh-CN" sz="1800" dirty="0">
                <a:solidFill>
                  <a:srgbClr val="000000"/>
                </a:solidFill>
                <a:highlight>
                  <a:srgbClr val="FFFFFF"/>
                </a:highlight>
                <a:latin typeface="Times New Roman" pitchFamily="18" charset="0"/>
                <a:cs typeface="Times New Roman" pitchFamily="18" charset="0"/>
              </a:rPr>
              <a:t>;            </a:t>
            </a:r>
          </a:p>
          <a:p>
            <a:r>
              <a:rPr lang="en-US" altLang="zh-CN" sz="1800" dirty="0" err="1">
                <a:solidFill>
                  <a:srgbClr val="0000FF"/>
                </a:solidFill>
                <a:highlight>
                  <a:srgbClr val="FFFFFF"/>
                </a:highlight>
                <a:latin typeface="Times New Roman" pitchFamily="18" charset="0"/>
                <a:cs typeface="Times New Roman" pitchFamily="18" charset="0"/>
              </a:rPr>
              <a:t>foreach</a:t>
            </a:r>
            <a:r>
              <a:rPr lang="en-US" altLang="zh-CN" sz="1800" dirty="0">
                <a:solidFill>
                  <a:srgbClr val="000000"/>
                </a:solidFill>
                <a:highlight>
                  <a:srgbClr val="FFFFFF"/>
                </a:highlight>
                <a:latin typeface="Times New Roman" pitchFamily="18" charset="0"/>
                <a:cs typeface="Times New Roman" pitchFamily="18" charset="0"/>
              </a:rPr>
              <a:t> (</a:t>
            </a:r>
            <a:r>
              <a:rPr lang="en-US" altLang="zh-CN" sz="1800" dirty="0" err="1">
                <a:solidFill>
                  <a:srgbClr val="2B91AF"/>
                </a:solidFill>
                <a:highlight>
                  <a:srgbClr val="FFFFFF"/>
                </a:highlight>
                <a:latin typeface="Times New Roman" pitchFamily="18" charset="0"/>
                <a:cs typeface="Times New Roman" pitchFamily="18" charset="0"/>
              </a:rPr>
              <a:t>GridLevel</a:t>
            </a:r>
            <a:r>
              <a:rPr lang="en-US" altLang="zh-CN" sz="1800" dirty="0">
                <a:solidFill>
                  <a:srgbClr val="000000"/>
                </a:solidFill>
                <a:highlight>
                  <a:srgbClr val="FFFFFF"/>
                </a:highlight>
                <a:latin typeface="Times New Roman" pitchFamily="18" charset="0"/>
                <a:cs typeface="Times New Roman" pitchFamily="18" charset="0"/>
              </a:rPr>
              <a:t> </a:t>
            </a:r>
            <a:r>
              <a:rPr lang="en-US" altLang="zh-CN" sz="1800" dirty="0" err="1">
                <a:solidFill>
                  <a:srgbClr val="000000"/>
                </a:solidFill>
                <a:highlight>
                  <a:srgbClr val="FFFFFF"/>
                </a:highlight>
                <a:latin typeface="Times New Roman" pitchFamily="18" charset="0"/>
                <a:cs typeface="Times New Roman" pitchFamily="18" charset="0"/>
              </a:rPr>
              <a:t>oGridLevel</a:t>
            </a:r>
            <a:r>
              <a:rPr lang="en-US" altLang="zh-CN" sz="1800" dirty="0">
                <a:solidFill>
                  <a:srgbClr val="000000"/>
                </a:solidFill>
                <a:highlight>
                  <a:srgbClr val="FFFFFF"/>
                </a:highlight>
                <a:latin typeface="Times New Roman" pitchFamily="18" charset="0"/>
                <a:cs typeface="Times New Roman" pitchFamily="18" charset="0"/>
              </a:rPr>
              <a:t> </a:t>
            </a:r>
            <a:r>
              <a:rPr lang="en-US" altLang="zh-CN" sz="1800" dirty="0">
                <a:solidFill>
                  <a:srgbClr val="0000FF"/>
                </a:solidFill>
                <a:highlight>
                  <a:srgbClr val="FFFFFF"/>
                </a:highlight>
                <a:latin typeface="Times New Roman" pitchFamily="18" charset="0"/>
                <a:cs typeface="Times New Roman" pitchFamily="18" charset="0"/>
              </a:rPr>
              <a:t>in</a:t>
            </a:r>
            <a:r>
              <a:rPr lang="en-US" altLang="zh-CN" sz="1800" dirty="0">
                <a:solidFill>
                  <a:srgbClr val="000000"/>
                </a:solidFill>
                <a:highlight>
                  <a:srgbClr val="FFFFFF"/>
                </a:highlight>
                <a:latin typeface="Times New Roman" pitchFamily="18" charset="0"/>
                <a:cs typeface="Times New Roman" pitchFamily="18" charset="0"/>
              </a:rPr>
              <a:t> </a:t>
            </a:r>
            <a:r>
              <a:rPr lang="en-US" altLang="zh-CN" sz="1800" dirty="0" err="1">
                <a:solidFill>
                  <a:srgbClr val="000000"/>
                </a:solidFill>
                <a:highlight>
                  <a:srgbClr val="FFFFFF"/>
                </a:highlight>
                <a:latin typeface="Times New Roman" pitchFamily="18" charset="0"/>
                <a:cs typeface="Times New Roman" pitchFamily="18" charset="0"/>
              </a:rPr>
              <a:t>oGridSys.Levels</a:t>
            </a:r>
            <a:r>
              <a:rPr lang="en-US" altLang="zh-CN" sz="1800" dirty="0">
                <a:solidFill>
                  <a:srgbClr val="000000"/>
                </a:solidFill>
                <a:highlight>
                  <a:srgbClr val="FFFFFF"/>
                </a:highlight>
                <a:latin typeface="Times New Roman" pitchFamily="18" charset="0"/>
                <a:cs typeface="Times New Roman" pitchFamily="18" charset="0"/>
              </a:rPr>
              <a:t>)             </a:t>
            </a:r>
          </a:p>
          <a:p>
            <a:r>
              <a:rPr lang="en-US" altLang="zh-CN" sz="1800" dirty="0">
                <a:solidFill>
                  <a:srgbClr val="000000"/>
                </a:solidFill>
                <a:highlight>
                  <a:srgbClr val="FFFFFF"/>
                </a:highlight>
                <a:latin typeface="Times New Roman" pitchFamily="18" charset="0"/>
                <a:cs typeface="Times New Roman" pitchFamily="18" charset="0"/>
              </a:rPr>
              <a:t>    </a:t>
            </a:r>
            <a:r>
              <a:rPr lang="en-US" altLang="zh-CN" sz="1800" dirty="0" err="1">
                <a:solidFill>
                  <a:srgbClr val="000000"/>
                </a:solidFill>
                <a:highlight>
                  <a:srgbClr val="FFFFFF"/>
                </a:highlight>
                <a:latin typeface="Times New Roman" pitchFamily="18" charset="0"/>
                <a:cs typeface="Times New Roman" pitchFamily="18" charset="0"/>
              </a:rPr>
              <a:t>infoStr</a:t>
            </a:r>
            <a:r>
              <a:rPr lang="en-US" altLang="zh-CN" sz="1800" dirty="0">
                <a:solidFill>
                  <a:srgbClr val="000000"/>
                </a:solidFill>
                <a:highlight>
                  <a:srgbClr val="FFFFFF"/>
                </a:highlight>
                <a:latin typeface="Times New Roman" pitchFamily="18" charset="0"/>
                <a:cs typeface="Times New Roman" pitchFamily="18" charset="0"/>
              </a:rPr>
              <a:t> += </a:t>
            </a:r>
            <a:r>
              <a:rPr lang="en-US" altLang="zh-CN" sz="1800" dirty="0" err="1">
                <a:solidFill>
                  <a:srgbClr val="000000"/>
                </a:solidFill>
                <a:highlight>
                  <a:srgbClr val="FFFFFF"/>
                </a:highlight>
                <a:latin typeface="Times New Roman" pitchFamily="18" charset="0"/>
                <a:cs typeface="Times New Roman" pitchFamily="18" charset="0"/>
              </a:rPr>
              <a:t>oGridLevel.DisplayName</a:t>
            </a:r>
            <a:r>
              <a:rPr lang="en-US" altLang="zh-CN" sz="1800" dirty="0">
                <a:solidFill>
                  <a:srgbClr val="000000"/>
                </a:solidFill>
                <a:highlight>
                  <a:srgbClr val="FFFFFF"/>
                </a:highlight>
                <a:latin typeface="Times New Roman" pitchFamily="18" charset="0"/>
                <a:cs typeface="Times New Roman" pitchFamily="18" charset="0"/>
              </a:rPr>
              <a:t> + </a:t>
            </a:r>
            <a:r>
              <a:rPr lang="en-US" altLang="zh-CN" sz="1800" dirty="0">
                <a:solidFill>
                  <a:srgbClr val="A31515"/>
                </a:solidFill>
                <a:highlight>
                  <a:srgbClr val="FFFFFF"/>
                </a:highlight>
                <a:latin typeface="Times New Roman" pitchFamily="18" charset="0"/>
                <a:cs typeface="Times New Roman" pitchFamily="18" charset="0"/>
              </a:rPr>
              <a:t>": Elevation = "</a:t>
            </a:r>
            <a:r>
              <a:rPr lang="en-US" altLang="zh-CN" sz="1800" dirty="0">
                <a:solidFill>
                  <a:srgbClr val="000000"/>
                </a:solidFill>
                <a:highlight>
                  <a:srgbClr val="FFFFFF"/>
                </a:highlight>
                <a:latin typeface="Times New Roman" pitchFamily="18" charset="0"/>
                <a:cs typeface="Times New Roman" pitchFamily="18" charset="0"/>
              </a:rPr>
              <a:t> + </a:t>
            </a:r>
            <a:r>
              <a:rPr lang="en-US" altLang="zh-CN" sz="1800" dirty="0" err="1">
                <a:solidFill>
                  <a:srgbClr val="000000"/>
                </a:solidFill>
                <a:highlight>
                  <a:srgbClr val="FFFFFF"/>
                </a:highlight>
                <a:latin typeface="Times New Roman" pitchFamily="18" charset="0"/>
                <a:cs typeface="Times New Roman" pitchFamily="18" charset="0"/>
              </a:rPr>
              <a:t>oGridLevel.Elevation</a:t>
            </a:r>
            <a:r>
              <a:rPr lang="en-US" altLang="zh-CN" sz="1800" dirty="0">
                <a:solidFill>
                  <a:srgbClr val="000000"/>
                </a:solidFill>
                <a:highlight>
                  <a:srgbClr val="FFFFFF"/>
                </a:highlight>
                <a:latin typeface="Times New Roman" pitchFamily="18" charset="0"/>
                <a:cs typeface="Times New Roman" pitchFamily="18" charset="0"/>
              </a:rPr>
              <a:t> + </a:t>
            </a:r>
            <a:r>
              <a:rPr lang="en-US" altLang="zh-CN" sz="1800" dirty="0">
                <a:solidFill>
                  <a:srgbClr val="A31515"/>
                </a:solidFill>
                <a:highlight>
                  <a:srgbClr val="FFFFFF"/>
                </a:highlight>
                <a:latin typeface="Times New Roman" pitchFamily="18" charset="0"/>
                <a:cs typeface="Times New Roman" pitchFamily="18" charset="0"/>
              </a:rPr>
              <a:t>"\n"</a:t>
            </a:r>
            <a:r>
              <a:rPr lang="en-US" altLang="zh-CN" sz="1800" dirty="0">
                <a:solidFill>
                  <a:srgbClr val="000000"/>
                </a:solidFill>
                <a:highlight>
                  <a:srgbClr val="FFFFFF"/>
                </a:highlight>
                <a:latin typeface="Times New Roman" pitchFamily="18" charset="0"/>
                <a:cs typeface="Times New Roman" pitchFamily="18" charset="0"/>
              </a:rPr>
              <a:t>;  </a:t>
            </a:r>
          </a:p>
          <a:p>
            <a:endParaRPr lang="zh-CN" altLang="en-US" sz="1800" dirty="0">
              <a:solidFill>
                <a:srgbClr val="000000"/>
              </a:solidFill>
              <a:highlight>
                <a:srgbClr val="FFFFFF"/>
              </a:highlight>
              <a:latin typeface="Times New Roman" pitchFamily="18" charset="0"/>
              <a:cs typeface="Times New Roman" pitchFamily="18" charset="0"/>
            </a:endParaRPr>
          </a:p>
          <a:p>
            <a:r>
              <a:rPr lang="en-US" altLang="zh-CN" sz="1800" dirty="0">
                <a:solidFill>
                  <a:srgbClr val="008000"/>
                </a:solidFill>
                <a:highlight>
                  <a:srgbClr val="FFFFFF"/>
                </a:highlight>
                <a:latin typeface="Times New Roman" pitchFamily="18" charset="0"/>
                <a:cs typeface="Times New Roman" pitchFamily="18" charset="0"/>
              </a:rPr>
              <a:t>//dump grid lines</a:t>
            </a:r>
            <a:endParaRPr lang="en-US" altLang="zh-CN" sz="1800" dirty="0">
              <a:solidFill>
                <a:srgbClr val="000000"/>
              </a:solidFill>
              <a:highlight>
                <a:srgbClr val="FFFFFF"/>
              </a:highlight>
              <a:latin typeface="Times New Roman" pitchFamily="18" charset="0"/>
              <a:cs typeface="Times New Roman" pitchFamily="18" charset="0"/>
            </a:endParaRPr>
          </a:p>
          <a:p>
            <a:r>
              <a:rPr lang="pt-BR" altLang="zh-CN" sz="1800" dirty="0">
                <a:solidFill>
                  <a:srgbClr val="000000"/>
                </a:solidFill>
                <a:highlight>
                  <a:srgbClr val="FFFFFF"/>
                </a:highlight>
                <a:latin typeface="Times New Roman" pitchFamily="18" charset="0"/>
                <a:cs typeface="Times New Roman" pitchFamily="18" charset="0"/>
              </a:rPr>
              <a:t>infoStr += </a:t>
            </a:r>
            <a:r>
              <a:rPr lang="pt-BR" altLang="zh-CN" sz="1800" dirty="0">
                <a:solidFill>
                  <a:srgbClr val="A31515"/>
                </a:solidFill>
                <a:highlight>
                  <a:srgbClr val="FFFFFF"/>
                </a:highlight>
                <a:latin typeface="Times New Roman" pitchFamily="18" charset="0"/>
                <a:cs typeface="Times New Roman" pitchFamily="18" charset="0"/>
              </a:rPr>
              <a:t>"Grid Line Info: \n"</a:t>
            </a:r>
            <a:r>
              <a:rPr lang="pt-BR" altLang="zh-CN" sz="1800" dirty="0">
                <a:solidFill>
                  <a:srgbClr val="000000"/>
                </a:solidFill>
                <a:highlight>
                  <a:srgbClr val="FFFFFF"/>
                </a:highlight>
                <a:latin typeface="Times New Roman" pitchFamily="18" charset="0"/>
                <a:cs typeface="Times New Roman" pitchFamily="18" charset="0"/>
              </a:rPr>
              <a:t> ;</a:t>
            </a:r>
          </a:p>
          <a:p>
            <a:r>
              <a:rPr lang="en-US" altLang="zh-CN" sz="1800" dirty="0" err="1">
                <a:solidFill>
                  <a:srgbClr val="0000FF"/>
                </a:solidFill>
                <a:highlight>
                  <a:srgbClr val="FFFFFF"/>
                </a:highlight>
                <a:latin typeface="Times New Roman" pitchFamily="18" charset="0"/>
                <a:cs typeface="Times New Roman" pitchFamily="18" charset="0"/>
              </a:rPr>
              <a:t>foreach</a:t>
            </a:r>
            <a:r>
              <a:rPr lang="en-US" altLang="zh-CN" sz="1800" dirty="0">
                <a:solidFill>
                  <a:srgbClr val="000000"/>
                </a:solidFill>
                <a:highlight>
                  <a:srgbClr val="FFFFFF"/>
                </a:highlight>
                <a:latin typeface="Times New Roman" pitchFamily="18" charset="0"/>
                <a:cs typeface="Times New Roman" pitchFamily="18" charset="0"/>
              </a:rPr>
              <a:t>(</a:t>
            </a:r>
            <a:r>
              <a:rPr lang="en-US" altLang="zh-CN" sz="1800" dirty="0" err="1">
                <a:solidFill>
                  <a:srgbClr val="2B91AF"/>
                </a:solidFill>
                <a:highlight>
                  <a:srgbClr val="FFFFFF"/>
                </a:highlight>
                <a:latin typeface="Times New Roman" pitchFamily="18" charset="0"/>
                <a:cs typeface="Times New Roman" pitchFamily="18" charset="0"/>
              </a:rPr>
              <a:t>GridLine</a:t>
            </a:r>
            <a:r>
              <a:rPr lang="en-US" altLang="zh-CN" sz="1800" dirty="0">
                <a:solidFill>
                  <a:srgbClr val="000000"/>
                </a:solidFill>
                <a:highlight>
                  <a:srgbClr val="FFFFFF"/>
                </a:highlight>
                <a:latin typeface="Times New Roman" pitchFamily="18" charset="0"/>
                <a:cs typeface="Times New Roman" pitchFamily="18" charset="0"/>
              </a:rPr>
              <a:t> </a:t>
            </a:r>
            <a:r>
              <a:rPr lang="en-US" altLang="zh-CN" sz="1800" dirty="0" err="1">
                <a:solidFill>
                  <a:srgbClr val="000000"/>
                </a:solidFill>
                <a:highlight>
                  <a:srgbClr val="FFFFFF"/>
                </a:highlight>
                <a:latin typeface="Times New Roman" pitchFamily="18" charset="0"/>
                <a:cs typeface="Times New Roman" pitchFamily="18" charset="0"/>
              </a:rPr>
              <a:t>oGridLine</a:t>
            </a:r>
            <a:r>
              <a:rPr lang="en-US" altLang="zh-CN" sz="1800" dirty="0">
                <a:solidFill>
                  <a:srgbClr val="000000"/>
                </a:solidFill>
                <a:highlight>
                  <a:srgbClr val="FFFFFF"/>
                </a:highlight>
                <a:latin typeface="Times New Roman" pitchFamily="18" charset="0"/>
                <a:cs typeface="Times New Roman" pitchFamily="18" charset="0"/>
              </a:rPr>
              <a:t> </a:t>
            </a:r>
            <a:r>
              <a:rPr lang="en-US" altLang="zh-CN" sz="1800" dirty="0">
                <a:solidFill>
                  <a:srgbClr val="0000FF"/>
                </a:solidFill>
                <a:highlight>
                  <a:srgbClr val="FFFFFF"/>
                </a:highlight>
                <a:latin typeface="Times New Roman" pitchFamily="18" charset="0"/>
                <a:cs typeface="Times New Roman" pitchFamily="18" charset="0"/>
              </a:rPr>
              <a:t>in</a:t>
            </a:r>
            <a:r>
              <a:rPr lang="en-US" altLang="zh-CN" sz="1800" dirty="0">
                <a:solidFill>
                  <a:srgbClr val="000000"/>
                </a:solidFill>
                <a:highlight>
                  <a:srgbClr val="FFFFFF"/>
                </a:highlight>
                <a:latin typeface="Times New Roman" pitchFamily="18" charset="0"/>
                <a:cs typeface="Times New Roman" pitchFamily="18" charset="0"/>
              </a:rPr>
              <a:t> </a:t>
            </a:r>
            <a:r>
              <a:rPr lang="en-US" altLang="zh-CN" sz="1800" dirty="0" err="1">
                <a:solidFill>
                  <a:srgbClr val="000000"/>
                </a:solidFill>
                <a:highlight>
                  <a:srgbClr val="FFFFFF"/>
                </a:highlight>
                <a:latin typeface="Times New Roman" pitchFamily="18" charset="0"/>
                <a:cs typeface="Times New Roman" pitchFamily="18" charset="0"/>
              </a:rPr>
              <a:t>oGridSys.Lines</a:t>
            </a:r>
            <a:r>
              <a:rPr lang="en-US" altLang="zh-CN" sz="1800" dirty="0">
                <a:solidFill>
                  <a:srgbClr val="000000"/>
                </a:solidFill>
                <a:highlight>
                  <a:srgbClr val="FFFFFF"/>
                </a:highlight>
                <a:latin typeface="Times New Roman" pitchFamily="18" charset="0"/>
                <a:cs typeface="Times New Roman" pitchFamily="18" charset="0"/>
              </a:rPr>
              <a:t>) </a:t>
            </a:r>
          </a:p>
          <a:p>
            <a:r>
              <a:rPr lang="en-US" altLang="zh-CN" sz="1800" dirty="0">
                <a:solidFill>
                  <a:srgbClr val="000000"/>
                </a:solidFill>
                <a:highlight>
                  <a:srgbClr val="FFFFFF"/>
                </a:highlight>
                <a:latin typeface="Times New Roman" pitchFamily="18" charset="0"/>
                <a:cs typeface="Times New Roman" pitchFamily="18" charset="0"/>
              </a:rPr>
              <a:t>        </a:t>
            </a:r>
            <a:r>
              <a:rPr lang="en-US" altLang="zh-CN" sz="1800" dirty="0" err="1">
                <a:solidFill>
                  <a:srgbClr val="000000"/>
                </a:solidFill>
                <a:highlight>
                  <a:srgbClr val="FFFFFF"/>
                </a:highlight>
                <a:latin typeface="Times New Roman" pitchFamily="18" charset="0"/>
                <a:cs typeface="Times New Roman" pitchFamily="18" charset="0"/>
              </a:rPr>
              <a:t>infoStr</a:t>
            </a:r>
            <a:r>
              <a:rPr lang="en-US" altLang="zh-CN" sz="1800" dirty="0">
                <a:solidFill>
                  <a:srgbClr val="000000"/>
                </a:solidFill>
                <a:highlight>
                  <a:srgbClr val="FFFFFF"/>
                </a:highlight>
                <a:latin typeface="Times New Roman" pitchFamily="18" charset="0"/>
                <a:cs typeface="Times New Roman" pitchFamily="18" charset="0"/>
              </a:rPr>
              <a:t> += </a:t>
            </a:r>
            <a:r>
              <a:rPr lang="en-US" altLang="zh-CN" sz="1800" dirty="0">
                <a:solidFill>
                  <a:srgbClr val="A31515"/>
                </a:solidFill>
                <a:highlight>
                  <a:srgbClr val="FFFFFF"/>
                </a:highlight>
                <a:latin typeface="Times New Roman" pitchFamily="18" charset="0"/>
                <a:cs typeface="Times New Roman" pitchFamily="18" charset="0"/>
              </a:rPr>
              <a:t>"Grid Line Name: "</a:t>
            </a:r>
            <a:r>
              <a:rPr lang="en-US" altLang="zh-CN" sz="1800" dirty="0">
                <a:solidFill>
                  <a:srgbClr val="000000"/>
                </a:solidFill>
                <a:highlight>
                  <a:srgbClr val="FFFFFF"/>
                </a:highlight>
                <a:latin typeface="Times New Roman" pitchFamily="18" charset="0"/>
                <a:cs typeface="Times New Roman" pitchFamily="18" charset="0"/>
              </a:rPr>
              <a:t> + </a:t>
            </a:r>
            <a:r>
              <a:rPr lang="en-US" altLang="zh-CN" sz="1800" dirty="0" err="1">
                <a:solidFill>
                  <a:srgbClr val="000000"/>
                </a:solidFill>
                <a:highlight>
                  <a:srgbClr val="FFFFFF"/>
                </a:highlight>
                <a:latin typeface="Times New Roman" pitchFamily="18" charset="0"/>
                <a:cs typeface="Times New Roman" pitchFamily="18" charset="0"/>
              </a:rPr>
              <a:t>oGridLine.DisplayName</a:t>
            </a:r>
            <a:r>
              <a:rPr lang="en-US" altLang="zh-CN" sz="1800" dirty="0">
                <a:solidFill>
                  <a:srgbClr val="000000"/>
                </a:solidFill>
                <a:highlight>
                  <a:srgbClr val="FFFFFF"/>
                </a:highlight>
                <a:latin typeface="Times New Roman" pitchFamily="18" charset="0"/>
                <a:cs typeface="Times New Roman" pitchFamily="18" charset="0"/>
              </a:rPr>
              <a:t> + </a:t>
            </a:r>
            <a:r>
              <a:rPr lang="en-US" altLang="zh-CN" sz="1800" dirty="0">
                <a:solidFill>
                  <a:srgbClr val="A31515"/>
                </a:solidFill>
                <a:highlight>
                  <a:srgbClr val="FFFFFF"/>
                </a:highlight>
                <a:latin typeface="Times New Roman" pitchFamily="18" charset="0"/>
                <a:cs typeface="Times New Roman" pitchFamily="18" charset="0"/>
              </a:rPr>
              <a:t>"\n"</a:t>
            </a:r>
            <a:r>
              <a:rPr lang="en-US" altLang="zh-CN" sz="1800" dirty="0">
                <a:solidFill>
                  <a:srgbClr val="000000"/>
                </a:solidFill>
                <a:highlight>
                  <a:srgbClr val="FFFFFF"/>
                </a:highlight>
                <a:latin typeface="Times New Roman" pitchFamily="18" charset="0"/>
                <a:cs typeface="Times New Roman" pitchFamily="18" charset="0"/>
              </a:rPr>
              <a:t> ; </a:t>
            </a:r>
          </a:p>
          <a:p>
            <a:endParaRPr lang="zh-CN" altLang="en-US" sz="1800" dirty="0">
              <a:solidFill>
                <a:srgbClr val="000000"/>
              </a:solidFill>
              <a:highlight>
                <a:srgbClr val="FFFFFF"/>
              </a:highlight>
              <a:latin typeface="Times New Roman" pitchFamily="18" charset="0"/>
              <a:cs typeface="Times New Roman" pitchFamily="18" charset="0"/>
            </a:endParaRPr>
          </a:p>
          <a:p>
            <a:r>
              <a:rPr lang="en-US" altLang="zh-CN" sz="1800" dirty="0" err="1">
                <a:solidFill>
                  <a:srgbClr val="2B91AF"/>
                </a:solidFill>
                <a:highlight>
                  <a:srgbClr val="FFFFFF"/>
                </a:highlight>
                <a:latin typeface="Times New Roman" pitchFamily="18" charset="0"/>
                <a:cs typeface="Times New Roman" pitchFamily="18" charset="0"/>
              </a:rPr>
              <a:t>MessageBox</a:t>
            </a:r>
            <a:r>
              <a:rPr lang="en-US" altLang="zh-CN" sz="1800" dirty="0" err="1">
                <a:solidFill>
                  <a:srgbClr val="000000"/>
                </a:solidFill>
                <a:highlight>
                  <a:srgbClr val="FFFFFF"/>
                </a:highlight>
                <a:latin typeface="Times New Roman" pitchFamily="18" charset="0"/>
                <a:cs typeface="Times New Roman" pitchFamily="18" charset="0"/>
              </a:rPr>
              <a:t>.Show</a:t>
            </a:r>
            <a:r>
              <a:rPr lang="en-US" altLang="zh-CN" sz="1800" dirty="0">
                <a:solidFill>
                  <a:srgbClr val="000000"/>
                </a:solidFill>
                <a:highlight>
                  <a:srgbClr val="FFFFFF"/>
                </a:highlight>
                <a:latin typeface="Times New Roman" pitchFamily="18" charset="0"/>
                <a:cs typeface="Times New Roman" pitchFamily="18" charset="0"/>
              </a:rPr>
              <a:t>(</a:t>
            </a:r>
            <a:r>
              <a:rPr lang="en-US" altLang="zh-CN" sz="1800" dirty="0" err="1">
                <a:solidFill>
                  <a:srgbClr val="000000"/>
                </a:solidFill>
                <a:highlight>
                  <a:srgbClr val="FFFFFF"/>
                </a:highlight>
                <a:latin typeface="Times New Roman" pitchFamily="18" charset="0"/>
                <a:cs typeface="Times New Roman" pitchFamily="18" charset="0"/>
              </a:rPr>
              <a:t>infoStr</a:t>
            </a:r>
            <a:r>
              <a:rPr lang="en-US" altLang="zh-CN" sz="1800" dirty="0" smtClean="0">
                <a:solidFill>
                  <a:srgbClr val="000000"/>
                </a:solidFill>
                <a:highlight>
                  <a:srgbClr val="FFFFFF"/>
                </a:highlight>
                <a:latin typeface="Times New Roman" pitchFamily="18" charset="0"/>
                <a:cs typeface="Times New Roman" pitchFamily="18" charset="0"/>
              </a:rPr>
              <a:t>);</a:t>
            </a:r>
            <a:endParaRPr lang="zh-CN" altLang="en-US" sz="1800" dirty="0">
              <a:solidFill>
                <a:srgbClr val="000000"/>
              </a:solidFill>
              <a:highlight>
                <a:srgbClr val="FFFFFF"/>
              </a:highlight>
              <a:latin typeface="Times New Roman" pitchFamily="18" charset="0"/>
              <a:cs typeface="Times New Roman" pitchFamily="18" charset="0"/>
            </a:endParaRPr>
          </a:p>
        </p:txBody>
      </p:sp>
    </p:spTree>
    <p:extLst>
      <p:ext uri="{BB962C8B-B14F-4D97-AF65-F5344CB8AC3E}">
        <p14:creationId xmlns:p14="http://schemas.microsoft.com/office/powerpoint/2010/main" val="223595112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12" end="1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13" end="1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14" end="1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15" end="1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17" end="1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xEl>
                                              <p:pRg st="18" end="1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
                                            <p:txEl>
                                              <p:pRg st="19" end="19"/>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
                                            <p:txEl>
                                              <p:pRg st="20" end="20"/>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
                                            <p:txEl>
                                              <p:pRg st="22" end="2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Comments</a:t>
            </a:r>
            <a:endParaRPr lang="zh-CN" altLang="en-US" dirty="0"/>
          </a:p>
        </p:txBody>
      </p:sp>
      <p:sp>
        <p:nvSpPr>
          <p:cNvPr id="3" name="Content Placeholder 2"/>
          <p:cNvSpPr>
            <a:spLocks noGrp="1"/>
          </p:cNvSpPr>
          <p:nvPr>
            <p:ph idx="1"/>
          </p:nvPr>
        </p:nvSpPr>
        <p:spPr>
          <a:xfrm>
            <a:off x="548334" y="1601787"/>
            <a:ext cx="11762081" cy="6699654"/>
          </a:xfrm>
        </p:spPr>
        <p:txBody>
          <a:bodyPr/>
          <a:lstStyle/>
          <a:p>
            <a:r>
              <a:rPr lang="en-US" altLang="zh-CN" dirty="0" smtClean="0">
                <a:latin typeface="Frutiger Next LT W1G"/>
              </a:rPr>
              <a:t>Manage all comments that are attached to the corresponding objects.</a:t>
            </a:r>
          </a:p>
          <a:p>
            <a:r>
              <a:rPr lang="en-US" altLang="zh-CN" dirty="0" smtClean="0">
                <a:latin typeface="Frutiger Next LT W1G"/>
              </a:rPr>
              <a:t>Can add standalone comment</a:t>
            </a:r>
            <a:endParaRPr lang="zh-CN" altLang="en-US" dirty="0">
              <a:latin typeface="Frutiger Next LT W1G"/>
            </a:endParaRPr>
          </a:p>
        </p:txBody>
      </p:sp>
      <p:pic>
        <p:nvPicPr>
          <p:cNvPr id="2050" name="Picture 2" descr="http://help.autodesk.com/cloudhelp/2016/ENU/Navisworks/images/GUID-77636971-A0D7-42FC-A0D8-E1EDA6CA879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8775" y="4497387"/>
            <a:ext cx="9242569" cy="426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5144570"/>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Comments System API</a:t>
            </a:r>
            <a:endParaRPr lang="en-US" dirty="0">
              <a:solidFill>
                <a:srgbClr val="FF0000"/>
              </a:solidFill>
            </a:endParaRPr>
          </a:p>
        </p:txBody>
      </p:sp>
      <p:sp>
        <p:nvSpPr>
          <p:cNvPr id="3" name="Content Placeholder 2"/>
          <p:cNvSpPr>
            <a:spLocks noGrp="1"/>
          </p:cNvSpPr>
          <p:nvPr>
            <p:ph idx="1"/>
          </p:nvPr>
        </p:nvSpPr>
        <p:spPr>
          <a:xfrm>
            <a:off x="257175" y="2058987"/>
            <a:ext cx="12420600" cy="6699654"/>
          </a:xfrm>
        </p:spPr>
        <p:txBody>
          <a:bodyPr/>
          <a:lstStyle/>
          <a:p>
            <a:pPr>
              <a:buFont typeface="Wingdings" pitchFamily="2" charset="2"/>
              <a:buChar char="§"/>
            </a:pPr>
            <a:endParaRPr lang="en-GB" sz="4000" dirty="0" smtClean="0">
              <a:solidFill>
                <a:srgbClr val="FFC000"/>
              </a:solidFill>
              <a:latin typeface="Frutiger Next LT W1G" pitchFamily="34" charset="0"/>
            </a:endParaRPr>
          </a:p>
          <a:p>
            <a:pPr>
              <a:buFont typeface="Wingdings" pitchFamily="2" charset="2"/>
              <a:buChar char="§"/>
            </a:pPr>
            <a:r>
              <a:rPr lang="en-GB" sz="3600" b="1" dirty="0" err="1" smtClean="0">
                <a:solidFill>
                  <a:srgbClr val="0070C0"/>
                </a:solidFill>
                <a:latin typeface="Frutiger Next LT W1G" pitchFamily="34" charset="0"/>
              </a:rPr>
              <a:t>DocumentCurrentComments</a:t>
            </a:r>
            <a:endParaRPr lang="en-US" sz="3600" b="1" dirty="0">
              <a:solidFill>
                <a:srgbClr val="0070C0"/>
              </a:solidFill>
              <a:latin typeface="Frutiger Next LT W1G" pitchFamily="34" charset="0"/>
            </a:endParaRPr>
          </a:p>
          <a:p>
            <a:pPr lvl="2"/>
            <a:r>
              <a:rPr lang="en-GB" sz="4000" dirty="0">
                <a:latin typeface="Frutiger Next LT W1G" pitchFamily="34" charset="0"/>
              </a:rPr>
              <a:t>Exposure to allow plugin writers to use built in Comments </a:t>
            </a:r>
            <a:r>
              <a:rPr lang="en-GB" sz="4000" dirty="0" smtClean="0">
                <a:latin typeface="Frutiger Next LT W1G" pitchFamily="34" charset="0"/>
              </a:rPr>
              <a:t>window.</a:t>
            </a:r>
          </a:p>
          <a:p>
            <a:pPr lvl="2"/>
            <a:r>
              <a:rPr lang="en-GB" sz="4000" dirty="0" smtClean="0">
                <a:latin typeface="Frutiger Next LT W1G" pitchFamily="34" charset="0"/>
              </a:rPr>
              <a:t>Notifications when these comments change.</a:t>
            </a:r>
            <a:endParaRPr lang="en-GB" sz="4000" dirty="0">
              <a:latin typeface="Frutiger Next LT W1G" pitchFamily="34" charset="0"/>
            </a:endParaRPr>
          </a:p>
        </p:txBody>
      </p:sp>
    </p:spTree>
    <p:extLst>
      <p:ext uri="{BB962C8B-B14F-4D97-AF65-F5344CB8AC3E}">
        <p14:creationId xmlns:p14="http://schemas.microsoft.com/office/powerpoint/2010/main" val="2086986151"/>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Exercise</a:t>
            </a:r>
            <a:endParaRPr lang="zh-CN" altLang="en-US" dirty="0"/>
          </a:p>
        </p:txBody>
      </p:sp>
      <p:sp>
        <p:nvSpPr>
          <p:cNvPr id="3" name="Content Placeholder 2"/>
          <p:cNvSpPr>
            <a:spLocks noGrp="1"/>
          </p:cNvSpPr>
          <p:nvPr>
            <p:ph idx="1"/>
          </p:nvPr>
        </p:nvSpPr>
        <p:spPr/>
        <p:txBody>
          <a:bodyPr/>
          <a:lstStyle/>
          <a:p>
            <a:pPr marL="914400" indent="-914400">
              <a:buFont typeface="+mj-lt"/>
              <a:buAutoNum type="arabicPeriod"/>
            </a:pPr>
            <a:r>
              <a:rPr lang="en-US" altLang="zh-CN" dirty="0" smtClean="0"/>
              <a:t>Prepare two Revit files that both </a:t>
            </a:r>
            <a:r>
              <a:rPr lang="en-US" altLang="zh-CN" smtClean="0"/>
              <a:t>contain grid and level.</a:t>
            </a:r>
            <a:endParaRPr lang="en-US" altLang="zh-CN" dirty="0" smtClean="0"/>
          </a:p>
          <a:p>
            <a:pPr marL="914400" indent="-914400">
              <a:buFont typeface="+mj-lt"/>
              <a:buAutoNum type="arabicPeriod"/>
            </a:pPr>
            <a:r>
              <a:rPr lang="en-US" altLang="zh-CN" dirty="0" smtClean="0"/>
              <a:t>Create a plugin that locates on Add-Ins tab. </a:t>
            </a:r>
          </a:p>
          <a:p>
            <a:pPr marL="914400" indent="-914400">
              <a:buFont typeface="+mj-lt"/>
              <a:buAutoNum type="arabicPeriod"/>
            </a:pPr>
            <a:r>
              <a:rPr lang="en-US" altLang="zh-CN" dirty="0" smtClean="0"/>
              <a:t>When the button is clicked, append another document (B) to the current document (A). </a:t>
            </a:r>
          </a:p>
          <a:p>
            <a:pPr marL="914400" indent="-914400">
              <a:buFont typeface="+mj-lt"/>
              <a:buAutoNum type="arabicPeriod"/>
            </a:pPr>
            <a:r>
              <a:rPr lang="en-US" altLang="zh-CN" dirty="0" smtClean="0"/>
              <a:t>Find one grid system in document B and set it as the active grid.</a:t>
            </a:r>
          </a:p>
          <a:p>
            <a:pPr marL="914400" indent="-914400">
              <a:buFont typeface="+mj-lt"/>
              <a:buAutoNum type="arabicPeriod"/>
            </a:pPr>
            <a:r>
              <a:rPr lang="en-US" altLang="zh-CN" dirty="0" smtClean="0"/>
              <a:t>Save to one NWD file in 2014 format.</a:t>
            </a:r>
          </a:p>
          <a:p>
            <a:endParaRPr lang="zh-CN" altLang="en-US" dirty="0"/>
          </a:p>
        </p:txBody>
      </p:sp>
    </p:spTree>
    <p:extLst>
      <p:ext uri="{BB962C8B-B14F-4D97-AF65-F5344CB8AC3E}">
        <p14:creationId xmlns:p14="http://schemas.microsoft.com/office/powerpoint/2010/main" val="458559886"/>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p:txBody>
          <a:bodyPr/>
          <a:lstStyle/>
          <a:p>
            <a:endParaRPr lang="zh-CN" altLang="en-US"/>
          </a:p>
        </p:txBody>
      </p:sp>
    </p:spTree>
    <p:extLst>
      <p:ext uri="{BB962C8B-B14F-4D97-AF65-F5344CB8AC3E}">
        <p14:creationId xmlns:p14="http://schemas.microsoft.com/office/powerpoint/2010/main" val="154353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1975" y="230187"/>
            <a:ext cx="11762080" cy="932732"/>
          </a:xfrm>
        </p:spPr>
        <p:txBody>
          <a:bodyPr/>
          <a:lstStyle/>
          <a:p>
            <a:r>
              <a:rPr lang="en-US" altLang="zh-CN" dirty="0"/>
              <a:t>How </a:t>
            </a:r>
            <a:r>
              <a:rPr lang="en-US" altLang="zh-CN" dirty="0" err="1"/>
              <a:t>Navisworks</a:t>
            </a:r>
            <a:r>
              <a:rPr lang="en-US" altLang="zh-CN" dirty="0"/>
              <a:t> looks from .NET</a:t>
            </a:r>
            <a:r>
              <a:rPr lang="en-US" dirty="0" smtClean="0"/>
              <a:t/>
            </a:r>
            <a:br>
              <a:rPr lang="en-US" dirty="0" smtClean="0"/>
            </a:br>
            <a:endParaRPr lang="en-US" altLang="zh-CN" sz="2800" b="0" i="1" dirty="0">
              <a:solidFill>
                <a:schemeClr val="accent4"/>
              </a:solidFill>
            </a:endParaRPr>
          </a:p>
        </p:txBody>
      </p:sp>
      <p:pic>
        <p:nvPicPr>
          <p:cNvPr id="1026" name="Picture 2"/>
          <p:cNvPicPr>
            <a:picLocks noChangeAspect="1" noChangeArrowheads="1"/>
          </p:cNvPicPr>
          <p:nvPr/>
        </p:nvPicPr>
        <p:blipFill>
          <a:blip r:embed="rId3" cstate="print"/>
          <a:srcRect/>
          <a:stretch>
            <a:fillRect/>
          </a:stretch>
        </p:blipFill>
        <p:spPr bwMode="auto">
          <a:xfrm>
            <a:off x="316339" y="1373187"/>
            <a:ext cx="12694811" cy="7620000"/>
          </a:xfrm>
          <a:prstGeom prst="rect">
            <a:avLst/>
          </a:prstGeom>
          <a:noFill/>
          <a:ln w="9525">
            <a:noFill/>
            <a:miter lim="800000"/>
            <a:headEnd/>
            <a:tailEnd/>
          </a:ln>
        </p:spPr>
      </p:pic>
      <p:sp>
        <p:nvSpPr>
          <p:cNvPr id="20" name="Rectangle 19"/>
          <p:cNvSpPr/>
          <p:nvPr/>
        </p:nvSpPr>
        <p:spPr bwMode="auto">
          <a:xfrm>
            <a:off x="866775" y="3125787"/>
            <a:ext cx="1905000" cy="3200400"/>
          </a:xfrm>
          <a:prstGeom prst="rect">
            <a:avLst/>
          </a:prstGeom>
          <a:noFill/>
          <a:ln w="444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rgbClr val="DD0000"/>
              </a:solidFill>
              <a:effectLst/>
              <a:latin typeface="Gill Sans" charset="0"/>
              <a:ea typeface="ヒラギノ角ゴ Pro W3" charset="0"/>
              <a:cs typeface="ヒラギノ角ゴ Pro W3" charset="0"/>
              <a:sym typeface="Gill Sans" charset="0"/>
            </a:endParaRPr>
          </a:p>
        </p:txBody>
      </p:sp>
      <p:sp>
        <p:nvSpPr>
          <p:cNvPr id="5" name="Rectangle 4"/>
          <p:cNvSpPr/>
          <p:nvPr/>
        </p:nvSpPr>
        <p:spPr bwMode="auto">
          <a:xfrm>
            <a:off x="866775" y="6478587"/>
            <a:ext cx="1905000" cy="1676400"/>
          </a:xfrm>
          <a:prstGeom prst="rect">
            <a:avLst/>
          </a:prstGeom>
          <a:noFill/>
          <a:ln w="444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rgbClr val="DD0000"/>
              </a:solidFill>
              <a:effectLst/>
              <a:latin typeface="Gill Sans" charset="0"/>
              <a:ea typeface="ヒラギノ角ゴ Pro W3" charset="0"/>
              <a:cs typeface="ヒラギノ角ゴ Pro W3" charset="0"/>
              <a:sym typeface="Gill Sans" charset="0"/>
            </a:endParaRPr>
          </a:p>
        </p:txBody>
      </p:sp>
      <p:sp>
        <p:nvSpPr>
          <p:cNvPr id="12" name="Rectangle 11"/>
          <p:cNvSpPr/>
          <p:nvPr/>
        </p:nvSpPr>
        <p:spPr bwMode="auto">
          <a:xfrm>
            <a:off x="409574" y="1373187"/>
            <a:ext cx="12601576" cy="7543800"/>
          </a:xfrm>
          <a:prstGeom prst="rect">
            <a:avLst/>
          </a:prstGeom>
          <a:noFill/>
          <a:ln w="444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rgbClr val="DD0000"/>
              </a:solidFill>
              <a:effectLst/>
              <a:latin typeface="Gill Sans" charset="0"/>
              <a:ea typeface="ヒラギノ角ゴ Pro W3" charset="0"/>
              <a:cs typeface="ヒラギノ角ゴ Pro W3" charset="0"/>
              <a:sym typeface="Gill Sans" charset="0"/>
            </a:endParaRPr>
          </a:p>
        </p:txBody>
      </p:sp>
      <p:sp>
        <p:nvSpPr>
          <p:cNvPr id="13" name="Rectangle 12"/>
          <p:cNvSpPr/>
          <p:nvPr/>
        </p:nvSpPr>
        <p:spPr bwMode="auto">
          <a:xfrm>
            <a:off x="866775" y="3506787"/>
            <a:ext cx="1981200" cy="228600"/>
          </a:xfrm>
          <a:prstGeom prst="rect">
            <a:avLst/>
          </a:prstGeom>
          <a:noFill/>
          <a:ln w="444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rgbClr val="DD0000"/>
              </a:solidFill>
              <a:effectLst/>
              <a:latin typeface="Gill Sans" charset="0"/>
              <a:ea typeface="ヒラギノ角ゴ Pro W3" charset="0"/>
              <a:cs typeface="ヒラギノ角ゴ Pro W3" charset="0"/>
              <a:sym typeface="Gill Sans" charset="0"/>
            </a:endParaRPr>
          </a:p>
        </p:txBody>
      </p:sp>
      <p:sp>
        <p:nvSpPr>
          <p:cNvPr id="14" name="Rectangular Callout 13"/>
          <p:cNvSpPr/>
          <p:nvPr/>
        </p:nvSpPr>
        <p:spPr bwMode="auto">
          <a:xfrm>
            <a:off x="8410575" y="3735387"/>
            <a:ext cx="2105023" cy="609600"/>
          </a:xfrm>
          <a:prstGeom prst="wedgeRectCallout">
            <a:avLst>
              <a:gd name="adj1" fmla="val -100"/>
              <a:gd name="adj2" fmla="val -443450"/>
            </a:avLst>
          </a:prstGeom>
          <a:solidFill>
            <a:srgbClr val="FFC9C9">
              <a:alpha val="8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altLang="zh-CN" sz="2800" dirty="0" smtClean="0"/>
              <a:t>Application</a:t>
            </a:r>
          </a:p>
          <a:p>
            <a:pPr marL="0" marR="0" indent="0"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latin typeface="Gill Sans" charset="0"/>
              <a:ea typeface="ヒラギノ角ゴ Pro W3" charset="0"/>
              <a:cs typeface="ヒラギノ角ゴ Pro W3" charset="0"/>
              <a:sym typeface="Gill Sans" charset="0"/>
            </a:endParaRPr>
          </a:p>
        </p:txBody>
      </p:sp>
      <p:sp>
        <p:nvSpPr>
          <p:cNvPr id="15" name="Rectangle 14"/>
          <p:cNvSpPr/>
          <p:nvPr/>
        </p:nvSpPr>
        <p:spPr bwMode="auto">
          <a:xfrm>
            <a:off x="714375" y="2668587"/>
            <a:ext cx="11887200" cy="5943600"/>
          </a:xfrm>
          <a:prstGeom prst="rect">
            <a:avLst/>
          </a:prstGeom>
          <a:noFill/>
          <a:ln w="444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rgbClr val="DD0000"/>
              </a:solidFill>
              <a:effectLst/>
              <a:latin typeface="Gill Sans" charset="0"/>
              <a:ea typeface="ヒラギノ角ゴ Pro W3" charset="0"/>
              <a:cs typeface="ヒラギノ角ゴ Pro W3" charset="0"/>
              <a:sym typeface="Gill Sans" charset="0"/>
            </a:endParaRPr>
          </a:p>
        </p:txBody>
      </p:sp>
      <p:sp>
        <p:nvSpPr>
          <p:cNvPr id="16" name="Rectangular Callout 15"/>
          <p:cNvSpPr/>
          <p:nvPr/>
        </p:nvSpPr>
        <p:spPr bwMode="auto">
          <a:xfrm>
            <a:off x="6289303" y="4878387"/>
            <a:ext cx="2105023" cy="609600"/>
          </a:xfrm>
          <a:prstGeom prst="wedgeRectCallout">
            <a:avLst>
              <a:gd name="adj1" fmla="val 539"/>
              <a:gd name="adj2" fmla="val -249332"/>
            </a:avLst>
          </a:prstGeom>
          <a:solidFill>
            <a:srgbClr val="FFC9C9">
              <a:alpha val="8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altLang="zh-CN" sz="2800" dirty="0" smtClean="0"/>
              <a:t>Document</a:t>
            </a:r>
          </a:p>
          <a:p>
            <a:pPr marL="0" marR="0" indent="0"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latin typeface="Gill Sans" charset="0"/>
              <a:ea typeface="ヒラギノ角ゴ Pro W3" charset="0"/>
              <a:cs typeface="ヒラギノ角ゴ Pro W3" charset="0"/>
              <a:sym typeface="Gill Sans" charset="0"/>
            </a:endParaRPr>
          </a:p>
        </p:txBody>
      </p:sp>
      <p:sp>
        <p:nvSpPr>
          <p:cNvPr id="17" name="Rectangular Callout 16"/>
          <p:cNvSpPr/>
          <p:nvPr/>
        </p:nvSpPr>
        <p:spPr bwMode="auto">
          <a:xfrm>
            <a:off x="5514975" y="6249987"/>
            <a:ext cx="1600200" cy="609600"/>
          </a:xfrm>
          <a:prstGeom prst="wedgeRectCallout">
            <a:avLst>
              <a:gd name="adj1" fmla="val -222232"/>
              <a:gd name="adj2" fmla="val -379310"/>
            </a:avLst>
          </a:prstGeom>
          <a:solidFill>
            <a:srgbClr val="FFC9C9">
              <a:alpha val="8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altLang="zh-CN" sz="2800" smtClean="0"/>
              <a:t>Model </a:t>
            </a:r>
            <a:r>
              <a:rPr lang="en-US" altLang="zh-CN" sz="2800" dirty="0" smtClean="0"/>
              <a:t>1</a:t>
            </a:r>
          </a:p>
          <a:p>
            <a:pPr marL="0" marR="0" indent="0"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latin typeface="Gill Sans" charset="0"/>
              <a:ea typeface="ヒラギノ角ゴ Pro W3" charset="0"/>
              <a:cs typeface="ヒラギノ角ゴ Pro W3" charset="0"/>
              <a:sym typeface="Gill Sans" charset="0"/>
            </a:endParaRPr>
          </a:p>
        </p:txBody>
      </p:sp>
      <p:sp>
        <p:nvSpPr>
          <p:cNvPr id="18" name="Rectangular Callout 17"/>
          <p:cNvSpPr/>
          <p:nvPr/>
        </p:nvSpPr>
        <p:spPr bwMode="auto">
          <a:xfrm>
            <a:off x="5591175" y="7469187"/>
            <a:ext cx="1600200" cy="609600"/>
          </a:xfrm>
          <a:prstGeom prst="wedgeRectCallout">
            <a:avLst>
              <a:gd name="adj1" fmla="val -227857"/>
              <a:gd name="adj2" fmla="val -119694"/>
            </a:avLst>
          </a:prstGeom>
          <a:solidFill>
            <a:srgbClr val="FFC9C9">
              <a:alpha val="8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altLang="zh-CN" sz="2800" dirty="0" smtClean="0"/>
              <a:t>Model 2</a:t>
            </a:r>
            <a:endParaRPr kumimoji="0" lang="en-US" sz="2400" b="0" i="0" u="none" strike="noStrike" cap="none" normalizeH="0" baseline="0" dirty="0" smtClean="0">
              <a:ln>
                <a:noFill/>
              </a:ln>
              <a:solidFill>
                <a:srgbClr val="000000"/>
              </a:solidFill>
              <a:effectLst/>
              <a:latin typeface="Gill Sans" charset="0"/>
              <a:ea typeface="ヒラギノ角ゴ Pro W3" charset="0"/>
              <a:cs typeface="ヒラギノ角ゴ Pro W3" charset="0"/>
              <a:sym typeface="Gill Sans" charset="0"/>
            </a:endParaRPr>
          </a:p>
        </p:txBody>
      </p:sp>
      <p:sp>
        <p:nvSpPr>
          <p:cNvPr id="19" name="Rectangular Callout 18"/>
          <p:cNvSpPr/>
          <p:nvPr/>
        </p:nvSpPr>
        <p:spPr bwMode="auto">
          <a:xfrm>
            <a:off x="3990975" y="3490445"/>
            <a:ext cx="2057400" cy="609600"/>
          </a:xfrm>
          <a:prstGeom prst="wedgeRectCallout">
            <a:avLst>
              <a:gd name="adj1" fmla="val -102282"/>
              <a:gd name="adj2" fmla="val -35041"/>
            </a:avLst>
          </a:prstGeom>
          <a:solidFill>
            <a:srgbClr val="FFC9C9">
              <a:alpha val="8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altLang="zh-CN" sz="2800" dirty="0" err="1" smtClean="0"/>
              <a:t>ModelItem</a:t>
            </a:r>
            <a:endParaRPr kumimoji="0" lang="en-US" sz="2400" b="0" i="0" u="none" strike="noStrike" cap="none" normalizeH="0" baseline="0" dirty="0" smtClean="0">
              <a:ln>
                <a:noFill/>
              </a:ln>
              <a:solidFill>
                <a:srgbClr val="000000"/>
              </a:solidFill>
              <a:effectLst/>
              <a:latin typeface="Gill Sans" charset="0"/>
              <a:ea typeface="ヒラギノ角ゴ Pro W3" charset="0"/>
              <a:cs typeface="ヒラギノ角ゴ Pro W3" charset="0"/>
              <a:sym typeface="Gill Sans" charset="0"/>
            </a:endParaRPr>
          </a:p>
        </p:txBody>
      </p:sp>
    </p:spTree>
    <p:extLst>
      <p:ext uri="{BB962C8B-B14F-4D97-AF65-F5344CB8AC3E}">
        <p14:creationId xmlns:p14="http://schemas.microsoft.com/office/powerpoint/2010/main" val="156332652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4"/>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xit" presetSubtype="0" fill="hold" grpId="1" nodeType="withEffect">
                                  <p:stCondLst>
                                    <p:cond delay="0"/>
                                  </p:stCondLst>
                                  <p:childTnLst>
                                    <p:set>
                                      <p:cBhvr>
                                        <p:cTn id="28" dur="1" fill="hold">
                                          <p:stCondLst>
                                            <p:cond delay="0"/>
                                          </p:stCondLst>
                                        </p:cTn>
                                        <p:tgtEl>
                                          <p:spTgt spid="16"/>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15"/>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childTnLst>
                                </p:cTn>
                              </p:par>
                              <p:par>
                                <p:cTn id="37" presetID="1" presetClass="exit" presetSubtype="0" fill="hold" grpId="1" nodeType="withEffect">
                                  <p:stCondLst>
                                    <p:cond delay="0"/>
                                  </p:stCondLst>
                                  <p:childTnLst>
                                    <p:set>
                                      <p:cBhvr>
                                        <p:cTn id="38" dur="1" fill="hold">
                                          <p:stCondLst>
                                            <p:cond delay="0"/>
                                          </p:stCondLst>
                                        </p:cTn>
                                        <p:tgtEl>
                                          <p:spTgt spid="17"/>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20"/>
                                        </p:tgtEl>
                                        <p:attrNameLst>
                                          <p:attrName>style.visibility</p:attrName>
                                        </p:attrNameLst>
                                      </p:cBhvr>
                                      <p:to>
                                        <p:strVal val="hidden"/>
                                      </p:to>
                                    </p:set>
                                  </p:childTnLst>
                                </p:cTn>
                              </p:par>
                              <p:par>
                                <p:cTn id="41" presetID="1" presetClass="entr" presetSubtype="0" fill="hold" grpId="1" nodeType="with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par>
                                <p:cTn id="47" presetID="1" presetClass="entr" presetSubtype="0" fill="hold" grpId="1" nodeType="withEffect">
                                  <p:stCondLst>
                                    <p:cond delay="0"/>
                                  </p:stCondLst>
                                  <p:childTnLst>
                                    <p:set>
                                      <p:cBhvr>
                                        <p:cTn id="48" dur="1" fill="hold">
                                          <p:stCondLst>
                                            <p:cond delay="0"/>
                                          </p:stCondLst>
                                        </p:cTn>
                                        <p:tgtEl>
                                          <p:spTgt spid="19"/>
                                        </p:tgtEl>
                                        <p:attrNameLst>
                                          <p:attrName>style.visibility</p:attrName>
                                        </p:attrNameLst>
                                      </p:cBhvr>
                                      <p:to>
                                        <p:strVal val="visible"/>
                                      </p:to>
                                    </p:set>
                                  </p:childTnLst>
                                </p:cTn>
                              </p:par>
                            </p:childTnLst>
                          </p:cTn>
                        </p:par>
                        <p:par>
                          <p:cTn id="49" fill="hold">
                            <p:stCondLst>
                              <p:cond delay="0"/>
                            </p:stCondLst>
                            <p:childTnLst>
                              <p:par>
                                <p:cTn id="50" presetID="1" presetClass="entr" presetSubtype="0" fill="hold" grpId="2" nodeType="afterEffect">
                                  <p:stCondLst>
                                    <p:cond delay="0"/>
                                  </p:stCondLst>
                                  <p:childTnLst>
                                    <p:set>
                                      <p:cBhvr>
                                        <p:cTn id="51" dur="1" fill="hold">
                                          <p:stCondLst>
                                            <p:cond delay="0"/>
                                          </p:stCondLst>
                                        </p:cTn>
                                        <p:tgtEl>
                                          <p:spTgt spid="19"/>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5" grpId="0" animBg="1"/>
      <p:bldP spid="12" grpId="0" animBg="1"/>
      <p:bldP spid="12" grpId="1" animBg="1"/>
      <p:bldP spid="13" grpId="0"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19" grpId="2"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Application &amp; Document</a:t>
            </a:r>
            <a:r>
              <a:rPr lang="en-GB" altLang="zh-CN" dirty="0" smtClean="0"/>
              <a:t/>
            </a:r>
            <a:br>
              <a:rPr lang="en-GB" altLang="zh-CN" dirty="0" smtClean="0"/>
            </a:br>
            <a:endParaRPr lang="zh-CN" altLang="en-US" sz="2800" b="0" i="1" dirty="0">
              <a:solidFill>
                <a:schemeClr val="accent4"/>
              </a:solidFill>
            </a:endParaRPr>
          </a:p>
        </p:txBody>
      </p:sp>
      <p:sp>
        <p:nvSpPr>
          <p:cNvPr id="3" name="Content Placeholder 2"/>
          <p:cNvSpPr>
            <a:spLocks noGrp="1"/>
          </p:cNvSpPr>
          <p:nvPr>
            <p:ph idx="1"/>
          </p:nvPr>
        </p:nvSpPr>
        <p:spPr>
          <a:xfrm>
            <a:off x="333375" y="1449387"/>
            <a:ext cx="12677775" cy="6699654"/>
          </a:xfrm>
        </p:spPr>
        <p:txBody>
          <a:bodyPr/>
          <a:lstStyle/>
          <a:p>
            <a:r>
              <a:rPr lang="en-GB" altLang="zh-CN" sz="4000" b="1" dirty="0" smtClean="0">
                <a:latin typeface="Frutiger Next LT W1G"/>
              </a:rPr>
              <a:t>Application</a:t>
            </a:r>
          </a:p>
          <a:p>
            <a:pPr lvl="1">
              <a:buFont typeface="Arial" pitchFamily="34" charset="0"/>
              <a:buChar char="•"/>
            </a:pPr>
            <a:r>
              <a:rPr lang="fr-FR" altLang="zh-CN" dirty="0" err="1" smtClean="0"/>
              <a:t>Provide</a:t>
            </a:r>
            <a:r>
              <a:rPr lang="fr-FR" altLang="zh-CN" dirty="0" smtClean="0"/>
              <a:t> </a:t>
            </a:r>
            <a:r>
              <a:rPr lang="fr-FR" altLang="zh-CN" dirty="0" err="1" smtClean="0"/>
              <a:t>access</a:t>
            </a:r>
            <a:r>
              <a:rPr lang="fr-FR" altLang="zh-CN" dirty="0" smtClean="0"/>
              <a:t> to:</a:t>
            </a:r>
          </a:p>
          <a:p>
            <a:pPr lvl="2">
              <a:buFont typeface="Arial" pitchFamily="34" charset="0"/>
              <a:buChar char="•"/>
            </a:pPr>
            <a:r>
              <a:rPr lang="fr-FR" altLang="zh-CN" sz="2400" dirty="0" smtClean="0"/>
              <a:t>Documents</a:t>
            </a:r>
          </a:p>
          <a:p>
            <a:pPr lvl="2">
              <a:buFont typeface="Arial" pitchFamily="34" charset="0"/>
              <a:buChar char="•"/>
            </a:pPr>
            <a:r>
              <a:rPr lang="fr-FR" altLang="zh-CN" sz="2400" dirty="0" smtClean="0"/>
              <a:t>GUI</a:t>
            </a:r>
            <a:endParaRPr lang="fr-FR" altLang="zh-CN" sz="2400" dirty="0"/>
          </a:p>
          <a:p>
            <a:pPr lvl="2">
              <a:buFont typeface="Arial" pitchFamily="34" charset="0"/>
              <a:buChar char="•"/>
            </a:pPr>
            <a:r>
              <a:rPr lang="fr-FR" altLang="zh-CN" sz="2400" dirty="0" smtClean="0"/>
              <a:t>Plugins</a:t>
            </a:r>
            <a:endParaRPr lang="fr-FR" altLang="zh-CN" sz="2400" dirty="0"/>
          </a:p>
          <a:p>
            <a:pPr lvl="2">
              <a:buFont typeface="Arial" pitchFamily="34" charset="0"/>
              <a:buChar char="•"/>
            </a:pPr>
            <a:r>
              <a:rPr lang="fr-FR" altLang="zh-CN" sz="2400" dirty="0" smtClean="0"/>
              <a:t>Document</a:t>
            </a:r>
            <a:r>
              <a:rPr lang="fr-FR" altLang="zh-CN" sz="2400" dirty="0"/>
              <a:t>, Progress, GUI </a:t>
            </a:r>
            <a:r>
              <a:rPr lang="fr-FR" altLang="zh-CN" sz="2400" dirty="0" err="1" smtClean="0"/>
              <a:t>events</a:t>
            </a:r>
            <a:endParaRPr lang="fr-FR" altLang="zh-CN" sz="2400" dirty="0" smtClean="0"/>
          </a:p>
          <a:p>
            <a:pPr lvl="1">
              <a:buFont typeface="Arial" pitchFamily="34" charset="0"/>
              <a:buChar char="•"/>
            </a:pPr>
            <a:endParaRPr lang="en-GB" altLang="zh-CN" sz="4000" dirty="0" smtClean="0">
              <a:latin typeface="Frutiger Next LT W1G"/>
            </a:endParaRPr>
          </a:p>
          <a:p>
            <a:r>
              <a:rPr lang="en-GB" altLang="zh-CN" sz="4000" b="1" dirty="0" smtClean="0">
                <a:latin typeface="Frutiger Next LT W1G"/>
              </a:rPr>
              <a:t>Document</a:t>
            </a:r>
          </a:p>
          <a:p>
            <a:pPr lvl="1">
              <a:buFont typeface="Arial" pitchFamily="34" charset="0"/>
              <a:buChar char="•"/>
            </a:pPr>
            <a:r>
              <a:rPr lang="en-US" altLang="zh-CN" sz="2800" dirty="0" smtClean="0"/>
              <a:t>Methods </a:t>
            </a:r>
            <a:r>
              <a:rPr lang="en-US" altLang="zh-CN" sz="2800" dirty="0"/>
              <a:t>to access models, current selection, view points etc.</a:t>
            </a:r>
          </a:p>
          <a:p>
            <a:pPr lvl="1">
              <a:buFont typeface="Arial" pitchFamily="34" charset="0"/>
              <a:buChar char="•"/>
            </a:pPr>
            <a:r>
              <a:rPr lang="en-US" altLang="zh-CN" sz="2800" dirty="0" smtClean="0"/>
              <a:t>View </a:t>
            </a:r>
            <a:r>
              <a:rPr lang="en-US" altLang="zh-CN" sz="2800" dirty="0"/>
              <a:t>change and file save events</a:t>
            </a:r>
            <a:endParaRPr lang="zh-CN" altLang="en-US" sz="2800" dirty="0">
              <a:latin typeface="Frutiger Next LT W1G"/>
            </a:endParaRPr>
          </a:p>
        </p:txBody>
      </p:sp>
    </p:spTree>
    <p:extLst>
      <p:ext uri="{BB962C8B-B14F-4D97-AF65-F5344CB8AC3E}">
        <p14:creationId xmlns:p14="http://schemas.microsoft.com/office/powerpoint/2010/main" val="333814532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Model &amp; </a:t>
            </a:r>
            <a:r>
              <a:rPr lang="en-US" altLang="zh-CN" dirty="0" err="1"/>
              <a:t>ModelItem</a:t>
            </a:r>
            <a:r>
              <a:rPr lang="en-GB" altLang="zh-CN" dirty="0" smtClean="0"/>
              <a:t/>
            </a:r>
            <a:br>
              <a:rPr lang="en-GB" altLang="zh-CN" dirty="0" smtClean="0"/>
            </a:br>
            <a:endParaRPr lang="zh-CN" altLang="en-US" sz="2800" b="0" i="1" dirty="0">
              <a:solidFill>
                <a:schemeClr val="accent4"/>
              </a:solidFill>
            </a:endParaRPr>
          </a:p>
        </p:txBody>
      </p:sp>
      <p:sp>
        <p:nvSpPr>
          <p:cNvPr id="3" name="Content Placeholder 2"/>
          <p:cNvSpPr>
            <a:spLocks noGrp="1"/>
          </p:cNvSpPr>
          <p:nvPr>
            <p:ph idx="1"/>
          </p:nvPr>
        </p:nvSpPr>
        <p:spPr>
          <a:xfrm>
            <a:off x="594116" y="1449387"/>
            <a:ext cx="11762081" cy="6699654"/>
          </a:xfrm>
        </p:spPr>
        <p:txBody>
          <a:bodyPr/>
          <a:lstStyle/>
          <a:p>
            <a:r>
              <a:rPr lang="en-GB" altLang="zh-CN" sz="4000" b="1" dirty="0" smtClean="0">
                <a:latin typeface="Frutiger Next LT W1G"/>
              </a:rPr>
              <a:t>Model</a:t>
            </a:r>
          </a:p>
          <a:p>
            <a:pPr lvl="1">
              <a:buFont typeface="Arial" pitchFamily="34" charset="0"/>
              <a:buChar char="•"/>
            </a:pPr>
            <a:r>
              <a:rPr lang="en-GB" altLang="zh-CN" sz="2800" dirty="0" smtClean="0">
                <a:latin typeface="Frutiger Next LT W1G"/>
              </a:rPr>
              <a:t>Represents a loaded file.</a:t>
            </a:r>
          </a:p>
          <a:p>
            <a:pPr lvl="1">
              <a:buFont typeface="Arial" pitchFamily="34" charset="0"/>
              <a:buChar char="•"/>
            </a:pPr>
            <a:r>
              <a:rPr lang="en-GB" altLang="zh-CN" sz="2800" dirty="0" smtClean="0">
                <a:latin typeface="Frutiger Next LT W1G"/>
              </a:rPr>
              <a:t>Has properties to access data such as source filename, vectors (e.g. up, north), and root model item.</a:t>
            </a:r>
          </a:p>
          <a:p>
            <a:endParaRPr lang="en-GB" altLang="zh-CN" sz="4000" dirty="0" smtClean="0">
              <a:latin typeface="Frutiger Next LT W1G"/>
            </a:endParaRPr>
          </a:p>
          <a:p>
            <a:r>
              <a:rPr lang="en-GB" altLang="zh-CN" sz="4000" b="1" dirty="0" err="1" smtClean="0">
                <a:latin typeface="Frutiger Next LT W1G"/>
              </a:rPr>
              <a:t>ModelItem</a:t>
            </a:r>
            <a:endParaRPr lang="en-GB" altLang="zh-CN" sz="4000" b="1" dirty="0" smtClean="0">
              <a:latin typeface="Frutiger Next LT W1G"/>
            </a:endParaRPr>
          </a:p>
          <a:p>
            <a:pPr lvl="1">
              <a:buFont typeface="Arial" pitchFamily="34" charset="0"/>
              <a:buChar char="•"/>
            </a:pPr>
            <a:r>
              <a:rPr lang="en-GB" altLang="zh-CN" sz="2800" dirty="0" smtClean="0">
                <a:latin typeface="Frutiger Next LT W1G"/>
              </a:rPr>
              <a:t>Represents a single item in a model, such as a group node or a geometry node.</a:t>
            </a:r>
          </a:p>
          <a:p>
            <a:pPr lvl="1">
              <a:buFont typeface="Arial" pitchFamily="34" charset="0"/>
              <a:buChar char="•"/>
            </a:pPr>
            <a:r>
              <a:rPr lang="en-GB" altLang="zh-CN" sz="2800" dirty="0" smtClean="0">
                <a:latin typeface="Frutiger Next LT W1G"/>
              </a:rPr>
              <a:t>Can be seen in the selection tree in Navisworks.</a:t>
            </a:r>
          </a:p>
          <a:p>
            <a:pPr lvl="1">
              <a:buFont typeface="Arial" pitchFamily="34" charset="0"/>
              <a:buChar char="•"/>
            </a:pPr>
            <a:r>
              <a:rPr lang="en-GB" altLang="zh-CN" sz="2800" dirty="0" smtClean="0">
                <a:latin typeface="Frutiger Next LT W1G"/>
              </a:rPr>
              <a:t>Has properties for accessing geometry, attributes and children (if a group node)</a:t>
            </a:r>
          </a:p>
          <a:p>
            <a:endParaRPr lang="en-US" altLang="zh-CN" sz="4000" dirty="0" smtClean="0">
              <a:latin typeface="Frutiger Next LT W1G"/>
            </a:endParaRPr>
          </a:p>
        </p:txBody>
      </p:sp>
    </p:spTree>
    <p:extLst>
      <p:ext uri="{BB962C8B-B14F-4D97-AF65-F5344CB8AC3E}">
        <p14:creationId xmlns:p14="http://schemas.microsoft.com/office/powerpoint/2010/main" val="4050630705"/>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Main API Classes</a:t>
            </a:r>
            <a:r>
              <a:rPr lang="en-GB" dirty="0" smtClean="0"/>
              <a:t/>
            </a:r>
            <a:br>
              <a:rPr lang="en-GB" dirty="0" smtClean="0"/>
            </a:br>
            <a:endParaRPr lang="en-US" altLang="zh-CN" sz="2800" b="0" i="1" dirty="0">
              <a:solidFill>
                <a:schemeClr val="accent4"/>
              </a:solidFill>
            </a:endParaRPr>
          </a:p>
        </p:txBody>
      </p:sp>
      <p:grpSp>
        <p:nvGrpSpPr>
          <p:cNvPr id="3" name="Group 11"/>
          <p:cNvGrpSpPr/>
          <p:nvPr/>
        </p:nvGrpSpPr>
        <p:grpSpPr>
          <a:xfrm>
            <a:off x="1857375" y="2135187"/>
            <a:ext cx="8610397" cy="1090571"/>
            <a:chOff x="1844975" y="2287587"/>
            <a:chExt cx="8610397" cy="1090571"/>
          </a:xfrm>
        </p:grpSpPr>
        <p:pic>
          <p:nvPicPr>
            <p:cNvPr id="4" name="Picture 3" descr="[Application].png"/>
            <p:cNvPicPr>
              <a:picLocks noChangeAspect="1"/>
            </p:cNvPicPr>
            <p:nvPr/>
          </p:nvPicPr>
          <p:blipFill>
            <a:blip r:embed="rId3" cstate="print"/>
            <a:stretch>
              <a:fillRect/>
            </a:stretch>
          </p:blipFill>
          <p:spPr>
            <a:xfrm>
              <a:off x="1844975" y="2287587"/>
              <a:ext cx="2149531" cy="1090571"/>
            </a:xfrm>
            <a:prstGeom prst="rect">
              <a:avLst/>
            </a:prstGeom>
          </p:spPr>
        </p:pic>
        <p:sp>
          <p:nvSpPr>
            <p:cNvPr id="5" name="TextBox 4"/>
            <p:cNvSpPr txBox="1"/>
            <p:nvPr/>
          </p:nvSpPr>
          <p:spPr>
            <a:xfrm>
              <a:off x="4435775" y="2592387"/>
              <a:ext cx="6019597" cy="492443"/>
            </a:xfrm>
            <a:prstGeom prst="rect">
              <a:avLst/>
            </a:prstGeom>
            <a:noFill/>
          </p:spPr>
          <p:txBody>
            <a:bodyPr wrap="none" rtlCol="0">
              <a:spAutoFit/>
            </a:bodyPr>
            <a:lstStyle/>
            <a:p>
              <a:r>
                <a:rPr lang="en-GB" dirty="0" err="1" smtClean="0">
                  <a:latin typeface="Frutiger Next LT W1G"/>
                </a:rPr>
                <a:t>Autodesk.Navisworks.Api.Application</a:t>
              </a:r>
              <a:endParaRPr lang="en-US" dirty="0">
                <a:latin typeface="Frutiger Next LT W1G"/>
              </a:endParaRPr>
            </a:p>
          </p:txBody>
        </p:sp>
      </p:grpSp>
      <p:grpSp>
        <p:nvGrpSpPr>
          <p:cNvPr id="12" name="Group 12"/>
          <p:cNvGrpSpPr/>
          <p:nvPr/>
        </p:nvGrpSpPr>
        <p:grpSpPr>
          <a:xfrm>
            <a:off x="1933575" y="3506787"/>
            <a:ext cx="8068214" cy="1090571"/>
            <a:chOff x="1931905" y="3735387"/>
            <a:chExt cx="8068214" cy="1090571"/>
          </a:xfrm>
        </p:grpSpPr>
        <p:pic>
          <p:nvPicPr>
            <p:cNvPr id="6" name="Picture 5" descr="[Application].png"/>
            <p:cNvPicPr>
              <a:picLocks noChangeAspect="1"/>
            </p:cNvPicPr>
            <p:nvPr/>
          </p:nvPicPr>
          <p:blipFill>
            <a:blip r:embed="rId4" cstate="print"/>
            <a:stretch>
              <a:fillRect/>
            </a:stretch>
          </p:blipFill>
          <p:spPr>
            <a:xfrm>
              <a:off x="1931905" y="3735387"/>
              <a:ext cx="1975671" cy="1090571"/>
            </a:xfrm>
            <a:prstGeom prst="rect">
              <a:avLst/>
            </a:prstGeom>
          </p:spPr>
        </p:pic>
        <p:sp>
          <p:nvSpPr>
            <p:cNvPr id="7" name="TextBox 6"/>
            <p:cNvSpPr txBox="1"/>
            <p:nvPr/>
          </p:nvSpPr>
          <p:spPr>
            <a:xfrm>
              <a:off x="4435775" y="4040187"/>
              <a:ext cx="5564344" cy="492443"/>
            </a:xfrm>
            <a:prstGeom prst="rect">
              <a:avLst/>
            </a:prstGeom>
            <a:noFill/>
          </p:spPr>
          <p:txBody>
            <a:bodyPr wrap="none" rtlCol="0">
              <a:spAutoFit/>
            </a:bodyPr>
            <a:lstStyle/>
            <a:p>
              <a:r>
                <a:rPr lang="en-GB" dirty="0" err="1" smtClean="0">
                  <a:latin typeface="Frutiger Next LT W1G"/>
                </a:rPr>
                <a:t>Autodesk.Navisworks.Api.Document</a:t>
              </a:r>
              <a:endParaRPr lang="en-US" dirty="0">
                <a:latin typeface="Frutiger Next LT W1G"/>
              </a:endParaRPr>
            </a:p>
          </p:txBody>
        </p:sp>
      </p:grpSp>
      <p:grpSp>
        <p:nvGrpSpPr>
          <p:cNvPr id="13" name="Group 13"/>
          <p:cNvGrpSpPr/>
          <p:nvPr/>
        </p:nvGrpSpPr>
        <p:grpSpPr>
          <a:xfrm>
            <a:off x="2162175" y="4878387"/>
            <a:ext cx="7317723" cy="1090571"/>
            <a:chOff x="2126645" y="5259387"/>
            <a:chExt cx="7317723" cy="1090571"/>
          </a:xfrm>
        </p:grpSpPr>
        <p:pic>
          <p:nvPicPr>
            <p:cNvPr id="8" name="Picture 7" descr="[Application].png"/>
            <p:cNvPicPr>
              <a:picLocks noChangeAspect="1"/>
            </p:cNvPicPr>
            <p:nvPr/>
          </p:nvPicPr>
          <p:blipFill>
            <a:blip r:embed="rId5" cstate="print"/>
            <a:stretch>
              <a:fillRect/>
            </a:stretch>
          </p:blipFill>
          <p:spPr>
            <a:xfrm>
              <a:off x="2126645" y="5259387"/>
              <a:ext cx="1564731" cy="1090571"/>
            </a:xfrm>
            <a:prstGeom prst="rect">
              <a:avLst/>
            </a:prstGeom>
          </p:spPr>
        </p:pic>
        <p:sp>
          <p:nvSpPr>
            <p:cNvPr id="9" name="TextBox 8"/>
            <p:cNvSpPr txBox="1"/>
            <p:nvPr/>
          </p:nvSpPr>
          <p:spPr>
            <a:xfrm>
              <a:off x="4425045" y="5564187"/>
              <a:ext cx="5019323" cy="492443"/>
            </a:xfrm>
            <a:prstGeom prst="rect">
              <a:avLst/>
            </a:prstGeom>
            <a:noFill/>
          </p:spPr>
          <p:txBody>
            <a:bodyPr wrap="none" rtlCol="0">
              <a:spAutoFit/>
            </a:bodyPr>
            <a:lstStyle/>
            <a:p>
              <a:r>
                <a:rPr lang="en-GB" dirty="0" err="1" smtClean="0">
                  <a:latin typeface="Frutiger Next LT W1G"/>
                </a:rPr>
                <a:t>Autodesk.Navisworks.Api.Model</a:t>
              </a:r>
              <a:endParaRPr lang="en-US" dirty="0">
                <a:latin typeface="Frutiger Next LT W1G"/>
              </a:endParaRPr>
            </a:p>
          </p:txBody>
        </p:sp>
      </p:grpSp>
      <p:grpSp>
        <p:nvGrpSpPr>
          <p:cNvPr id="14" name="Group 14"/>
          <p:cNvGrpSpPr/>
          <p:nvPr/>
        </p:nvGrpSpPr>
        <p:grpSpPr>
          <a:xfrm>
            <a:off x="1933575" y="6249987"/>
            <a:ext cx="8136973" cy="990600"/>
            <a:chOff x="1997374" y="6783387"/>
            <a:chExt cx="8136973" cy="990600"/>
          </a:xfrm>
        </p:grpSpPr>
        <p:pic>
          <p:nvPicPr>
            <p:cNvPr id="10" name="Picture 9" descr="[Application].png"/>
            <p:cNvPicPr>
              <a:picLocks noChangeAspect="1"/>
            </p:cNvPicPr>
            <p:nvPr/>
          </p:nvPicPr>
          <p:blipFill>
            <a:blip r:embed="rId6" cstate="print"/>
            <a:stretch>
              <a:fillRect/>
            </a:stretch>
          </p:blipFill>
          <p:spPr>
            <a:xfrm>
              <a:off x="1997374" y="6783387"/>
              <a:ext cx="1880705" cy="990600"/>
            </a:xfrm>
            <a:prstGeom prst="rect">
              <a:avLst/>
            </a:prstGeom>
          </p:spPr>
        </p:pic>
        <p:sp>
          <p:nvSpPr>
            <p:cNvPr id="11" name="TextBox 10"/>
            <p:cNvSpPr txBox="1"/>
            <p:nvPr/>
          </p:nvSpPr>
          <p:spPr>
            <a:xfrm>
              <a:off x="4448175" y="7011987"/>
              <a:ext cx="5686172" cy="492443"/>
            </a:xfrm>
            <a:prstGeom prst="rect">
              <a:avLst/>
            </a:prstGeom>
            <a:noFill/>
          </p:spPr>
          <p:txBody>
            <a:bodyPr wrap="none" rtlCol="0">
              <a:spAutoFit/>
            </a:bodyPr>
            <a:lstStyle/>
            <a:p>
              <a:r>
                <a:rPr lang="en-GB" dirty="0" err="1" smtClean="0">
                  <a:latin typeface="Frutiger Next LT W1G"/>
                </a:rPr>
                <a:t>Autodesk.Navisworks.Api.ModelItem</a:t>
              </a:r>
              <a:endParaRPr lang="en-US" dirty="0">
                <a:latin typeface="Frutiger Next LT W1G"/>
              </a:endParaRPr>
            </a:p>
          </p:txBody>
        </p:sp>
      </p:grpSp>
    </p:spTree>
    <p:extLst>
      <p:ext uri="{BB962C8B-B14F-4D97-AF65-F5344CB8AC3E}">
        <p14:creationId xmlns:p14="http://schemas.microsoft.com/office/powerpoint/2010/main" val="371127769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Manipulate Document</a:t>
            </a:r>
            <a:r>
              <a:rPr lang="en-US" altLang="zh-CN" dirty="0" smtClean="0"/>
              <a:t/>
            </a:r>
            <a:br>
              <a:rPr lang="en-US" altLang="zh-CN" dirty="0" smtClean="0"/>
            </a:br>
            <a:endParaRPr lang="zh-CN" altLang="en-US" sz="2800" b="0" i="1" dirty="0">
              <a:solidFill>
                <a:schemeClr val="accent4"/>
              </a:solidFill>
            </a:endParaRPr>
          </a:p>
        </p:txBody>
      </p:sp>
      <p:sp>
        <p:nvSpPr>
          <p:cNvPr id="53249" name="Rectangle 1"/>
          <p:cNvSpPr>
            <a:spLocks noChangeArrowheads="1"/>
          </p:cNvSpPr>
          <p:nvPr/>
        </p:nvSpPr>
        <p:spPr bwMode="auto">
          <a:xfrm>
            <a:off x="561975" y="1401733"/>
            <a:ext cx="12115800" cy="7417415"/>
          </a:xfrm>
          <a:prstGeom prst="rect">
            <a:avLst/>
          </a:prstGeom>
          <a:solidFill>
            <a:schemeClr val="bg1">
              <a:lumMod val="95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3200" b="0" i="0" u="none" strike="noStrike" cap="none" normalizeH="0" baseline="0" dirty="0" smtClean="0">
              <a:ln>
                <a:noFill/>
              </a:ln>
              <a:solidFill>
                <a:srgbClr val="2B91AF"/>
              </a:solidFill>
              <a:effectLst/>
              <a:latin typeface="Times New Roman" pitchFamily="18" charset="0"/>
              <a:ea typeface="宋体" pitchFamily="2"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tabLst/>
            </a:pPr>
            <a:r>
              <a:rPr lang="en-US" altLang="zh-CN" sz="2400" dirty="0" smtClean="0">
                <a:solidFill>
                  <a:srgbClr val="008000"/>
                </a:solidFill>
                <a:latin typeface="Times New Roman" pitchFamily="18" charset="0"/>
                <a:ea typeface="宋体" pitchFamily="2" charset="-122"/>
                <a:cs typeface="Times New Roman" pitchFamily="18" charset="0"/>
                <a:sym typeface="Arial" pitchFamily="34" charset="0"/>
              </a:rPr>
              <a:t>// get current active document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rgbClr val="2B91AF"/>
                </a:solidFill>
                <a:effectLst/>
                <a:latin typeface="Times New Roman" pitchFamily="18" charset="0"/>
                <a:ea typeface="宋体" pitchFamily="2" charset="-122"/>
                <a:cs typeface="Times New Roman" pitchFamily="18" charset="0"/>
              </a:rPr>
              <a:t>Document</a:t>
            </a: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24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oDoc</a:t>
            </a: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r>
              <a:rPr kumimoji="0" lang="en-US" altLang="zh-CN" sz="24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Autodesk.Navisworks.Api.</a:t>
            </a:r>
            <a:r>
              <a:rPr kumimoji="0" lang="en-US" altLang="zh-CN" sz="2400" b="0" i="0" u="none" strike="noStrike" cap="none" normalizeH="0" baseline="0" dirty="0" err="1" smtClean="0">
                <a:ln>
                  <a:noFill/>
                </a:ln>
                <a:solidFill>
                  <a:srgbClr val="2B91AF"/>
                </a:solidFill>
                <a:effectLst/>
                <a:latin typeface="Times New Roman" pitchFamily="18" charset="0"/>
                <a:ea typeface="宋体" pitchFamily="2" charset="-122"/>
                <a:cs typeface="Times New Roman" pitchFamily="18" charset="0"/>
              </a:rPr>
              <a:t>Application</a:t>
            </a:r>
            <a:r>
              <a:rPr kumimoji="0" lang="en-US" altLang="zh-CN" sz="24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.ActiveDocument</a:t>
            </a:r>
            <a:r>
              <a:rPr kumimoji="0" lang="en-US" altLang="zh-CN" sz="24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defTabSz="914400"/>
            <a:r>
              <a:rPr lang="en-US" altLang="zh-CN" sz="2400" dirty="0" smtClean="0">
                <a:solidFill>
                  <a:srgbClr val="008000"/>
                </a:solidFill>
                <a:latin typeface="Times New Roman" pitchFamily="18" charset="0"/>
                <a:ea typeface="宋体" pitchFamily="2" charset="-122"/>
                <a:cs typeface="Times New Roman" pitchFamily="18" charset="0"/>
                <a:sym typeface="Arial" pitchFamily="34" charset="0"/>
              </a:rPr>
              <a:t>//create an empty (new) document</a:t>
            </a:r>
          </a:p>
          <a:p>
            <a:pPr defTabSz="914400"/>
            <a:r>
              <a:rPr lang="en-US" altLang="zh-CN" sz="2400" dirty="0" err="1" smtClean="0">
                <a:latin typeface="Times New Roman" pitchFamily="18" charset="0"/>
                <a:ea typeface="宋体" pitchFamily="2" charset="-122"/>
                <a:cs typeface="Times New Roman" pitchFamily="18" charset="0"/>
              </a:rPr>
              <a:t>oDoc.Clear</a:t>
            </a:r>
            <a:r>
              <a:rPr lang="en-US" altLang="zh-CN" sz="2400" dirty="0" smtClean="0">
                <a:latin typeface="Times New Roman" pitchFamily="18" charset="0"/>
                <a:ea typeface="宋体" pitchFamily="2" charset="-122"/>
                <a:cs typeface="Times New Roman" pitchFamily="18" charset="0"/>
              </a:rPr>
              <a:t>();</a:t>
            </a:r>
          </a:p>
          <a:p>
            <a:pPr defTabSz="914400"/>
            <a:endParaRPr lang="en-US" altLang="zh-CN" sz="3200" dirty="0" smtClean="0">
              <a:latin typeface="Times New Roman" pitchFamily="18" charset="0"/>
              <a:ea typeface="宋体" pitchFamily="2" charset="-122"/>
              <a:cs typeface="Times New Roman" pitchFamily="18" charset="0"/>
            </a:endParaRPr>
          </a:p>
          <a:p>
            <a:pPr defTabSz="914400"/>
            <a:r>
              <a:rPr lang="en-US" altLang="zh-CN" sz="2400" dirty="0" smtClean="0">
                <a:solidFill>
                  <a:srgbClr val="008000"/>
                </a:solidFill>
                <a:latin typeface="Times New Roman" pitchFamily="18" charset="0"/>
                <a:ea typeface="宋体" pitchFamily="2" charset="-122"/>
                <a:cs typeface="Times New Roman" pitchFamily="18" charset="0"/>
                <a:sym typeface="Arial" pitchFamily="34" charset="0"/>
              </a:rPr>
              <a:t>//save/save as (can configure the file version)</a:t>
            </a:r>
          </a:p>
          <a:p>
            <a:pPr lvl="0" defTabSz="914400"/>
            <a:r>
              <a:rPr lang="en-US" altLang="zh-CN" sz="2400" dirty="0" err="1" smtClean="0">
                <a:latin typeface="Times New Roman" pitchFamily="18" charset="0"/>
                <a:ea typeface="宋体" pitchFamily="2" charset="-122"/>
                <a:cs typeface="Times New Roman" pitchFamily="18" charset="0"/>
              </a:rPr>
              <a:t>oDoc.SaveFile</a:t>
            </a:r>
            <a:r>
              <a:rPr lang="en-US" altLang="zh-CN" sz="2400" dirty="0" smtClean="0">
                <a:latin typeface="Times New Roman" pitchFamily="18" charset="0"/>
                <a:ea typeface="宋体" pitchFamily="2" charset="-122"/>
                <a:cs typeface="Times New Roman" pitchFamily="18" charset="0"/>
              </a:rPr>
              <a:t>(</a:t>
            </a:r>
            <a:r>
              <a:rPr lang="en-US" altLang="zh-CN" sz="2400" dirty="0" err="1" smtClean="0">
                <a:latin typeface="Times New Roman" pitchFamily="18" charset="0"/>
                <a:ea typeface="宋体" pitchFamily="2" charset="-122"/>
                <a:cs typeface="Times New Roman" pitchFamily="18" charset="0"/>
              </a:rPr>
              <a:t>oDoc.FileName</a:t>
            </a:r>
            <a:r>
              <a:rPr lang="en-US" altLang="zh-CN" sz="2400" dirty="0" smtClean="0">
                <a:latin typeface="Times New Roman" pitchFamily="18" charset="0"/>
                <a:ea typeface="宋体" pitchFamily="2" charset="-122"/>
                <a:cs typeface="Times New Roman" pitchFamily="18" charset="0"/>
              </a:rPr>
              <a:t>);</a:t>
            </a:r>
          </a:p>
          <a:p>
            <a:pPr lvl="0" defTabSz="914400" eaLnBrk="0" hangingPunct="0"/>
            <a:r>
              <a:rPr lang="en-US" altLang="zh-CN" sz="2400" dirty="0" err="1" smtClean="0">
                <a:latin typeface="Times New Roman" pitchFamily="18" charset="0"/>
                <a:ea typeface="宋体" pitchFamily="2" charset="-122"/>
                <a:cs typeface="Times New Roman" pitchFamily="18" charset="0"/>
              </a:rPr>
              <a:t>oDoc.SaveFile</a:t>
            </a:r>
            <a:r>
              <a:rPr lang="en-US" altLang="zh-CN" sz="2400" dirty="0" smtClean="0">
                <a:latin typeface="Times New Roman" pitchFamily="18" charset="0"/>
                <a:ea typeface="宋体" pitchFamily="2" charset="-122"/>
                <a:cs typeface="Times New Roman" pitchFamily="18" charset="0"/>
              </a:rPr>
              <a:t>(</a:t>
            </a:r>
            <a:r>
              <a:rPr lang="en-US" altLang="zh-CN" sz="2400" dirty="0" smtClean="0">
                <a:solidFill>
                  <a:srgbClr val="A31515"/>
                </a:solidFill>
                <a:latin typeface="Times New Roman" pitchFamily="18" charset="0"/>
                <a:ea typeface="宋体" pitchFamily="2" charset="-122"/>
                <a:cs typeface="Times New Roman" pitchFamily="18" charset="0"/>
              </a:rPr>
              <a:t>@"c:\newFileName.nwd"</a:t>
            </a:r>
            <a:r>
              <a:rPr lang="en-US" altLang="zh-CN" sz="2400" dirty="0" smtClean="0">
                <a:latin typeface="Times New Roman" pitchFamily="18" charset="0"/>
                <a:ea typeface="宋体" pitchFamily="2" charset="-122"/>
                <a:cs typeface="Times New Roman" pitchFamily="18" charset="0"/>
              </a:rPr>
              <a:t>);</a:t>
            </a:r>
          </a:p>
          <a:p>
            <a:pPr lvl="0" defTabSz="914400" eaLnBrk="0" hangingPunct="0"/>
            <a:r>
              <a:rPr lang="en-US" altLang="zh-CN" sz="2400" dirty="0" err="1" smtClean="0">
                <a:latin typeface="Times New Roman" pitchFamily="18" charset="0"/>
                <a:ea typeface="宋体" pitchFamily="2" charset="-122"/>
                <a:cs typeface="Times New Roman" pitchFamily="18" charset="0"/>
              </a:rPr>
              <a:t>oDoc.SaveFile</a:t>
            </a:r>
            <a:r>
              <a:rPr lang="en-US" altLang="zh-CN" sz="2400" dirty="0" smtClean="0">
                <a:latin typeface="Times New Roman" pitchFamily="18" charset="0"/>
                <a:ea typeface="宋体" pitchFamily="2" charset="-122"/>
                <a:cs typeface="Times New Roman" pitchFamily="18" charset="0"/>
              </a:rPr>
              <a:t>(</a:t>
            </a:r>
            <a:r>
              <a:rPr lang="en-US" altLang="zh-CN" sz="2400" dirty="0" err="1" smtClean="0">
                <a:latin typeface="Times New Roman" pitchFamily="18" charset="0"/>
                <a:ea typeface="宋体" pitchFamily="2" charset="-122"/>
                <a:cs typeface="Times New Roman" pitchFamily="18" charset="0"/>
              </a:rPr>
              <a:t>oDoc.FileName</a:t>
            </a:r>
            <a:r>
              <a:rPr lang="en-US" altLang="zh-CN" sz="2400" dirty="0" smtClean="0">
                <a:latin typeface="Times New Roman" pitchFamily="18" charset="0"/>
                <a:ea typeface="宋体" pitchFamily="2" charset="-122"/>
                <a:cs typeface="Times New Roman" pitchFamily="18" charset="0"/>
              </a:rPr>
              <a:t>, </a:t>
            </a:r>
            <a:r>
              <a:rPr lang="en-US" altLang="zh-CN" sz="2400" dirty="0" smtClean="0">
                <a:solidFill>
                  <a:srgbClr val="2B91AF"/>
                </a:solidFill>
                <a:latin typeface="Times New Roman" pitchFamily="18" charset="0"/>
                <a:ea typeface="宋体" pitchFamily="2" charset="-122"/>
                <a:cs typeface="Times New Roman" pitchFamily="18" charset="0"/>
              </a:rPr>
              <a:t>DocumentFileVersion</a:t>
            </a:r>
            <a:r>
              <a:rPr lang="en-US" altLang="zh-CN" sz="2400" dirty="0" smtClean="0">
                <a:latin typeface="Times New Roman" pitchFamily="18" charset="0"/>
                <a:ea typeface="宋体" pitchFamily="2" charset="-122"/>
                <a:cs typeface="Times New Roman" pitchFamily="18" charset="0"/>
              </a:rPr>
              <a:t>.Navisworks2011);</a:t>
            </a:r>
          </a:p>
          <a:p>
            <a:pPr lvl="0" defTabSz="914400" eaLnBrk="0" hangingPunct="0"/>
            <a:endParaRPr lang="en-US" altLang="zh-CN" sz="2800" dirty="0" smtClean="0">
              <a:latin typeface="Times New Roman" pitchFamily="18" charset="0"/>
              <a:ea typeface="宋体" pitchFamily="2" charset="-122"/>
              <a:cs typeface="Times New Roman" pitchFamily="18" charset="0"/>
            </a:endParaRPr>
          </a:p>
          <a:p>
            <a:pPr lvl="0" defTabSz="914400" eaLnBrk="0" hangingPunct="0"/>
            <a:r>
              <a:rPr lang="en-US" altLang="zh-CN" sz="2400" dirty="0" smtClean="0">
                <a:solidFill>
                  <a:srgbClr val="008000"/>
                </a:solidFill>
                <a:latin typeface="Times New Roman" pitchFamily="18" charset="0"/>
                <a:ea typeface="宋体" pitchFamily="2" charset="-122"/>
                <a:cs typeface="Times New Roman" pitchFamily="18" charset="0"/>
                <a:sym typeface="Arial" pitchFamily="34" charset="0"/>
              </a:rPr>
              <a:t>//append file(s)</a:t>
            </a:r>
          </a:p>
          <a:p>
            <a:pPr defTabSz="914400" eaLnBrk="0" hangingPunct="0"/>
            <a:r>
              <a:rPr lang="en-US" altLang="zh-CN" sz="2400" dirty="0" err="1" smtClean="0">
                <a:latin typeface="Times New Roman" pitchFamily="18" charset="0"/>
                <a:ea typeface="宋体" pitchFamily="2" charset="-122"/>
                <a:cs typeface="Times New Roman" pitchFamily="18" charset="0"/>
              </a:rPr>
              <a:t>oDoc.AppendFile</a:t>
            </a:r>
            <a:r>
              <a:rPr lang="en-US" altLang="zh-CN" sz="2400" dirty="0" smtClean="0">
                <a:latin typeface="Times New Roman" pitchFamily="18" charset="0"/>
                <a:ea typeface="宋体" pitchFamily="2" charset="-122"/>
                <a:cs typeface="Times New Roman" pitchFamily="18" charset="0"/>
              </a:rPr>
              <a:t>(</a:t>
            </a:r>
            <a:r>
              <a:rPr lang="en-US" altLang="zh-CN" sz="2400" dirty="0" smtClean="0">
                <a:solidFill>
                  <a:srgbClr val="A31515"/>
                </a:solidFill>
                <a:latin typeface="Times New Roman" pitchFamily="18" charset="0"/>
                <a:ea typeface="宋体" pitchFamily="2" charset="-122"/>
                <a:cs typeface="Times New Roman" pitchFamily="18" charset="0"/>
              </a:rPr>
              <a:t>@"c:\file1.nwd"</a:t>
            </a:r>
            <a:r>
              <a:rPr lang="en-US" altLang="zh-CN" sz="2400" dirty="0" smtClean="0">
                <a:latin typeface="Times New Roman" pitchFamily="18" charset="0"/>
                <a:ea typeface="宋体" pitchFamily="2" charset="-122"/>
                <a:cs typeface="Times New Roman" pitchFamily="18" charset="0"/>
              </a:rPr>
              <a:t>);</a:t>
            </a:r>
          </a:p>
          <a:p>
            <a:pPr defTabSz="914400" eaLnBrk="0" hangingPunct="0"/>
            <a:r>
              <a:rPr lang="en-US" altLang="zh-CN" sz="2400" dirty="0" err="1" smtClean="0">
                <a:latin typeface="Times New Roman" pitchFamily="18" charset="0"/>
                <a:ea typeface="宋体" pitchFamily="2" charset="-122"/>
                <a:cs typeface="Times New Roman" pitchFamily="18" charset="0"/>
              </a:rPr>
              <a:t>oDoc.AppendFile</a:t>
            </a:r>
            <a:r>
              <a:rPr lang="en-US" altLang="zh-CN" sz="2400" dirty="0" smtClean="0">
                <a:latin typeface="Times New Roman" pitchFamily="18" charset="0"/>
                <a:ea typeface="宋体" pitchFamily="2" charset="-122"/>
                <a:cs typeface="Times New Roman" pitchFamily="18" charset="0"/>
              </a:rPr>
              <a:t>(</a:t>
            </a:r>
            <a:r>
              <a:rPr lang="en-US" altLang="zh-CN" sz="2400" dirty="0" smtClean="0">
                <a:solidFill>
                  <a:srgbClr val="A31515"/>
                </a:solidFill>
                <a:latin typeface="Times New Roman" pitchFamily="18" charset="0"/>
                <a:ea typeface="宋体" pitchFamily="2" charset="-122"/>
                <a:cs typeface="Times New Roman" pitchFamily="18" charset="0"/>
              </a:rPr>
              <a:t>@"c:\file2.nwd"</a:t>
            </a:r>
            <a:r>
              <a:rPr lang="en-US" altLang="zh-CN" sz="2400" dirty="0" smtClean="0">
                <a:latin typeface="Times New Roman" pitchFamily="18" charset="0"/>
                <a:ea typeface="宋体" pitchFamily="2" charset="-122"/>
                <a:cs typeface="Times New Roman" pitchFamily="18" charset="0"/>
              </a:rPr>
              <a:t>);</a:t>
            </a:r>
          </a:p>
          <a:p>
            <a:pPr lvl="0" defTabSz="914400"/>
            <a:r>
              <a:rPr lang="en-US" altLang="zh-CN" sz="2400" dirty="0" smtClean="0">
                <a:solidFill>
                  <a:srgbClr val="0000FF"/>
                </a:solidFill>
                <a:latin typeface="Times New Roman" pitchFamily="18" charset="0"/>
                <a:ea typeface="宋体" pitchFamily="2" charset="-122"/>
                <a:cs typeface="Times New Roman" pitchFamily="18" charset="0"/>
              </a:rPr>
              <a:t>string</a:t>
            </a:r>
            <a:r>
              <a:rPr lang="en-US" altLang="zh-CN" sz="2400" dirty="0" smtClean="0">
                <a:latin typeface="Times New Roman" pitchFamily="18" charset="0"/>
                <a:ea typeface="宋体" pitchFamily="2" charset="-122"/>
                <a:cs typeface="Times New Roman" pitchFamily="18" charset="0"/>
              </a:rPr>
              <a:t>[] </a:t>
            </a:r>
            <a:r>
              <a:rPr lang="en-US" altLang="zh-CN" sz="2400" dirty="0" err="1" smtClean="0">
                <a:latin typeface="Times New Roman" pitchFamily="18" charset="0"/>
                <a:ea typeface="宋体" pitchFamily="2" charset="-122"/>
                <a:cs typeface="Times New Roman" pitchFamily="18" charset="0"/>
              </a:rPr>
              <a:t>fileArray</a:t>
            </a:r>
            <a:r>
              <a:rPr lang="en-US" altLang="zh-CN" sz="2400" dirty="0" smtClean="0">
                <a:latin typeface="Times New Roman" pitchFamily="18" charset="0"/>
                <a:ea typeface="宋体" pitchFamily="2" charset="-122"/>
                <a:cs typeface="Times New Roman" pitchFamily="18" charset="0"/>
              </a:rPr>
              <a:t> = </a:t>
            </a:r>
            <a:r>
              <a:rPr lang="en-US" altLang="zh-CN" sz="2400" dirty="0" smtClean="0">
                <a:solidFill>
                  <a:srgbClr val="0000FF"/>
                </a:solidFill>
                <a:latin typeface="Times New Roman" pitchFamily="18" charset="0"/>
                <a:ea typeface="宋体" pitchFamily="2" charset="-122"/>
                <a:cs typeface="Times New Roman" pitchFamily="18" charset="0"/>
              </a:rPr>
              <a:t>new</a:t>
            </a:r>
            <a:r>
              <a:rPr lang="en-US" altLang="zh-CN" sz="2400" dirty="0" smtClean="0">
                <a:latin typeface="Times New Roman" pitchFamily="18" charset="0"/>
                <a:ea typeface="宋体" pitchFamily="2" charset="-122"/>
                <a:cs typeface="Times New Roman" pitchFamily="18" charset="0"/>
              </a:rPr>
              <a:t> </a:t>
            </a:r>
            <a:r>
              <a:rPr lang="en-US" altLang="zh-CN" sz="2400" dirty="0" smtClean="0">
                <a:solidFill>
                  <a:srgbClr val="0000FF"/>
                </a:solidFill>
                <a:latin typeface="Times New Roman" pitchFamily="18" charset="0"/>
                <a:ea typeface="宋体" pitchFamily="2" charset="-122"/>
                <a:cs typeface="Times New Roman" pitchFamily="18" charset="0"/>
              </a:rPr>
              <a:t>string</a:t>
            </a:r>
            <a:r>
              <a:rPr lang="en-US" altLang="zh-CN" sz="2400" dirty="0" smtClean="0">
                <a:latin typeface="Times New Roman" pitchFamily="18" charset="0"/>
                <a:ea typeface="宋体" pitchFamily="2" charset="-122"/>
                <a:cs typeface="Times New Roman" pitchFamily="18" charset="0"/>
              </a:rPr>
              <a:t>[3]{</a:t>
            </a:r>
          </a:p>
          <a:p>
            <a:pPr lvl="0" defTabSz="914400" eaLnBrk="0" hangingPunct="0"/>
            <a:r>
              <a:rPr lang="en-US" altLang="zh-CN" sz="2400" dirty="0" smtClean="0">
                <a:latin typeface="Times New Roman" pitchFamily="18" charset="0"/>
                <a:ea typeface="宋体" pitchFamily="2" charset="-122"/>
                <a:cs typeface="Times New Roman" pitchFamily="18" charset="0"/>
              </a:rPr>
              <a:t>            </a:t>
            </a:r>
            <a:r>
              <a:rPr lang="en-US" altLang="zh-CN" sz="2400" dirty="0" smtClean="0">
                <a:solidFill>
                  <a:srgbClr val="A31515"/>
                </a:solidFill>
                <a:latin typeface="Times New Roman" pitchFamily="18" charset="0"/>
                <a:ea typeface="宋体" pitchFamily="2" charset="-122"/>
                <a:cs typeface="Times New Roman" pitchFamily="18" charset="0"/>
              </a:rPr>
              <a:t>"c:\\file1.nwd"</a:t>
            </a:r>
            <a:r>
              <a:rPr lang="en-US" altLang="zh-CN" sz="2400" dirty="0" smtClean="0">
                <a:latin typeface="Times New Roman" pitchFamily="18" charset="0"/>
                <a:ea typeface="宋体" pitchFamily="2" charset="-122"/>
                <a:cs typeface="Times New Roman" pitchFamily="18" charset="0"/>
              </a:rPr>
              <a:t>,</a:t>
            </a:r>
            <a:r>
              <a:rPr lang="en-US" altLang="zh-CN" sz="2400" dirty="0" smtClean="0">
                <a:solidFill>
                  <a:srgbClr val="A31515"/>
                </a:solidFill>
                <a:latin typeface="Times New Roman" pitchFamily="18" charset="0"/>
                <a:ea typeface="宋体" pitchFamily="2" charset="-122"/>
                <a:cs typeface="Times New Roman" pitchFamily="18" charset="0"/>
              </a:rPr>
              <a:t>"c:\\file2.nwd"</a:t>
            </a:r>
            <a:r>
              <a:rPr lang="en-US" altLang="zh-CN" sz="2400" dirty="0" smtClean="0">
                <a:latin typeface="Times New Roman" pitchFamily="18" charset="0"/>
                <a:ea typeface="宋体" pitchFamily="2" charset="-122"/>
                <a:cs typeface="Times New Roman" pitchFamily="18" charset="0"/>
              </a:rPr>
              <a:t>,</a:t>
            </a:r>
            <a:r>
              <a:rPr lang="en-US" altLang="zh-CN" sz="2400" dirty="0" smtClean="0">
                <a:solidFill>
                  <a:srgbClr val="A31515"/>
                </a:solidFill>
                <a:latin typeface="Times New Roman" pitchFamily="18" charset="0"/>
                <a:ea typeface="宋体" pitchFamily="2" charset="-122"/>
                <a:cs typeface="Times New Roman" pitchFamily="18" charset="0"/>
              </a:rPr>
              <a:t>"c:\\file3.nwd"</a:t>
            </a:r>
            <a:r>
              <a:rPr lang="en-US" altLang="zh-CN" sz="2400" dirty="0" smtClean="0">
                <a:latin typeface="Times New Roman" pitchFamily="18" charset="0"/>
                <a:ea typeface="宋体" pitchFamily="2" charset="-122"/>
                <a:cs typeface="Times New Roman" pitchFamily="18" charset="0"/>
              </a:rPr>
              <a:t> };</a:t>
            </a:r>
          </a:p>
          <a:p>
            <a:pPr lvl="0" defTabSz="914400" eaLnBrk="0" hangingPunct="0"/>
            <a:r>
              <a:rPr lang="en-US" altLang="zh-CN" sz="2400" dirty="0" err="1" smtClean="0">
                <a:latin typeface="Times New Roman" pitchFamily="18" charset="0"/>
                <a:ea typeface="宋体" pitchFamily="2" charset="-122"/>
                <a:cs typeface="Times New Roman" pitchFamily="18" charset="0"/>
              </a:rPr>
              <a:t>oDoc.AppendFiles</a:t>
            </a:r>
            <a:r>
              <a:rPr lang="en-US" altLang="zh-CN" sz="2400" dirty="0" smtClean="0">
                <a:latin typeface="Times New Roman" pitchFamily="18" charset="0"/>
                <a:ea typeface="宋体" pitchFamily="2" charset="-122"/>
                <a:cs typeface="Times New Roman" pitchFamily="18" charset="0"/>
              </a:rPr>
              <a:t>(</a:t>
            </a:r>
            <a:r>
              <a:rPr lang="en-US" altLang="zh-CN" sz="2400" dirty="0" err="1" smtClean="0">
                <a:latin typeface="Times New Roman" pitchFamily="18" charset="0"/>
                <a:ea typeface="宋体" pitchFamily="2" charset="-122"/>
                <a:cs typeface="Times New Roman" pitchFamily="18" charset="0"/>
              </a:rPr>
              <a:t>fileArray</a:t>
            </a:r>
            <a:r>
              <a:rPr lang="en-US" altLang="zh-CN" sz="2400" dirty="0" smtClean="0">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p:txBody>
      </p:sp>
    </p:spTree>
    <p:extLst>
      <p:ext uri="{BB962C8B-B14F-4D97-AF65-F5344CB8AC3E}">
        <p14:creationId xmlns:p14="http://schemas.microsoft.com/office/powerpoint/2010/main" val="387136357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249">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3249">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3249">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3249">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3249">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3249">
                                            <p:txEl>
                                              <p:pRg st="10" end="1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3249">
                                            <p:txEl>
                                              <p:pRg st="12" end="1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3249">
                                            <p:txEl>
                                              <p:pRg st="13" end="1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3249">
                                            <p:txEl>
                                              <p:pRg st="14" end="1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3249">
                                            <p:txEl>
                                              <p:pRg st="15" end="1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3249">
                                            <p:txEl>
                                              <p:pRg st="16" end="16"/>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3249">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0" y="326155"/>
            <a:ext cx="11762080" cy="1504232"/>
          </a:xfrm>
        </p:spPr>
        <p:txBody>
          <a:bodyPr/>
          <a:lstStyle/>
          <a:p>
            <a:r>
              <a:rPr lang="en-US" altLang="zh-CN" dirty="0"/>
              <a:t>Try*** method</a:t>
            </a:r>
            <a:r>
              <a:rPr lang="en-US" altLang="zh-CN" dirty="0" smtClean="0"/>
              <a:t/>
            </a:r>
            <a:br>
              <a:rPr lang="en-US" altLang="zh-CN" dirty="0" smtClean="0"/>
            </a:br>
            <a:r>
              <a:rPr lang="en-US" altLang="zh-CN" sz="2800" b="0" i="1" dirty="0" smtClean="0">
                <a:solidFill>
                  <a:schemeClr val="accent4"/>
                </a:solidFill>
              </a:rPr>
              <a:t/>
            </a:r>
            <a:br>
              <a:rPr lang="en-US" altLang="zh-CN" sz="2800" b="0" i="1" dirty="0" smtClean="0">
                <a:solidFill>
                  <a:schemeClr val="accent4"/>
                </a:solidFill>
              </a:rPr>
            </a:br>
            <a:endParaRPr lang="zh-CN" altLang="en-US" sz="2800" b="0" i="1" dirty="0">
              <a:solidFill>
                <a:schemeClr val="accent4"/>
              </a:solidFill>
            </a:endParaRPr>
          </a:p>
        </p:txBody>
      </p:sp>
      <p:sp>
        <p:nvSpPr>
          <p:cNvPr id="3" name="Content Placeholder 2"/>
          <p:cNvSpPr>
            <a:spLocks noGrp="1"/>
          </p:cNvSpPr>
          <p:nvPr>
            <p:ph idx="1"/>
          </p:nvPr>
        </p:nvSpPr>
        <p:spPr>
          <a:xfrm>
            <a:off x="0" y="1449387"/>
            <a:ext cx="13030200" cy="1828800"/>
          </a:xfrm>
        </p:spPr>
        <p:txBody>
          <a:bodyPr/>
          <a:lstStyle/>
          <a:p>
            <a:pPr>
              <a:buFont typeface="Arial" pitchFamily="34" charset="0"/>
              <a:buChar char="•"/>
            </a:pPr>
            <a:r>
              <a:rPr lang="en-US" altLang="zh-CN" sz="4400" dirty="0" err="1" smtClean="0">
                <a:latin typeface="Frutiger Next LT W1G"/>
              </a:rPr>
              <a:t>AppendFile</a:t>
            </a:r>
            <a:r>
              <a:rPr lang="en-US" altLang="zh-CN" sz="4400" dirty="0" smtClean="0">
                <a:latin typeface="Frutiger Next LT W1G"/>
              </a:rPr>
              <a:t>/</a:t>
            </a:r>
            <a:r>
              <a:rPr lang="en-US" altLang="zh-CN" sz="4400" dirty="0" err="1" smtClean="0">
                <a:latin typeface="Frutiger Next LT W1G"/>
              </a:rPr>
              <a:t>OpenFile</a:t>
            </a:r>
            <a:r>
              <a:rPr lang="en-US" altLang="zh-CN" sz="4400" dirty="0" smtClean="0">
                <a:latin typeface="Frutiger Next LT W1G"/>
              </a:rPr>
              <a:t>/….</a:t>
            </a:r>
          </a:p>
          <a:p>
            <a:pPr lvl="1">
              <a:buNone/>
            </a:pPr>
            <a:r>
              <a:rPr lang="en-US" altLang="zh-CN" sz="3200" dirty="0" smtClean="0">
                <a:latin typeface="Frutiger Next LT W1G"/>
              </a:rPr>
              <a:t>  Normal method will throw an exception if things go wrong. </a:t>
            </a:r>
          </a:p>
          <a:p>
            <a:pPr>
              <a:buFont typeface="Arial" pitchFamily="34" charset="0"/>
              <a:buChar char="•"/>
            </a:pPr>
            <a:r>
              <a:rPr lang="en-US" altLang="zh-CN" sz="4400" dirty="0" err="1" smtClean="0">
                <a:latin typeface="Frutiger Next LT W1G"/>
              </a:rPr>
              <a:t>TryAppendFile</a:t>
            </a:r>
            <a:r>
              <a:rPr lang="en-US" altLang="zh-CN" sz="4400" dirty="0" smtClean="0">
                <a:latin typeface="Frutiger Next LT W1G"/>
              </a:rPr>
              <a:t>/</a:t>
            </a:r>
            <a:r>
              <a:rPr lang="en-US" altLang="zh-CN" sz="4400" dirty="0" err="1" smtClean="0">
                <a:latin typeface="Frutiger Next LT W1G"/>
              </a:rPr>
              <a:t>TryOpenFile</a:t>
            </a:r>
            <a:r>
              <a:rPr lang="en-US" altLang="zh-CN" sz="4400" dirty="0" smtClean="0">
                <a:latin typeface="Frutiger Next LT W1G"/>
              </a:rPr>
              <a:t>/….</a:t>
            </a:r>
          </a:p>
          <a:p>
            <a:pPr lvl="1">
              <a:buNone/>
            </a:pPr>
            <a:r>
              <a:rPr lang="en-US" altLang="zh-CN" sz="3200" dirty="0" smtClean="0">
                <a:latin typeface="Frutiger Next LT W1G"/>
              </a:rPr>
              <a:t>   'Try***' method will return false or null</a:t>
            </a:r>
          </a:p>
          <a:p>
            <a:pPr lvl="1">
              <a:buFont typeface="Arial" pitchFamily="34" charset="0"/>
              <a:buChar char="•"/>
            </a:pPr>
            <a:endParaRPr lang="en-US" altLang="zh-CN" sz="3200" dirty="0" smtClean="0">
              <a:latin typeface="Frutiger Next LT W1G"/>
            </a:endParaRPr>
          </a:p>
          <a:p>
            <a:pPr lvl="1">
              <a:buNone/>
            </a:pPr>
            <a:r>
              <a:rPr lang="en-US" altLang="zh-CN" sz="4000" dirty="0" smtClean="0">
                <a:latin typeface="Frutiger Next LT W1G"/>
              </a:rPr>
              <a:t>.</a:t>
            </a:r>
            <a:endParaRPr lang="zh-CN" altLang="en-US" sz="4000" dirty="0">
              <a:latin typeface="Frutiger Next LT W1G"/>
            </a:endParaRPr>
          </a:p>
        </p:txBody>
      </p:sp>
      <p:sp>
        <p:nvSpPr>
          <p:cNvPr id="8" name="Rectangle 7"/>
          <p:cNvSpPr/>
          <p:nvPr/>
        </p:nvSpPr>
        <p:spPr>
          <a:xfrm>
            <a:off x="866775" y="4649787"/>
            <a:ext cx="10591800" cy="3970318"/>
          </a:xfrm>
          <a:prstGeom prst="rect">
            <a:avLst/>
          </a:prstGeom>
          <a:solidFill>
            <a:schemeClr val="bg1">
              <a:lumMod val="95000"/>
            </a:schemeClr>
          </a:solidFill>
        </p:spPr>
        <p:txBody>
          <a:bodyPr wrap="square">
            <a:spAutoFit/>
          </a:bodyPr>
          <a:lstStyle/>
          <a:p>
            <a:pPr>
              <a:spcAft>
                <a:spcPts val="0"/>
              </a:spcAft>
            </a:pPr>
            <a:r>
              <a:rPr lang="en-US" altLang="zh-CN" sz="1800" kern="0" dirty="0">
                <a:solidFill>
                  <a:srgbClr val="0000FF"/>
                </a:solidFill>
                <a:latin typeface="Times New Roman"/>
                <a:ea typeface="宋体"/>
                <a:cs typeface="Times New Roman"/>
              </a:rPr>
              <a:t>try</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    </a:t>
            </a:r>
            <a:r>
              <a:rPr lang="en-US" altLang="zh-CN" sz="1800" kern="0" dirty="0">
                <a:solidFill>
                  <a:srgbClr val="008000"/>
                </a:solidFill>
                <a:latin typeface="Times New Roman"/>
                <a:ea typeface="宋体"/>
                <a:cs typeface="Times New Roman"/>
              </a:rPr>
              <a:t>// open document directly</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    </a:t>
            </a:r>
            <a:r>
              <a:rPr lang="en-US" altLang="zh-CN" sz="1800" kern="0" dirty="0" err="1">
                <a:solidFill>
                  <a:srgbClr val="000000"/>
                </a:solidFill>
                <a:latin typeface="Times New Roman"/>
                <a:ea typeface="宋体"/>
                <a:cs typeface="Times New Roman"/>
              </a:rPr>
              <a:t>Autodesk.Navisworks.Api.</a:t>
            </a:r>
            <a:r>
              <a:rPr lang="en-US" altLang="zh-CN" sz="1800" kern="0" dirty="0" err="1">
                <a:solidFill>
                  <a:srgbClr val="2B91AF"/>
                </a:solidFill>
                <a:latin typeface="Times New Roman"/>
                <a:ea typeface="宋体"/>
                <a:cs typeface="Times New Roman"/>
              </a:rPr>
              <a:t>Application</a:t>
            </a:r>
            <a:r>
              <a:rPr lang="en-US" altLang="zh-CN" sz="1800" kern="0" dirty="0" err="1">
                <a:solidFill>
                  <a:srgbClr val="000000"/>
                </a:solidFill>
                <a:latin typeface="Times New Roman"/>
                <a:ea typeface="宋体"/>
                <a:cs typeface="Times New Roman"/>
              </a:rPr>
              <a:t>.ActiveDocument.OpenFile</a:t>
            </a:r>
            <a:r>
              <a:rPr lang="en-US" altLang="zh-CN" sz="1800" kern="0" dirty="0">
                <a:solidFill>
                  <a:srgbClr val="000000"/>
                </a:solidFill>
                <a:latin typeface="Times New Roman"/>
                <a:ea typeface="宋体"/>
                <a:cs typeface="Times New Roman"/>
              </a:rPr>
              <a:t>(</a:t>
            </a:r>
            <a:r>
              <a:rPr lang="en-US" altLang="zh-CN" sz="1800" kern="0" dirty="0">
                <a:solidFill>
                  <a:srgbClr val="A31515"/>
                </a:solidFill>
                <a:latin typeface="Times New Roman"/>
                <a:ea typeface="宋体"/>
                <a:cs typeface="Times New Roman"/>
              </a:rPr>
              <a:t>@"C:\</a:t>
            </a:r>
            <a:r>
              <a:rPr lang="en-US" altLang="zh-CN" sz="1800" kern="0" dirty="0" err="1">
                <a:solidFill>
                  <a:srgbClr val="A31515"/>
                </a:solidFill>
                <a:latin typeface="Times New Roman"/>
                <a:ea typeface="宋体"/>
                <a:cs typeface="Times New Roman"/>
              </a:rPr>
              <a:t>myFile.nwd</a:t>
            </a:r>
            <a:r>
              <a:rPr lang="en-US" altLang="zh-CN" sz="1800" kern="0" dirty="0">
                <a:solidFill>
                  <a:srgbClr val="A31515"/>
                </a:solidFill>
                <a:latin typeface="Times New Roman"/>
                <a:ea typeface="宋体"/>
                <a:cs typeface="Times New Roman"/>
              </a:rPr>
              <a:t>"</a:t>
            </a:r>
            <a:r>
              <a:rPr lang="en-US" altLang="zh-CN" sz="1800" kern="0" dirty="0">
                <a:solidFill>
                  <a:srgbClr val="000000"/>
                </a:solidFill>
                <a:latin typeface="Times New Roman"/>
                <a:ea typeface="宋体"/>
                <a:cs typeface="Times New Roman"/>
              </a:rPr>
              <a:t>);</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 </a:t>
            </a:r>
            <a:endParaRPr lang="zh-CN" altLang="zh-CN" sz="1800" kern="100" dirty="0">
              <a:latin typeface="Calibri"/>
              <a:ea typeface="宋体"/>
              <a:cs typeface="Times New Roman"/>
            </a:endParaRPr>
          </a:p>
          <a:p>
            <a:pPr>
              <a:spcAft>
                <a:spcPts val="0"/>
              </a:spcAft>
            </a:pPr>
            <a:r>
              <a:rPr lang="en-US" altLang="zh-CN" sz="1800" kern="0" dirty="0">
                <a:solidFill>
                  <a:srgbClr val="0000FF"/>
                </a:solidFill>
                <a:latin typeface="Times New Roman"/>
                <a:ea typeface="宋体"/>
                <a:cs typeface="Times New Roman"/>
              </a:rPr>
              <a:t>catch</a:t>
            </a:r>
            <a:r>
              <a:rPr lang="en-US" altLang="zh-CN" sz="1800" kern="0" dirty="0">
                <a:solidFill>
                  <a:srgbClr val="000000"/>
                </a:solidFill>
                <a:latin typeface="Times New Roman"/>
                <a:ea typeface="宋体"/>
                <a:cs typeface="Times New Roman"/>
              </a:rPr>
              <a:t> (</a:t>
            </a:r>
            <a:r>
              <a:rPr lang="en-US" altLang="zh-CN" sz="1800" kern="0" dirty="0" err="1">
                <a:solidFill>
                  <a:srgbClr val="000000"/>
                </a:solidFill>
                <a:latin typeface="Times New Roman"/>
                <a:ea typeface="宋体"/>
                <a:cs typeface="Times New Roman"/>
              </a:rPr>
              <a:t>Autodesk.Navisworks.Api.</a:t>
            </a:r>
            <a:r>
              <a:rPr lang="en-US" altLang="zh-CN" sz="1800" kern="0" dirty="0" err="1">
                <a:solidFill>
                  <a:srgbClr val="2B91AF"/>
                </a:solidFill>
                <a:latin typeface="Times New Roman"/>
                <a:ea typeface="宋体"/>
                <a:cs typeface="Times New Roman"/>
              </a:rPr>
              <a:t>DocumentFileException</a:t>
            </a:r>
            <a:r>
              <a:rPr lang="en-US" altLang="zh-CN" sz="1800" kern="0" dirty="0">
                <a:solidFill>
                  <a:srgbClr val="000000"/>
                </a:solidFill>
                <a:latin typeface="Times New Roman"/>
                <a:ea typeface="宋体"/>
                <a:cs typeface="Times New Roman"/>
              </a:rPr>
              <a:t>)</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    </a:t>
            </a:r>
            <a:r>
              <a:rPr lang="en-US" altLang="zh-CN" sz="1800" kern="0" dirty="0">
                <a:solidFill>
                  <a:srgbClr val="008000"/>
                </a:solidFill>
                <a:latin typeface="Times New Roman"/>
                <a:ea typeface="宋体"/>
                <a:cs typeface="Times New Roman"/>
              </a:rPr>
              <a:t>// if failed, try to open it</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    </a:t>
            </a:r>
            <a:r>
              <a:rPr lang="en-US" altLang="zh-CN" sz="1800" kern="0" dirty="0">
                <a:solidFill>
                  <a:srgbClr val="0000FF"/>
                </a:solidFill>
                <a:latin typeface="Times New Roman"/>
                <a:ea typeface="宋体"/>
                <a:cs typeface="Times New Roman"/>
              </a:rPr>
              <a:t>if</a:t>
            </a:r>
            <a:r>
              <a:rPr lang="en-US" altLang="zh-CN" sz="1800" kern="0" dirty="0">
                <a:solidFill>
                  <a:srgbClr val="000000"/>
                </a:solidFill>
                <a:latin typeface="Times New Roman"/>
                <a:ea typeface="宋体"/>
                <a:cs typeface="Times New Roman"/>
              </a:rPr>
              <a:t> (!</a:t>
            </a:r>
            <a:r>
              <a:rPr lang="en-US" altLang="zh-CN" sz="1800" kern="0" dirty="0" err="1">
                <a:solidFill>
                  <a:srgbClr val="000000"/>
                </a:solidFill>
                <a:latin typeface="Times New Roman"/>
                <a:ea typeface="宋体"/>
                <a:cs typeface="Times New Roman"/>
              </a:rPr>
              <a:t>Autodesk.Navisworks.Api.</a:t>
            </a:r>
            <a:r>
              <a:rPr lang="en-US" altLang="zh-CN" sz="1800" kern="0" dirty="0" err="1">
                <a:solidFill>
                  <a:srgbClr val="2B91AF"/>
                </a:solidFill>
                <a:latin typeface="Times New Roman"/>
                <a:ea typeface="宋体"/>
                <a:cs typeface="Times New Roman"/>
              </a:rPr>
              <a:t>Application</a:t>
            </a:r>
            <a:r>
              <a:rPr lang="en-US" altLang="zh-CN" sz="1800" kern="0" dirty="0" err="1">
                <a:solidFill>
                  <a:srgbClr val="000000"/>
                </a:solidFill>
                <a:latin typeface="Times New Roman"/>
                <a:ea typeface="宋体"/>
                <a:cs typeface="Times New Roman"/>
              </a:rPr>
              <a:t>.ActiveDocument.TryOpenFile</a:t>
            </a:r>
            <a:r>
              <a:rPr lang="en-US" altLang="zh-CN" sz="1800" kern="0" dirty="0">
                <a:solidFill>
                  <a:srgbClr val="000000"/>
                </a:solidFill>
                <a:latin typeface="Times New Roman"/>
                <a:ea typeface="宋体"/>
                <a:cs typeface="Times New Roman"/>
              </a:rPr>
              <a:t>(</a:t>
            </a:r>
            <a:r>
              <a:rPr lang="en-US" altLang="zh-CN" sz="1800" kern="0" dirty="0">
                <a:solidFill>
                  <a:srgbClr val="A31515"/>
                </a:solidFill>
                <a:latin typeface="Times New Roman"/>
                <a:ea typeface="宋体"/>
                <a:cs typeface="Times New Roman"/>
              </a:rPr>
              <a:t>@"C:\myFile2.nwd"</a:t>
            </a:r>
            <a:r>
              <a:rPr lang="en-US" altLang="zh-CN" sz="1800" kern="0" dirty="0">
                <a:solidFill>
                  <a:srgbClr val="000000"/>
                </a:solidFill>
                <a:latin typeface="Times New Roman"/>
                <a:ea typeface="宋体"/>
                <a:cs typeface="Times New Roman"/>
              </a:rPr>
              <a:t>))</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    {</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        </a:t>
            </a:r>
            <a:r>
              <a:rPr lang="en-US" altLang="zh-CN" sz="1800" kern="0" dirty="0" err="1">
                <a:solidFill>
                  <a:srgbClr val="2B91AF"/>
                </a:solidFill>
                <a:latin typeface="Times New Roman"/>
                <a:ea typeface="宋体"/>
                <a:cs typeface="Times New Roman"/>
              </a:rPr>
              <a:t>MessageBox</a:t>
            </a:r>
            <a:r>
              <a:rPr lang="en-US" altLang="zh-CN" sz="1800" kern="0" dirty="0" err="1">
                <a:solidFill>
                  <a:srgbClr val="000000"/>
                </a:solidFill>
                <a:latin typeface="Times New Roman"/>
                <a:ea typeface="宋体"/>
                <a:cs typeface="Times New Roman"/>
              </a:rPr>
              <a:t>.Show</a:t>
            </a:r>
            <a:r>
              <a:rPr lang="en-US" altLang="zh-CN" sz="1800" kern="0" dirty="0">
                <a:solidFill>
                  <a:srgbClr val="000000"/>
                </a:solidFill>
                <a:latin typeface="Times New Roman"/>
                <a:ea typeface="宋体"/>
                <a:cs typeface="Times New Roman"/>
              </a:rPr>
              <a:t>(</a:t>
            </a:r>
            <a:r>
              <a:rPr lang="en-US" altLang="zh-CN" sz="1800" kern="0" dirty="0">
                <a:solidFill>
                  <a:srgbClr val="A31515"/>
                </a:solidFill>
                <a:latin typeface="Times New Roman"/>
                <a:ea typeface="宋体"/>
                <a:cs typeface="Times New Roman"/>
              </a:rPr>
              <a:t>"Failed to open the file"</a:t>
            </a:r>
            <a:r>
              <a:rPr lang="en-US" altLang="zh-CN" sz="1800" kern="0" dirty="0">
                <a:solidFill>
                  <a:srgbClr val="000000"/>
                </a:solidFill>
                <a:latin typeface="Times New Roman"/>
                <a:ea typeface="宋体"/>
                <a:cs typeface="Times New Roman"/>
              </a:rPr>
              <a:t>);</a:t>
            </a:r>
            <a:endParaRPr lang="zh-CN" altLang="zh-CN" sz="1800" kern="100" dirty="0">
              <a:latin typeface="Calibri"/>
              <a:ea typeface="宋体"/>
              <a:cs typeface="Times New Roman"/>
            </a:endParaRPr>
          </a:p>
          <a:p>
            <a:pPr>
              <a:spcAft>
                <a:spcPts val="0"/>
              </a:spcAft>
            </a:pPr>
            <a:r>
              <a:rPr lang="en-US" altLang="zh-CN" sz="1800" kern="0" dirty="0">
                <a:solidFill>
                  <a:srgbClr val="000000"/>
                </a:solidFill>
                <a:latin typeface="Times New Roman"/>
                <a:ea typeface="宋体"/>
                <a:cs typeface="Times New Roman"/>
              </a:rPr>
              <a:t>    }</a:t>
            </a:r>
            <a:endParaRPr lang="zh-CN" altLang="zh-CN" sz="1800" kern="100" dirty="0">
              <a:latin typeface="Calibri"/>
              <a:ea typeface="宋体"/>
              <a:cs typeface="Times New Roman"/>
            </a:endParaRPr>
          </a:p>
          <a:p>
            <a:pPr algn="just">
              <a:spcAft>
                <a:spcPts val="0"/>
              </a:spcAft>
            </a:pPr>
            <a:r>
              <a:rPr lang="en-US" altLang="zh-CN" sz="1800" kern="0" dirty="0">
                <a:solidFill>
                  <a:srgbClr val="000000"/>
                </a:solidFill>
                <a:latin typeface="Times New Roman"/>
                <a:ea typeface="宋体"/>
                <a:cs typeface="Times New Roman"/>
              </a:rPr>
              <a:t>}</a:t>
            </a:r>
            <a:endParaRPr lang="zh-CN" altLang="zh-CN" sz="1800" kern="100" dirty="0">
              <a:effectLst/>
              <a:latin typeface="Calibri"/>
              <a:ea typeface="宋体"/>
              <a:cs typeface="Times New Roman"/>
            </a:endParaRPr>
          </a:p>
        </p:txBody>
      </p:sp>
    </p:spTree>
    <p:extLst>
      <p:ext uri="{BB962C8B-B14F-4D97-AF65-F5344CB8AC3E}">
        <p14:creationId xmlns:p14="http://schemas.microsoft.com/office/powerpoint/2010/main" val="65998967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1975" y="1449387"/>
            <a:ext cx="11710098" cy="6782341"/>
          </a:xfrm>
        </p:spPr>
        <p:txBody>
          <a:bodyPr/>
          <a:lstStyle/>
          <a:p>
            <a:r>
              <a:rPr lang="en-US" altLang="zh-CN" sz="3200" dirty="0"/>
              <a:t>Take a snapshot of the model at a certain time. Issue models for viewing by others</a:t>
            </a:r>
          </a:p>
          <a:p>
            <a:endParaRPr lang="en-US" altLang="zh-CN" sz="3200" dirty="0" smtClean="0"/>
          </a:p>
          <a:p>
            <a:r>
              <a:rPr lang="en-US" altLang="zh-CN" sz="3200" dirty="0" smtClean="0"/>
              <a:t>All </a:t>
            </a:r>
            <a:r>
              <a:rPr lang="en-US" altLang="zh-CN" sz="3200" dirty="0"/>
              <a:t>the geometry and review information is saved into the </a:t>
            </a:r>
            <a:r>
              <a:rPr lang="en-US" altLang="zh-CN" sz="3200" b="1" dirty="0">
                <a:solidFill>
                  <a:srgbClr val="0070C0"/>
                </a:solidFill>
              </a:rPr>
              <a:t>NWD</a:t>
            </a:r>
            <a:r>
              <a:rPr lang="en-US" altLang="zh-CN" sz="3200" dirty="0">
                <a:solidFill>
                  <a:srgbClr val="0070C0"/>
                </a:solidFill>
              </a:rPr>
              <a:t> </a:t>
            </a:r>
            <a:r>
              <a:rPr lang="en-US" altLang="zh-CN" sz="3200" dirty="0"/>
              <a:t>file and cannot then be changed</a:t>
            </a:r>
          </a:p>
          <a:p>
            <a:endParaRPr lang="en-US" altLang="zh-CN" sz="3200" dirty="0" smtClean="0"/>
          </a:p>
          <a:p>
            <a:r>
              <a:rPr lang="en-US" altLang="zh-CN" sz="3200" dirty="0" smtClean="0"/>
              <a:t>Can </a:t>
            </a:r>
            <a:r>
              <a:rPr lang="en-US" altLang="zh-CN" sz="3200" dirty="0"/>
              <a:t>be password protected and time-bombed for security</a:t>
            </a:r>
          </a:p>
          <a:p>
            <a:endParaRPr lang="en-US" altLang="zh-CN" sz="3200" dirty="0" smtClean="0">
              <a:solidFill>
                <a:srgbClr val="7030A0"/>
              </a:solidFill>
            </a:endParaRPr>
          </a:p>
          <a:p>
            <a:r>
              <a:rPr lang="en-US" altLang="zh-CN" sz="3200" dirty="0" err="1" smtClean="0">
                <a:solidFill>
                  <a:srgbClr val="7030A0"/>
                </a:solidFill>
              </a:rPr>
              <a:t>PublishProperties</a:t>
            </a:r>
            <a:r>
              <a:rPr lang="en-US" altLang="zh-CN" sz="3200" dirty="0" smtClean="0">
                <a:solidFill>
                  <a:srgbClr val="7030A0"/>
                </a:solidFill>
              </a:rPr>
              <a:t> </a:t>
            </a:r>
            <a:endParaRPr lang="en-US" altLang="zh-CN" sz="3200" dirty="0">
              <a:solidFill>
                <a:srgbClr val="7030A0"/>
              </a:solidFill>
            </a:endParaRPr>
          </a:p>
          <a:p>
            <a:pPr lvl="1"/>
            <a:r>
              <a:rPr lang="en-US" altLang="zh-CN" sz="2800" dirty="0" smtClean="0"/>
              <a:t>set </a:t>
            </a:r>
            <a:r>
              <a:rPr lang="en-US" altLang="zh-CN" sz="2800" dirty="0"/>
              <a:t>of properties used when </a:t>
            </a:r>
            <a:r>
              <a:rPr lang="en-US" altLang="zh-CN" sz="2800" dirty="0" smtClean="0"/>
              <a:t>publishing file</a:t>
            </a:r>
          </a:p>
          <a:p>
            <a:endParaRPr lang="en-US" altLang="zh-CN" sz="3200" dirty="0"/>
          </a:p>
          <a:p>
            <a:r>
              <a:rPr lang="en-US" altLang="zh-CN" sz="3200" dirty="0" err="1" smtClean="0"/>
              <a:t>Document.</a:t>
            </a:r>
            <a:r>
              <a:rPr lang="en-US" altLang="zh-CN" sz="3200" dirty="0" err="1" smtClean="0">
                <a:solidFill>
                  <a:srgbClr val="7030A0"/>
                </a:solidFill>
              </a:rPr>
              <a:t>PublishFile</a:t>
            </a:r>
            <a:r>
              <a:rPr lang="en-US" altLang="zh-CN" sz="3200" dirty="0" smtClean="0"/>
              <a:t>/</a:t>
            </a:r>
            <a:r>
              <a:rPr lang="en-US" altLang="zh-CN" sz="3200" dirty="0" err="1" smtClean="0">
                <a:solidFill>
                  <a:srgbClr val="7030A0"/>
                </a:solidFill>
              </a:rPr>
              <a:t>TryPublishFile</a:t>
            </a:r>
            <a:r>
              <a:rPr lang="en-US" altLang="zh-CN" sz="3200" dirty="0" smtClean="0"/>
              <a:t> </a:t>
            </a:r>
            <a:endParaRPr lang="zh-CN" altLang="en-US" sz="3200" dirty="0"/>
          </a:p>
        </p:txBody>
      </p:sp>
      <p:sp>
        <p:nvSpPr>
          <p:cNvPr id="2" name="Title 1"/>
          <p:cNvSpPr>
            <a:spLocks noGrp="1"/>
          </p:cNvSpPr>
          <p:nvPr>
            <p:ph type="title"/>
          </p:nvPr>
        </p:nvSpPr>
        <p:spPr/>
        <p:txBody>
          <a:bodyPr/>
          <a:lstStyle/>
          <a:p>
            <a:r>
              <a:rPr lang="en-US" altLang="zh-CN" dirty="0"/>
              <a:t>Publish </a:t>
            </a:r>
            <a:r>
              <a:rPr lang="en-US" altLang="zh-CN" dirty="0" smtClean="0"/>
              <a:t>File</a:t>
            </a:r>
            <a:endParaRPr lang="zh-CN" altLang="en-US" sz="2800" dirty="0"/>
          </a:p>
        </p:txBody>
      </p:sp>
    </p:spTree>
    <p:extLst>
      <p:ext uri="{BB962C8B-B14F-4D97-AF65-F5344CB8AC3E}">
        <p14:creationId xmlns:p14="http://schemas.microsoft.com/office/powerpoint/2010/main" val="7872317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Autodesk Theme">
  <a:themeElements>
    <a:clrScheme name="Autodesk Corporate Colors">
      <a:dk1>
        <a:srgbClr val="000000"/>
      </a:dk1>
      <a:lt1>
        <a:srgbClr val="FFFFFF"/>
      </a:lt1>
      <a:dk2>
        <a:srgbClr val="000000"/>
      </a:dk2>
      <a:lt2>
        <a:srgbClr val="FFFFFF"/>
      </a:lt2>
      <a:accent1>
        <a:srgbClr val="00ABE6"/>
      </a:accent1>
      <a:accent2>
        <a:srgbClr val="87BC40"/>
      </a:accent2>
      <a:accent3>
        <a:srgbClr val="32BCAD"/>
      </a:accent3>
      <a:accent4>
        <a:srgbClr val="1B58A8"/>
      </a:accent4>
      <a:accent5>
        <a:srgbClr val="005E30"/>
      </a:accent5>
      <a:accent6>
        <a:srgbClr val="007272"/>
      </a:accent6>
      <a:hlink>
        <a:srgbClr val="007272"/>
      </a:hlink>
      <a:folHlink>
        <a:srgbClr val="0072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78497926FF84742887A8260E0E729F0" ma:contentTypeVersion="5" ma:contentTypeDescription="Create a new document." ma:contentTypeScope="" ma:versionID="a9aad4cad76077e4f158aa2fc91da1c0">
  <xsd:schema xmlns:xsd="http://www.w3.org/2001/XMLSchema" xmlns:xs="http://www.w3.org/2001/XMLSchema" xmlns:p="http://schemas.microsoft.com/office/2006/metadata/properties" xmlns:ns1="http://schemas.microsoft.com/sharepoint/v3" targetNamespace="http://schemas.microsoft.com/office/2006/metadata/properties" ma:root="true" ma:fieldsID="9c5ca8a46a03a6b7ace1121ba96c0330" ns1:_="">
    <xsd:import namespace="http://schemas.microsoft.com/sharepoint/v3"/>
    <xsd:element name="properties">
      <xsd:complexType>
        <xsd:sequence>
          <xsd:element name="documentManagement">
            <xsd:complexType>
              <xsd:all>
                <xsd:element ref="ns1:_ModerationComments" minOccurs="0"/>
                <xsd:element ref="ns1:File_x0020_Type" minOccurs="0"/>
                <xsd:element ref="ns1:HTML_x0020_File_x0020_Type" minOccurs="0"/>
                <xsd:element ref="ns1:_SourceUrl" minOccurs="0"/>
                <xsd:element ref="ns1:_SharedFileIndex" minOccurs="0"/>
                <xsd:element ref="ns1:ContentTypeId" minOccurs="0"/>
                <xsd:element ref="ns1:TemplateUrl" minOccurs="0"/>
                <xsd:element ref="ns1:xd_ProgID" minOccurs="0"/>
                <xsd:element ref="ns1:xd_Signature" minOccurs="0"/>
                <xsd:element ref="ns1:ID" minOccurs="0"/>
                <xsd:element ref="ns1:Author" minOccurs="0"/>
                <xsd:element ref="ns1:Editor" minOccurs="0"/>
                <xsd:element ref="ns1:_HasCopyDestinations" minOccurs="0"/>
                <xsd:element ref="ns1:_CopySource" minOccurs="0"/>
                <xsd:element ref="ns1:_ModerationStatus" minOccurs="0"/>
                <xsd:element ref="ns1:FileRef" minOccurs="0"/>
                <xsd:element ref="ns1:FileDirRef" minOccurs="0"/>
                <xsd:element ref="ns1:Last_x0020_Modified" minOccurs="0"/>
                <xsd:element ref="ns1:Created_x0020_Date" minOccurs="0"/>
                <xsd:element ref="ns1:File_x0020_Size" minOccurs="0"/>
                <xsd:element ref="ns1:FSObjType" minOccurs="0"/>
                <xsd:element ref="ns1:CheckedOutUserId" minOccurs="0"/>
                <xsd:element ref="ns1:IsCheckedoutToLocal" minOccurs="0"/>
                <xsd:element ref="ns1:CheckoutUser" minOccurs="0"/>
                <xsd:element ref="ns1:UniqueId" minOccurs="0"/>
                <xsd:element ref="ns1:ProgId" minOccurs="0"/>
                <xsd:element ref="ns1:ScopeId" minOccurs="0"/>
                <xsd:element ref="ns1:VirusStatus" minOccurs="0"/>
                <xsd:element ref="ns1:CheckedOutTitle" minOccurs="0"/>
                <xsd:element ref="ns1:_CheckinComment" minOccurs="0"/>
                <xsd:element ref="ns1:MetaInfo" minOccurs="0"/>
                <xsd:element ref="ns1:_Level" minOccurs="0"/>
                <xsd:element ref="ns1:_IsCurrentVersion" minOccurs="0"/>
                <xsd:element ref="ns1:owshiddenversion" minOccurs="0"/>
                <xsd:element ref="ns1:_UIVersion" minOccurs="0"/>
                <xsd:element ref="ns1:_UIVersionString" minOccurs="0"/>
                <xsd:element ref="ns1:InstanceID" minOccurs="0"/>
                <xsd:element ref="ns1:Order" minOccurs="0"/>
                <xsd:element ref="ns1:GUID" minOccurs="0"/>
                <xsd:element ref="ns1:WorkflowVersion" minOccurs="0"/>
                <xsd:element ref="ns1:WorkflowInstanceID" minOccurs="0"/>
                <xsd:element ref="ns1:ParentVersionString" minOccurs="0"/>
                <xsd:element ref="ns1:ParentLeafNa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ModerationComments" ma:index="0" nillable="true" ma:displayName="Approver Comments" ma:hidden="true" ma:internalName="_ModerationComments" ma:readOnly="true">
      <xsd:simpleType>
        <xsd:restriction base="dms:Note"/>
      </xsd:simpleType>
    </xsd:element>
    <xsd:element name="File_x0020_Type" ma:index="4" nillable="true" ma:displayName="File Type" ma:hidden="true" ma:internalName="File_x0020_Type" ma:readOnly="true">
      <xsd:simpleType>
        <xsd:restriction base="dms:Text"/>
      </xsd:simpleType>
    </xsd:element>
    <xsd:element name="HTML_x0020_File_x0020_Type" ma:index="5" nillable="true" ma:displayName="HTML File Type" ma:hidden="true" ma:internalName="HTML_x0020_File_x0020_Type" ma:readOnly="true">
      <xsd:simpleType>
        <xsd:restriction base="dms:Text"/>
      </xsd:simpleType>
    </xsd:element>
    <xsd:element name="_SourceUrl" ma:index="6" nillable="true" ma:displayName="Source URL" ma:hidden="true" ma:internalName="_SourceUrl">
      <xsd:simpleType>
        <xsd:restriction base="dms:Text"/>
      </xsd:simpleType>
    </xsd:element>
    <xsd:element name="_SharedFileIndex" ma:index="7" nillable="true" ma:displayName="Shared File Index" ma:hidden="true" ma:internalName="_SharedFileIndex">
      <xsd:simpleType>
        <xsd:restriction base="dms:Text"/>
      </xsd:simpleType>
    </xsd:element>
    <xsd:element name="ContentTypeId" ma:index="9" nillable="true" ma:displayName="Content Type ID" ma:hidden="true" ma:internalName="ContentTypeId" ma:readOnly="true">
      <xsd:simpleType>
        <xsd:restriction base="dms:Unknown"/>
      </xsd:simpleType>
    </xsd:element>
    <xsd:element name="TemplateUrl" ma:index="10" nillable="true" ma:displayName="Template Link" ma:hidden="true" ma:internalName="TemplateUrl">
      <xsd:simpleType>
        <xsd:restriction base="dms:Text"/>
      </xsd:simpleType>
    </xsd:element>
    <xsd:element name="xd_ProgID" ma:index="11" nillable="true" ma:displayName="HTML File Link" ma:hidden="true" ma:internalName="xd_ProgID">
      <xsd:simpleType>
        <xsd:restriction base="dms:Text"/>
      </xsd:simpleType>
    </xsd:element>
    <xsd:element name="xd_Signature" ma:index="12" nillable="true" ma:displayName="Is Signed" ma:hidden="true" ma:internalName="xd_Signature" ma:readOnly="true">
      <xsd:simpleType>
        <xsd:restriction base="dms:Boolean"/>
      </xsd:simpleType>
    </xsd:element>
    <xsd:element name="ID" ma:index="13" nillable="true" ma:displayName="ID" ma:internalName="ID" ma:readOnly="true">
      <xsd:simpleType>
        <xsd:restriction base="dms:Unknown"/>
      </xsd:simpleType>
    </xsd:element>
    <xsd:element name="Author" ma:index="16"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 ma:index="18"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HasCopyDestinations" ma:index="19" nillable="true" ma:displayName="Has Copy Destinations" ma:hidden="true" ma:internalName="_HasCopyDestinations" ma:readOnly="true">
      <xsd:simpleType>
        <xsd:restriction base="dms:Boolean"/>
      </xsd:simpleType>
    </xsd:element>
    <xsd:element name="_CopySource" ma:index="20" nillable="true" ma:displayName="Copy Source" ma:internalName="_CopySource" ma:readOnly="true">
      <xsd:simpleType>
        <xsd:restriction base="dms:Text"/>
      </xsd:simpleType>
    </xsd:element>
    <xsd:element name="_ModerationStatus" ma:index="21" nillable="true" ma:displayName="Approval Status" ma:default="0" ma:hidden="true" ma:internalName="_ModerationStatus" ma:readOnly="true">
      <xsd:simpleType>
        <xsd:restriction base="dms:Unknown"/>
      </xsd:simpleType>
    </xsd:element>
    <xsd:element name="FileRef" ma:index="22" nillable="true" ma:displayName="URL Path" ma:hidden="true" ma:list="Docs" ma:internalName="FileRef" ma:readOnly="true" ma:showField="FullUrl">
      <xsd:simpleType>
        <xsd:restriction base="dms:Lookup"/>
      </xsd:simpleType>
    </xsd:element>
    <xsd:element name="FileDirRef" ma:index="23" nillable="true" ma:displayName="Path" ma:hidden="true" ma:list="Docs" ma:internalName="FileDirRef" ma:readOnly="true" ma:showField="DirName">
      <xsd:simpleType>
        <xsd:restriction base="dms:Lookup"/>
      </xsd:simpleType>
    </xsd:element>
    <xsd:element name="Last_x0020_Modified" ma:index="24" nillable="true" ma:displayName="Modified" ma:format="TRUE" ma:hidden="true" ma:list="Docs" ma:internalName="Last_x0020_Modified" ma:readOnly="true" ma:showField="TimeLastModified">
      <xsd:simpleType>
        <xsd:restriction base="dms:Lookup"/>
      </xsd:simpleType>
    </xsd:element>
    <xsd:element name="Created_x0020_Date" ma:index="25" nillable="true" ma:displayName="Created" ma:format="TRUE" ma:hidden="true" ma:list="Docs" ma:internalName="Created_x0020_Date" ma:readOnly="true" ma:showField="TimeCreated">
      <xsd:simpleType>
        <xsd:restriction base="dms:Lookup"/>
      </xsd:simpleType>
    </xsd:element>
    <xsd:element name="File_x0020_Size" ma:index="26" nillable="true" ma:displayName="File Size" ma:format="TRUE" ma:hidden="true" ma:list="Docs" ma:internalName="File_x0020_Size" ma:readOnly="true" ma:showField="SizeInKB">
      <xsd:simpleType>
        <xsd:restriction base="dms:Lookup"/>
      </xsd:simpleType>
    </xsd:element>
    <xsd:element name="FSObjType" ma:index="27" nillable="true" ma:displayName="Item Type" ma:hidden="true" ma:list="Docs" ma:internalName="FSObjType" ma:readOnly="true" ma:showField="FSType">
      <xsd:simpleType>
        <xsd:restriction base="dms:Lookup"/>
      </xsd:simpleType>
    </xsd:element>
    <xsd:element name="CheckedOutUserId" ma:index="29" nillable="true" ma:displayName="ID of the User who has the item Checked Out" ma:hidden="true" ma:list="Docs" ma:internalName="CheckedOutUserId" ma:readOnly="true" ma:showField="CheckoutUserId">
      <xsd:simpleType>
        <xsd:restriction base="dms:Lookup"/>
      </xsd:simpleType>
    </xsd:element>
    <xsd:element name="IsCheckedoutToLocal" ma:index="30" nillable="true" ma:displayName="Is Checked out to local" ma:hidden="true" ma:list="Docs" ma:internalName="IsCheckedoutToLocal" ma:readOnly="true" ma:showField="IsCheckoutToLocal">
      <xsd:simpleType>
        <xsd:restriction base="dms:Lookup"/>
      </xsd:simpleType>
    </xsd:element>
    <xsd:element name="CheckoutUser" ma:index="3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UniqueId" ma:index="32" nillable="true" ma:displayName="Unique Id" ma:hidden="true" ma:list="Docs" ma:internalName="UniqueId" ma:readOnly="true" ma:showField="UniqueId">
      <xsd:simpleType>
        <xsd:restriction base="dms:Lookup"/>
      </xsd:simpleType>
    </xsd:element>
    <xsd:element name="ProgId" ma:index="33" nillable="true" ma:displayName="ProgId" ma:hidden="true" ma:list="Docs" ma:internalName="ProgId" ma:readOnly="true" ma:showField="ProgId">
      <xsd:simpleType>
        <xsd:restriction base="dms:Lookup"/>
      </xsd:simpleType>
    </xsd:element>
    <xsd:element name="ScopeId" ma:index="34" nillable="true" ma:displayName="ScopeId" ma:hidden="true" ma:list="Docs" ma:internalName="ScopeId" ma:readOnly="true" ma:showField="ScopeId">
      <xsd:simpleType>
        <xsd:restriction base="dms:Lookup"/>
      </xsd:simpleType>
    </xsd:element>
    <xsd:element name="VirusStatus" ma:index="35" nillable="true" ma:displayName="Virus Status" ma:format="TRUE" ma:hidden="true" ma:list="Docs" ma:internalName="VirusStatus" ma:readOnly="true" ma:showField="Size">
      <xsd:simpleType>
        <xsd:restriction base="dms:Lookup"/>
      </xsd:simpleType>
    </xsd:element>
    <xsd:element name="CheckedOutTitle" ma:index="36" nillable="true" ma:displayName="Checked Out To" ma:format="TRUE" ma:hidden="true" ma:list="Docs" ma:internalName="CheckedOutTitle" ma:readOnly="true" ma:showField="CheckedOutTitle">
      <xsd:simpleType>
        <xsd:restriction base="dms:Lookup"/>
      </xsd:simpleType>
    </xsd:element>
    <xsd:element name="_CheckinComment" ma:index="37" nillable="true" ma:displayName="Check In Comment" ma:format="TRUE" ma:list="Docs" ma:internalName="_CheckinComment" ma:readOnly="true" ma:showField="CheckinComment">
      <xsd:simpleType>
        <xsd:restriction base="dms:Lookup"/>
      </xsd:simpleType>
    </xsd:element>
    <xsd:element name="MetaInfo" ma:index="48" nillable="true" ma:displayName="Property Bag" ma:hidden="true" ma:list="Docs" ma:internalName="MetaInfo" ma:showField="MetaInfo">
      <xsd:simpleType>
        <xsd:restriction base="dms:Lookup"/>
      </xsd:simpleType>
    </xsd:element>
    <xsd:element name="_Level" ma:index="49" nillable="true" ma:displayName="Level" ma:hidden="true" ma:internalName="_Level" ma:readOnly="true">
      <xsd:simpleType>
        <xsd:restriction base="dms:Unknown"/>
      </xsd:simpleType>
    </xsd:element>
    <xsd:element name="_IsCurrentVersion" ma:index="50" nillable="true" ma:displayName="Is Current Version" ma:hidden="true" ma:internalName="_IsCurrentVersion" ma:readOnly="true">
      <xsd:simpleType>
        <xsd:restriction base="dms:Boolean"/>
      </xsd:simpleType>
    </xsd:element>
    <xsd:element name="owshiddenversion" ma:index="54" nillable="true" ma:displayName="owshiddenversion" ma:hidden="true" ma:internalName="owshiddenversion" ma:readOnly="true">
      <xsd:simpleType>
        <xsd:restriction base="dms:Unknown"/>
      </xsd:simpleType>
    </xsd:element>
    <xsd:element name="_UIVersion" ma:index="55" nillable="true" ma:displayName="UI Version" ma:hidden="true" ma:internalName="_UIVersion" ma:readOnly="true">
      <xsd:simpleType>
        <xsd:restriction base="dms:Unknown"/>
      </xsd:simpleType>
    </xsd:element>
    <xsd:element name="_UIVersionString" ma:index="56" nillable="true" ma:displayName="Version" ma:internalName="_UIVersionString" ma:readOnly="true">
      <xsd:simpleType>
        <xsd:restriction base="dms:Text"/>
      </xsd:simpleType>
    </xsd:element>
    <xsd:element name="InstanceID" ma:index="57" nillable="true" ma:displayName="Instance ID" ma:hidden="true" ma:internalName="InstanceID" ma:readOnly="true">
      <xsd:simpleType>
        <xsd:restriction base="dms:Unknown"/>
      </xsd:simpleType>
    </xsd:element>
    <xsd:element name="Order" ma:index="58" nillable="true" ma:displayName="Order" ma:hidden="true" ma:internalName="Order">
      <xsd:simpleType>
        <xsd:restriction base="dms:Number"/>
      </xsd:simpleType>
    </xsd:element>
    <xsd:element name="GUID" ma:index="59" nillable="true" ma:displayName="GUID" ma:hidden="true" ma:internalName="GUID" ma:readOnly="true">
      <xsd:simpleType>
        <xsd:restriction base="dms:Unknown"/>
      </xsd:simpleType>
    </xsd:element>
    <xsd:element name="WorkflowVersion" ma:index="60" nillable="true" ma:displayName="Workflow Version" ma:hidden="true" ma:internalName="WorkflowVersion" ma:readOnly="true">
      <xsd:simpleType>
        <xsd:restriction base="dms:Unknown"/>
      </xsd:simpleType>
    </xsd:element>
    <xsd:element name="WorkflowInstanceID" ma:index="61" nillable="true" ma:displayName="Workflow Instance ID" ma:hidden="true" ma:internalName="WorkflowInstanceID" ma:readOnly="true">
      <xsd:simpleType>
        <xsd:restriction base="dms:Unknown"/>
      </xsd:simpleType>
    </xsd:element>
    <xsd:element name="ParentVersionString" ma:index="62" nillable="true" ma:displayName="Source Version (Converted Document)" ma:hidden="true" ma:list="Docs" ma:internalName="ParentVersionString" ma:readOnly="true" ma:showField="ParentVersionString">
      <xsd:simpleType>
        <xsd:restriction base="dms:Lookup"/>
      </xsd:simpleType>
    </xsd:element>
    <xsd:element name="ParentLeafName" ma:index="63" nillable="true" ma:displayName="Source Name (Converted Document)" ma:hidden="true" ma:list="Docs" ma:internalName="ParentLeafName" ma:readOnly="true" ma:showField="ParentLeafName">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inOccurs="0" maxOccurs="1" ma:index="8"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documentManagement>
    <TemplateUrl xmlns="http://schemas.microsoft.com/sharepoint/v3" xsi:nil="true"/>
    <_SourceUrl xmlns="http://schemas.microsoft.com/sharepoint/v3" xsi:nil="true"/>
    <xd_ProgID xmlns="http://schemas.microsoft.com/sharepoint/v3" xsi:nil="true"/>
    <Order xmlns="http://schemas.microsoft.com/sharepoint/v3">300</Order>
    <_SharedFileIndex xmlns="http://schemas.microsoft.com/sharepoint/v3" xsi:nil="true"/>
    <MetaInfo xmlns="http://schemas.microsoft.com/sharepoint/v3" xsi:nil="true"/>
    <ContentTypeId xmlns="http://schemas.microsoft.com/sharepoint/v3">0x010100878497926FF84742887A8260E0E729F0</ContentTypeId>
  </documentManagement>
</p:properties>
</file>

<file path=customXml/itemProps1.xml><?xml version="1.0" encoding="utf-8"?>
<ds:datastoreItem xmlns:ds="http://schemas.openxmlformats.org/officeDocument/2006/customXml" ds:itemID="{1B23F64D-CA4A-4BF5-9636-FF31814D07BC}">
  <ds:schemaRefs>
    <ds:schemaRef ds:uri="http://schemas.microsoft.com/sharepoint/v3/contenttype/forms"/>
  </ds:schemaRefs>
</ds:datastoreItem>
</file>

<file path=customXml/itemProps2.xml><?xml version="1.0" encoding="utf-8"?>
<ds:datastoreItem xmlns:ds="http://schemas.openxmlformats.org/officeDocument/2006/customXml" ds:itemID="{27EA7AC5-B9C3-4667-A534-727290F91D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307AE55-A139-4AD7-ACEE-00E455099D23}">
  <ds:schemaRefs>
    <ds:schemaRef ds:uri="http://purl.org/dc/terms/"/>
    <ds:schemaRef ds:uri="http://schemas.microsoft.com/office/2006/metadata/properties"/>
    <ds:schemaRef ds:uri="http://schemas.microsoft.com/office/infopath/2007/PartnerControls"/>
    <ds:schemaRef ds:uri="http://www.w3.org/XML/1998/namespace"/>
    <ds:schemaRef ds:uri="http://purl.org/dc/elements/1.1/"/>
    <ds:schemaRef ds:uri="http://schemas.microsoft.com/office/2006/documentManagement/types"/>
    <ds:schemaRef ds:uri="http://purl.org/dc/dcmitype/"/>
    <ds:schemaRef ds:uri="http://schemas.openxmlformats.org/package/2006/metadata/core-propertie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
  <TotalTime>0</TotalTime>
  <Words>1453</Words>
  <Application>Microsoft Office PowerPoint</Application>
  <PresentationFormat>Custom</PresentationFormat>
  <Paragraphs>303</Paragraphs>
  <Slides>24</Slides>
  <Notes>17</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Autodesk Theme</vt:lpstr>
      <vt:lpstr>PowerPoint Presentation</vt:lpstr>
      <vt:lpstr>Agenda</vt:lpstr>
      <vt:lpstr>How Navisworks looks from .NET </vt:lpstr>
      <vt:lpstr>Application &amp; Document </vt:lpstr>
      <vt:lpstr>Model &amp; ModelItem </vt:lpstr>
      <vt:lpstr>Main API Classes </vt:lpstr>
      <vt:lpstr>Manipulate Document </vt:lpstr>
      <vt:lpstr>Try*** method  </vt:lpstr>
      <vt:lpstr>Publish File</vt:lpstr>
      <vt:lpstr>Demo : Publish File </vt:lpstr>
      <vt:lpstr>Document Parts  </vt:lpstr>
      <vt:lpstr>More Document Parts</vt:lpstr>
      <vt:lpstr>Modify Document</vt:lpstr>
      <vt:lpstr>Tool </vt:lpstr>
      <vt:lpstr>Sheet </vt:lpstr>
      <vt:lpstr>Document Info </vt:lpstr>
      <vt:lpstr>Demo : Copy Sheetx among Documents  </vt:lpstr>
      <vt:lpstr>Grids and Levels</vt:lpstr>
      <vt:lpstr>Grids and Levels API</vt:lpstr>
      <vt:lpstr>Demo : Grids and Levels</vt:lpstr>
      <vt:lpstr>Comments</vt:lpstr>
      <vt:lpstr>Comments System API</vt:lpstr>
      <vt:lpstr>Exercise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AEC Industry Title Slide</dc:title>
  <dc:creator/>
  <cp:lastModifiedBy/>
  <cp:revision>1</cp:revision>
  <dcterms:created xsi:type="dcterms:W3CDTF">2011-06-08T12:56:09Z</dcterms:created>
  <dcterms:modified xsi:type="dcterms:W3CDTF">2015-08-04T10:11:28Z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0x0101003D62B9A716C08244A68E1D56ED354A9500A7EFD4C2F324CA44B4E995A506E2E1CF</vt:lpwstr>
  </property>
  <property fmtid="{D5CDD505-2E9C-101B-9397-08002B2CF9AE}" pid="3" name="PPT Category">
    <vt:lpwstr>2</vt:lpwstr>
  </property>
  <property fmtid="{D5CDD505-2E9C-101B-9397-08002B2CF9AE}" pid="4" name="Order">
    <vt:r8>300</vt:r8>
  </property>
  <property fmtid="{D5CDD505-2E9C-101B-9397-08002B2CF9AE}" pid="5" name="URL">
    <vt:lpwstr/>
  </property>
  <property fmtid="{D5CDD505-2E9C-101B-9397-08002B2CF9AE}" pid="6" name="Business &amp; Corporate Type">
    <vt:lpwstr>2</vt:lpwstr>
  </property>
</Properties>
</file>