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15" r:id="rId4"/>
  </p:sldMasterIdLst>
  <p:notesMasterIdLst>
    <p:notesMasterId r:id="rId24"/>
  </p:notesMasterIdLst>
  <p:handoutMasterIdLst>
    <p:handoutMasterId r:id="rId25"/>
  </p:handoutMasterIdLst>
  <p:sldIdLst>
    <p:sldId id="579" r:id="rId5"/>
    <p:sldId id="319" r:id="rId6"/>
    <p:sldId id="586" r:id="rId7"/>
    <p:sldId id="601" r:id="rId8"/>
    <p:sldId id="592" r:id="rId9"/>
    <p:sldId id="595" r:id="rId10"/>
    <p:sldId id="602" r:id="rId11"/>
    <p:sldId id="596" r:id="rId12"/>
    <p:sldId id="587" r:id="rId13"/>
    <p:sldId id="599" r:id="rId14"/>
    <p:sldId id="588" r:id="rId15"/>
    <p:sldId id="589" r:id="rId16"/>
    <p:sldId id="597" r:id="rId17"/>
    <p:sldId id="598" r:id="rId18"/>
    <p:sldId id="600" r:id="rId19"/>
    <p:sldId id="603" r:id="rId20"/>
    <p:sldId id="604" r:id="rId21"/>
    <p:sldId id="591" r:id="rId22"/>
    <p:sldId id="585" r:id="rId23"/>
  </p:sldIdLst>
  <p:sldSz cx="13011150" cy="9756775"/>
  <p:notesSz cx="6805613" cy="9939338"/>
  <p:defaultTextStyle>
    <a:defPPr>
      <a:defRPr lang="en-US"/>
    </a:defPPr>
    <a:lvl1pPr algn="l" defTabSz="1294318" rtl="0" fontAlgn="base">
      <a:spcBef>
        <a:spcPct val="0"/>
      </a:spcBef>
      <a:spcAft>
        <a:spcPct val="0"/>
      </a:spcAft>
      <a:defRPr sz="2600" kern="1200">
        <a:solidFill>
          <a:schemeClr val="tx1"/>
        </a:solidFill>
        <a:latin typeface="Arial" pitchFamily="34" charset="0"/>
        <a:ea typeface="ヒラギノ角ゴ Pro W3"/>
        <a:cs typeface="ヒラギノ角ゴ Pro W3"/>
      </a:defRPr>
    </a:lvl1pPr>
    <a:lvl2pPr marL="646334" indent="-191280" algn="l" defTabSz="1294318" rtl="0" fontAlgn="base">
      <a:spcBef>
        <a:spcPct val="0"/>
      </a:spcBef>
      <a:spcAft>
        <a:spcPct val="0"/>
      </a:spcAft>
      <a:defRPr sz="2600" kern="1200">
        <a:solidFill>
          <a:schemeClr val="tx1"/>
        </a:solidFill>
        <a:latin typeface="Arial" pitchFamily="34" charset="0"/>
        <a:ea typeface="ヒラギノ角ゴ Pro W3"/>
        <a:cs typeface="ヒラギノ角ゴ Pro W3"/>
      </a:defRPr>
    </a:lvl2pPr>
    <a:lvl3pPr marL="1294318" indent="-384052" algn="l" defTabSz="1294318" rtl="0" fontAlgn="base">
      <a:spcBef>
        <a:spcPct val="0"/>
      </a:spcBef>
      <a:spcAft>
        <a:spcPct val="0"/>
      </a:spcAft>
      <a:defRPr sz="2600" kern="1200">
        <a:solidFill>
          <a:schemeClr val="tx1"/>
        </a:solidFill>
        <a:latin typeface="Arial" pitchFamily="34" charset="0"/>
        <a:ea typeface="ヒラギノ角ゴ Pro W3"/>
        <a:cs typeface="ヒラギノ角ゴ Pro W3"/>
      </a:defRPr>
    </a:lvl3pPr>
    <a:lvl4pPr marL="1942283" indent="-576832" algn="l" defTabSz="1294318" rtl="0" fontAlgn="base">
      <a:spcBef>
        <a:spcPct val="0"/>
      </a:spcBef>
      <a:spcAft>
        <a:spcPct val="0"/>
      </a:spcAft>
      <a:defRPr sz="2600" kern="1200">
        <a:solidFill>
          <a:schemeClr val="tx1"/>
        </a:solidFill>
        <a:latin typeface="Arial" pitchFamily="34" charset="0"/>
        <a:ea typeface="ヒラギノ角ゴ Pro W3"/>
        <a:cs typeface="ヒラギノ角ゴ Pro W3"/>
      </a:defRPr>
    </a:lvl4pPr>
    <a:lvl5pPr marL="2588682" indent="-768030" algn="l" defTabSz="1294318" rtl="0" fontAlgn="base">
      <a:spcBef>
        <a:spcPct val="0"/>
      </a:spcBef>
      <a:spcAft>
        <a:spcPct val="0"/>
      </a:spcAft>
      <a:defRPr sz="2600" kern="1200">
        <a:solidFill>
          <a:schemeClr val="tx1"/>
        </a:solidFill>
        <a:latin typeface="Arial" pitchFamily="34" charset="0"/>
        <a:ea typeface="ヒラギノ角ゴ Pro W3"/>
        <a:cs typeface="ヒラギノ角ゴ Pro W3"/>
      </a:defRPr>
    </a:lvl5pPr>
    <a:lvl6pPr marL="2275754" algn="l" defTabSz="910302" rtl="0" eaLnBrk="1" latinLnBrk="0" hangingPunct="1">
      <a:defRPr sz="2600" kern="1200">
        <a:solidFill>
          <a:schemeClr val="tx1"/>
        </a:solidFill>
        <a:latin typeface="Arial" pitchFamily="34" charset="0"/>
        <a:ea typeface="ヒラギノ角ゴ Pro W3"/>
        <a:cs typeface="ヒラギノ角ゴ Pro W3"/>
      </a:defRPr>
    </a:lvl6pPr>
    <a:lvl7pPr marL="2730905" algn="l" defTabSz="910302" rtl="0" eaLnBrk="1" latinLnBrk="0" hangingPunct="1">
      <a:defRPr sz="2600" kern="1200">
        <a:solidFill>
          <a:schemeClr val="tx1"/>
        </a:solidFill>
        <a:latin typeface="Arial" pitchFamily="34" charset="0"/>
        <a:ea typeface="ヒラギノ角ゴ Pro W3"/>
        <a:cs typeface="ヒラギノ角ゴ Pro W3"/>
      </a:defRPr>
    </a:lvl7pPr>
    <a:lvl8pPr marL="3186052" algn="l" defTabSz="910302" rtl="0" eaLnBrk="1" latinLnBrk="0" hangingPunct="1">
      <a:defRPr sz="2600" kern="1200">
        <a:solidFill>
          <a:schemeClr val="tx1"/>
        </a:solidFill>
        <a:latin typeface="Arial" pitchFamily="34" charset="0"/>
        <a:ea typeface="ヒラギノ角ゴ Pro W3"/>
        <a:cs typeface="ヒラギノ角ゴ Pro W3"/>
      </a:defRPr>
    </a:lvl8pPr>
    <a:lvl9pPr marL="3641204" algn="l" defTabSz="910302" rtl="0" eaLnBrk="1" latinLnBrk="0" hangingPunct="1">
      <a:defRPr sz="2600" kern="1200">
        <a:solidFill>
          <a:schemeClr val="tx1"/>
        </a:solidFill>
        <a:latin typeface="Arial" pitchFamily="34" charset="0"/>
        <a:ea typeface="ヒラギノ角ゴ Pro W3"/>
        <a:cs typeface="ヒラギノ角ゴ Pro W3"/>
      </a:defRPr>
    </a:lvl9pPr>
  </p:defaultTextStyle>
  <p:extLst>
    <p:ext uri="{EFAFB233-063F-42B5-8137-9DF3F51BA10A}">
      <p15:sldGuideLst xmlns="" xmlns:p15="http://schemas.microsoft.com/office/powerpoint/2012/main">
        <p15:guide id="1" orient="horz" pos="3073">
          <p15:clr>
            <a:srgbClr val="A4A3A4"/>
          </p15:clr>
        </p15:guide>
        <p15:guide id="2" pos="4098">
          <p15:clr>
            <a:srgbClr val="A4A3A4"/>
          </p15:clr>
        </p15:guide>
      </p15:sldGuideLst>
    </p:ext>
    <p:ext uri="{2D200454-40CA-4A62-9FC3-DE9A4176ACB9}">
      <p15:notesGuideLst xmlns="" xmlns:p15="http://schemas.microsoft.com/office/powerpoint/2012/main">
        <p15:guide id="1" orient="horz" pos="3131">
          <p15:clr>
            <a:srgbClr val="A4A3A4"/>
          </p15:clr>
        </p15:guide>
        <p15:guide id="2" pos="214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uthor" initials="A" lastIdx="16"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0066"/>
    <a:srgbClr val="77BB11"/>
    <a:srgbClr val="DD0000"/>
    <a:srgbClr val="118888"/>
    <a:srgbClr val="004282"/>
    <a:srgbClr val="7F7F7F"/>
    <a:srgbClr val="FFAA00"/>
    <a:srgbClr val="EE5500"/>
    <a:srgbClr val="FF4600"/>
    <a:srgbClr val="737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58" autoAdjust="0"/>
    <p:restoredTop sz="85369" autoAdjust="0"/>
  </p:normalViewPr>
  <p:slideViewPr>
    <p:cSldViewPr>
      <p:cViewPr varScale="1">
        <p:scale>
          <a:sx n="61" d="100"/>
          <a:sy n="61" d="100"/>
        </p:scale>
        <p:origin x="-1325" y="-82"/>
      </p:cViewPr>
      <p:guideLst>
        <p:guide orient="horz" pos="3073"/>
        <p:guide pos="409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0"/>
    </p:cViewPr>
  </p:sorterViewPr>
  <p:notesViewPr>
    <p:cSldViewPr>
      <p:cViewPr varScale="1">
        <p:scale>
          <a:sx n="67" d="100"/>
          <a:sy n="67" d="100"/>
        </p:scale>
        <p:origin x="-3516" y="-120"/>
      </p:cViewPr>
      <p:guideLst>
        <p:guide orient="horz" pos="3131"/>
        <p:guide pos="214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8778" cy="496908"/>
          </a:xfrm>
          <a:prstGeom prst="rect">
            <a:avLst/>
          </a:prstGeom>
        </p:spPr>
        <p:txBody>
          <a:bodyPr vert="horz" lIns="65233" tIns="32617" rIns="65233" bIns="32617" rtlCol="0"/>
          <a:lstStyle>
            <a:lvl1pPr algn="l" defTabSz="928021" fontAlgn="auto">
              <a:spcBef>
                <a:spcPts val="0"/>
              </a:spcBef>
              <a:spcAft>
                <a:spcPts val="0"/>
              </a:spcAft>
              <a:defRPr sz="9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54696" y="0"/>
            <a:ext cx="2949848" cy="496908"/>
          </a:xfrm>
          <a:prstGeom prst="rect">
            <a:avLst/>
          </a:prstGeom>
        </p:spPr>
        <p:txBody>
          <a:bodyPr vert="horz" lIns="65233" tIns="32617" rIns="65233" bIns="32617" rtlCol="0"/>
          <a:lstStyle>
            <a:lvl1pPr algn="r" defTabSz="928021" fontAlgn="auto">
              <a:spcBef>
                <a:spcPts val="0"/>
              </a:spcBef>
              <a:spcAft>
                <a:spcPts val="0"/>
              </a:spcAft>
              <a:defRPr sz="900" smtClean="0">
                <a:latin typeface="+mn-lt"/>
                <a:ea typeface="+mn-ea"/>
                <a:cs typeface="+mn-cs"/>
              </a:defRPr>
            </a:lvl1pPr>
          </a:lstStyle>
          <a:p>
            <a:pPr>
              <a:defRPr/>
            </a:pPr>
            <a:fld id="{C3C292A9-28F1-4369-B452-1C9C6FA9C50D}" type="datetimeFigureOut">
              <a:rPr lang="en-US"/>
              <a:pPr>
                <a:defRPr/>
              </a:pPr>
              <a:t>8/4/2015</a:t>
            </a:fld>
            <a:endParaRPr lang="en-US"/>
          </a:p>
        </p:txBody>
      </p:sp>
      <p:sp>
        <p:nvSpPr>
          <p:cNvPr id="4" name="Footer Placeholder 3"/>
          <p:cNvSpPr>
            <a:spLocks noGrp="1"/>
          </p:cNvSpPr>
          <p:nvPr>
            <p:ph type="ftr" sz="quarter" idx="2"/>
          </p:nvPr>
        </p:nvSpPr>
        <p:spPr>
          <a:xfrm>
            <a:off x="0" y="9440070"/>
            <a:ext cx="2948778" cy="498088"/>
          </a:xfrm>
          <a:prstGeom prst="rect">
            <a:avLst/>
          </a:prstGeom>
        </p:spPr>
        <p:txBody>
          <a:bodyPr vert="horz" lIns="65233" tIns="32617" rIns="65233" bIns="32617" rtlCol="0" anchor="b"/>
          <a:lstStyle>
            <a:lvl1pPr algn="l" defTabSz="928021" fontAlgn="auto">
              <a:spcBef>
                <a:spcPts val="0"/>
              </a:spcBef>
              <a:spcAft>
                <a:spcPts val="0"/>
              </a:spcAft>
              <a:defRPr sz="9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54696" y="9440070"/>
            <a:ext cx="2949848" cy="498088"/>
          </a:xfrm>
          <a:prstGeom prst="rect">
            <a:avLst/>
          </a:prstGeom>
        </p:spPr>
        <p:txBody>
          <a:bodyPr vert="horz" lIns="65233" tIns="32617" rIns="65233" bIns="32617" rtlCol="0" anchor="b"/>
          <a:lstStyle>
            <a:lvl1pPr algn="r" defTabSz="928021" fontAlgn="auto">
              <a:spcBef>
                <a:spcPts val="0"/>
              </a:spcBef>
              <a:spcAft>
                <a:spcPts val="0"/>
              </a:spcAft>
              <a:defRPr sz="900" smtClean="0">
                <a:latin typeface="+mn-lt"/>
                <a:ea typeface="+mn-ea"/>
                <a:cs typeface="+mn-cs"/>
              </a:defRPr>
            </a:lvl1pPr>
          </a:lstStyle>
          <a:p>
            <a:pPr>
              <a:defRPr/>
            </a:pPr>
            <a:fld id="{9D28535C-87EB-4B6F-B77A-6E74A575AC4E}" type="slidenum">
              <a:rPr lang="en-US"/>
              <a:pPr>
                <a:defRPr/>
              </a:pPr>
              <a:t>‹#›</a:t>
            </a:fld>
            <a:endParaRPr lang="en-US"/>
          </a:p>
        </p:txBody>
      </p:sp>
    </p:spTree>
    <p:extLst>
      <p:ext uri="{BB962C8B-B14F-4D97-AF65-F5344CB8AC3E}">
        <p14:creationId xmlns:p14="http://schemas.microsoft.com/office/powerpoint/2010/main" val="18131405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8778" cy="496908"/>
          </a:xfrm>
          <a:prstGeom prst="rect">
            <a:avLst/>
          </a:prstGeom>
        </p:spPr>
        <p:txBody>
          <a:bodyPr vert="horz" lIns="95662" tIns="47831" rIns="95662" bIns="47831" rtlCol="0"/>
          <a:lstStyle>
            <a:lvl1pPr algn="l" defTabSz="928021"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54696" y="0"/>
            <a:ext cx="2949848" cy="496908"/>
          </a:xfrm>
          <a:prstGeom prst="rect">
            <a:avLst/>
          </a:prstGeom>
        </p:spPr>
        <p:txBody>
          <a:bodyPr vert="horz" lIns="95662" tIns="47831" rIns="95662" bIns="47831" rtlCol="0"/>
          <a:lstStyle>
            <a:lvl1pPr algn="r" defTabSz="928021" fontAlgn="auto">
              <a:spcBef>
                <a:spcPts val="0"/>
              </a:spcBef>
              <a:spcAft>
                <a:spcPts val="0"/>
              </a:spcAft>
              <a:defRPr sz="1200" smtClean="0">
                <a:latin typeface="+mn-lt"/>
                <a:ea typeface="+mn-ea"/>
                <a:cs typeface="+mn-cs"/>
              </a:defRPr>
            </a:lvl1pPr>
          </a:lstStyle>
          <a:p>
            <a:pPr>
              <a:defRPr/>
            </a:pPr>
            <a:fld id="{D78600C0-E6F7-432F-A446-8DFADB620EEF}" type="datetimeFigureOut">
              <a:rPr lang="en-US"/>
              <a:pPr>
                <a:defRPr/>
              </a:pPr>
              <a:t>8/4/2015</a:t>
            </a:fld>
            <a:endParaRPr lang="en-US"/>
          </a:p>
        </p:txBody>
      </p:sp>
      <p:sp>
        <p:nvSpPr>
          <p:cNvPr id="4" name="Slide Image Placeholder 3"/>
          <p:cNvSpPr>
            <a:spLocks noGrp="1" noRot="1" noChangeAspect="1"/>
          </p:cNvSpPr>
          <p:nvPr>
            <p:ph type="sldImg" idx="2"/>
          </p:nvPr>
        </p:nvSpPr>
        <p:spPr>
          <a:xfrm>
            <a:off x="1539875" y="828675"/>
            <a:ext cx="3725863" cy="2795588"/>
          </a:xfrm>
          <a:prstGeom prst="rect">
            <a:avLst/>
          </a:prstGeom>
          <a:noFill/>
          <a:ln w="12700">
            <a:solidFill>
              <a:prstClr val="black"/>
            </a:solidFill>
          </a:ln>
        </p:spPr>
        <p:txBody>
          <a:bodyPr vert="horz" lIns="95662" tIns="47831" rIns="95662" bIns="47831" rtlCol="0" anchor="ctr"/>
          <a:lstStyle/>
          <a:p>
            <a:pPr lvl="0"/>
            <a:endParaRPr lang="en-US" noProof="0"/>
          </a:p>
        </p:txBody>
      </p:sp>
      <p:sp>
        <p:nvSpPr>
          <p:cNvPr id="5" name="Notes Placeholder 4"/>
          <p:cNvSpPr>
            <a:spLocks noGrp="1"/>
          </p:cNvSpPr>
          <p:nvPr>
            <p:ph type="body" sz="quarter" idx="3"/>
          </p:nvPr>
        </p:nvSpPr>
        <p:spPr>
          <a:xfrm>
            <a:off x="680241" y="3975263"/>
            <a:ext cx="5445132" cy="5218123"/>
          </a:xfrm>
          <a:prstGeom prst="rect">
            <a:avLst/>
          </a:prstGeom>
        </p:spPr>
        <p:txBody>
          <a:bodyPr vert="horz" lIns="95662" tIns="47831" rIns="95662" bIns="47831"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9440070"/>
            <a:ext cx="2948778" cy="498088"/>
          </a:xfrm>
          <a:prstGeom prst="rect">
            <a:avLst/>
          </a:prstGeom>
        </p:spPr>
        <p:txBody>
          <a:bodyPr vert="horz" lIns="95662" tIns="47831" rIns="95662" bIns="47831" rtlCol="0" anchor="b"/>
          <a:lstStyle>
            <a:lvl1pPr algn="l" defTabSz="928021"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54696" y="9440070"/>
            <a:ext cx="2949848" cy="498088"/>
          </a:xfrm>
          <a:prstGeom prst="rect">
            <a:avLst/>
          </a:prstGeom>
        </p:spPr>
        <p:txBody>
          <a:bodyPr vert="horz" lIns="95662" tIns="47831" rIns="95662" bIns="47831" rtlCol="0" anchor="b"/>
          <a:lstStyle>
            <a:lvl1pPr algn="r" defTabSz="928021" fontAlgn="auto">
              <a:spcBef>
                <a:spcPts val="0"/>
              </a:spcBef>
              <a:spcAft>
                <a:spcPts val="0"/>
              </a:spcAft>
              <a:defRPr sz="1200" smtClean="0">
                <a:latin typeface="+mn-lt"/>
                <a:ea typeface="+mn-ea"/>
                <a:cs typeface="+mn-cs"/>
              </a:defRPr>
            </a:lvl1pPr>
          </a:lstStyle>
          <a:p>
            <a:pPr>
              <a:defRPr/>
            </a:pPr>
            <a:fld id="{9EC167E1-C60E-45A7-B40D-9629AC64C384}" type="slidenum">
              <a:rPr lang="en-US"/>
              <a:pPr>
                <a:defRPr/>
              </a:pPr>
              <a:t>‹#›</a:t>
            </a:fld>
            <a:endParaRPr lang="en-US"/>
          </a:p>
        </p:txBody>
      </p:sp>
    </p:spTree>
    <p:extLst>
      <p:ext uri="{BB962C8B-B14F-4D97-AF65-F5344CB8AC3E}">
        <p14:creationId xmlns:p14="http://schemas.microsoft.com/office/powerpoint/2010/main" val="3319088690"/>
      </p:ext>
    </p:extLst>
  </p:cSld>
  <p:clrMap bg1="lt1" tx1="dk1" bg2="lt2" tx2="dk2" accent1="accent1" accent2="accent2" accent3="accent3" accent4="accent4" accent5="accent5" accent6="accent6" hlink="hlink" folHlink="folHlink"/>
  <p:notesStyle>
    <a:lvl1pPr algn="l" defTabSz="1294318" rtl="0" fontAlgn="base">
      <a:spcBef>
        <a:spcPct val="30000"/>
      </a:spcBef>
      <a:spcAft>
        <a:spcPct val="0"/>
      </a:spcAft>
      <a:defRPr sz="1400" kern="1200">
        <a:solidFill>
          <a:schemeClr val="tx1"/>
        </a:solidFill>
        <a:latin typeface="+mn-lt"/>
        <a:ea typeface="+mn-ea"/>
        <a:cs typeface="+mn-cs"/>
      </a:defRPr>
    </a:lvl1pPr>
    <a:lvl2pPr marL="271807" algn="l" defTabSz="1294318" rtl="0" fontAlgn="base">
      <a:spcBef>
        <a:spcPct val="30000"/>
      </a:spcBef>
      <a:spcAft>
        <a:spcPct val="0"/>
      </a:spcAft>
      <a:defRPr sz="1400" kern="1200">
        <a:solidFill>
          <a:schemeClr val="tx1"/>
        </a:solidFill>
        <a:latin typeface="+mn-lt"/>
        <a:ea typeface="+mn-ea"/>
        <a:cs typeface="+mn-cs"/>
      </a:defRPr>
    </a:lvl2pPr>
    <a:lvl3pPr marL="545264" algn="l" defTabSz="1294318" rtl="0" fontAlgn="base">
      <a:spcBef>
        <a:spcPct val="30000"/>
      </a:spcBef>
      <a:spcAft>
        <a:spcPct val="0"/>
      </a:spcAft>
      <a:defRPr sz="1400" kern="1200">
        <a:solidFill>
          <a:schemeClr val="tx1"/>
        </a:solidFill>
        <a:latin typeface="+mn-lt"/>
        <a:ea typeface="+mn-ea"/>
        <a:cs typeface="+mn-cs"/>
      </a:defRPr>
    </a:lvl3pPr>
    <a:lvl4pPr marL="818635" algn="l" defTabSz="1294318" rtl="0" fontAlgn="base">
      <a:spcBef>
        <a:spcPct val="30000"/>
      </a:spcBef>
      <a:spcAft>
        <a:spcPct val="0"/>
      </a:spcAft>
      <a:defRPr sz="1400" kern="1200">
        <a:solidFill>
          <a:schemeClr val="tx1"/>
        </a:solidFill>
        <a:latin typeface="+mn-lt"/>
        <a:ea typeface="+mn-ea"/>
        <a:cs typeface="+mn-cs"/>
      </a:defRPr>
    </a:lvl4pPr>
    <a:lvl5pPr marL="1092054" algn="l" defTabSz="1294318" rtl="0" fontAlgn="base">
      <a:spcBef>
        <a:spcPct val="30000"/>
      </a:spcBef>
      <a:spcAft>
        <a:spcPct val="0"/>
      </a:spcAft>
      <a:defRPr sz="1400" kern="1200">
        <a:solidFill>
          <a:schemeClr val="tx1"/>
        </a:solidFill>
        <a:latin typeface="+mn-lt"/>
        <a:ea typeface="+mn-ea"/>
        <a:cs typeface="+mn-cs"/>
      </a:defRPr>
    </a:lvl5pPr>
    <a:lvl6pPr marL="3237533" algn="l" defTabSz="1294977" rtl="0" eaLnBrk="1" latinLnBrk="0" hangingPunct="1">
      <a:defRPr sz="1700" kern="1200">
        <a:solidFill>
          <a:schemeClr val="tx1"/>
        </a:solidFill>
        <a:latin typeface="+mn-lt"/>
        <a:ea typeface="+mn-ea"/>
        <a:cs typeface="+mn-cs"/>
      </a:defRPr>
    </a:lvl6pPr>
    <a:lvl7pPr marL="3885019" algn="l" defTabSz="1294977" rtl="0" eaLnBrk="1" latinLnBrk="0" hangingPunct="1">
      <a:defRPr sz="1700" kern="1200">
        <a:solidFill>
          <a:schemeClr val="tx1"/>
        </a:solidFill>
        <a:latin typeface="+mn-lt"/>
        <a:ea typeface="+mn-ea"/>
        <a:cs typeface="+mn-cs"/>
      </a:defRPr>
    </a:lvl7pPr>
    <a:lvl8pPr marL="4532534" algn="l" defTabSz="1294977" rtl="0" eaLnBrk="1" latinLnBrk="0" hangingPunct="1">
      <a:defRPr sz="1700" kern="1200">
        <a:solidFill>
          <a:schemeClr val="tx1"/>
        </a:solidFill>
        <a:latin typeface="+mn-lt"/>
        <a:ea typeface="+mn-ea"/>
        <a:cs typeface="+mn-cs"/>
      </a:defRPr>
    </a:lvl8pPr>
    <a:lvl9pPr marL="5180048" algn="l" defTabSz="1294977" rtl="0" eaLnBrk="1" latinLnBrk="0" hangingPunct="1">
      <a:defRPr sz="17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mk:@MSITStore:C:\Program%20Files\Autodesk\Navisworks%20Manage%202013\api\net\documentation\NET%20API.chm::/html/M_Autodesk_Navisworks_Api_View_FocusOnCurrentSelection.htm"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1</a:t>
            </a:fld>
            <a:endParaRPr lang="en-US"/>
          </a:p>
        </p:txBody>
      </p:sp>
    </p:spTree>
    <p:extLst>
      <p:ext uri="{BB962C8B-B14F-4D97-AF65-F5344CB8AC3E}">
        <p14:creationId xmlns:p14="http://schemas.microsoft.com/office/powerpoint/2010/main" val="29288794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altLang="zh-CN" dirty="0" smtClean="0"/>
              <a:t>.NET</a:t>
            </a:r>
            <a:r>
              <a:rPr lang="en-US" altLang="zh-CN" baseline="0" dirty="0" smtClean="0"/>
              <a:t> </a:t>
            </a:r>
            <a:r>
              <a:rPr lang="en-US" altLang="zh-CN" dirty="0" err="1" smtClean="0">
                <a:hlinkClick r:id="rId3" action="ppaction://hlinkfile"/>
              </a:rPr>
              <a:t>FocusOnCurrentSelection</a:t>
            </a:r>
            <a:r>
              <a:rPr lang="en-US" altLang="zh-CN" dirty="0" smtClean="0"/>
              <a:t> is not helpful. I</a:t>
            </a:r>
            <a:r>
              <a:rPr lang="en-US" altLang="zh-CN" baseline="0" dirty="0" smtClean="0"/>
              <a:t>t does not really zoom to object.</a:t>
            </a:r>
          </a:p>
          <a:p>
            <a:endParaRPr lang="en-US" altLang="zh-CN" baseline="0" dirty="0" smtClean="0"/>
          </a:p>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12</a:t>
            </a:fld>
            <a:endParaRPr lang="en-US"/>
          </a:p>
        </p:txBody>
      </p:sp>
    </p:spTree>
    <p:extLst>
      <p:ext uri="{BB962C8B-B14F-4D97-AF65-F5344CB8AC3E}">
        <p14:creationId xmlns:p14="http://schemas.microsoft.com/office/powerpoint/2010/main" val="15577523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Properties are split into categories,</a:t>
            </a:r>
            <a:r>
              <a:rPr lang="en-GB" baseline="0" dirty="0" smtClean="0"/>
              <a:t> and are displayed in the Properties window in the GUI. Each category has its own tab. Here, we can see some Inventor properties.</a:t>
            </a:r>
          </a:p>
          <a:p>
            <a:r>
              <a:rPr lang="en-GB" baseline="0" dirty="0" smtClean="0"/>
              <a:t>Within the category are a series of properties. Value can be of various data types (e.g. String, numeric, linear, </a:t>
            </a:r>
            <a:r>
              <a:rPr lang="en-GB" baseline="0" dirty="0" err="1" smtClean="0"/>
              <a:t>angluar</a:t>
            </a:r>
            <a:r>
              <a:rPr lang="en-GB" baseline="0" dirty="0" smtClean="0"/>
              <a:t>, time, etc.).</a:t>
            </a:r>
            <a:endParaRPr 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13</a:t>
            </a:fld>
            <a:endParaRPr lang="en-US"/>
          </a:p>
        </p:txBody>
      </p:sp>
    </p:spTree>
    <p:extLst>
      <p:ext uri="{BB962C8B-B14F-4D97-AF65-F5344CB8AC3E}">
        <p14:creationId xmlns:p14="http://schemas.microsoft.com/office/powerpoint/2010/main" val="23217312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19</a:t>
            </a:fld>
            <a:endParaRPr lang="en-US"/>
          </a:p>
        </p:txBody>
      </p:sp>
    </p:spTree>
    <p:extLst>
      <p:ext uri="{BB962C8B-B14F-4D97-AF65-F5344CB8AC3E}">
        <p14:creationId xmlns:p14="http://schemas.microsoft.com/office/powerpoint/2010/main" val="41772284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4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2</a:t>
            </a:fld>
            <a:endParaRPr lang="en-US"/>
          </a:p>
        </p:txBody>
      </p:sp>
    </p:spTree>
    <p:extLst>
      <p:ext uri="{BB962C8B-B14F-4D97-AF65-F5344CB8AC3E}">
        <p14:creationId xmlns:p14="http://schemas.microsoft.com/office/powerpoint/2010/main" val="28966060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3</a:t>
            </a:fld>
            <a:endParaRPr lang="en-US"/>
          </a:p>
        </p:txBody>
      </p:sp>
    </p:spTree>
    <p:extLst>
      <p:ext uri="{BB962C8B-B14F-4D97-AF65-F5344CB8AC3E}">
        <p14:creationId xmlns:p14="http://schemas.microsoft.com/office/powerpoint/2010/main" val="7600966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.NET</a:t>
            </a:r>
            <a:r>
              <a:rPr lang="en-GB" baseline="0" dirty="0" smtClean="0"/>
              <a:t> API provides functionality, but older COM API currently has a bit more in it.</a:t>
            </a:r>
          </a:p>
          <a:p>
            <a:r>
              <a:rPr lang="en-GB" baseline="0" dirty="0" smtClean="0"/>
              <a:t>We might want to utilise this functionality via the COM API.</a:t>
            </a:r>
          </a:p>
          <a:p>
            <a:r>
              <a:rPr lang="en-GB" baseline="0" dirty="0" smtClean="0"/>
              <a:t>Can do this using the auto-generated </a:t>
            </a:r>
            <a:r>
              <a:rPr lang="en-GB" baseline="0" dirty="0" err="1" smtClean="0"/>
              <a:t>Interop.ComApi</a:t>
            </a:r>
            <a:r>
              <a:rPr lang="en-GB" baseline="0" dirty="0" smtClean="0"/>
              <a:t> assembly. This is a standard COM/</a:t>
            </a:r>
            <a:r>
              <a:rPr lang="en-GB" baseline="0" dirty="0" err="1" smtClean="0"/>
              <a:t>Interop</a:t>
            </a:r>
            <a:r>
              <a:rPr lang="en-GB" baseline="0" dirty="0" smtClean="0"/>
              <a:t> assembly auto generated.</a:t>
            </a:r>
          </a:p>
          <a:p>
            <a:r>
              <a:rPr lang="en-GB" baseline="0" dirty="0" smtClean="0"/>
              <a:t>To make a bit easier to use with .NET API, the </a:t>
            </a:r>
            <a:r>
              <a:rPr lang="en-GB" baseline="0" dirty="0" err="1" smtClean="0"/>
              <a:t>ComApi</a:t>
            </a:r>
            <a:r>
              <a:rPr lang="en-GB" baseline="0" dirty="0" smtClean="0"/>
              <a:t> assembly provides helper methods to convert between two systems.</a:t>
            </a:r>
            <a:endParaRPr 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4</a:t>
            </a:fld>
            <a:endParaRPr lang="en-US"/>
          </a:p>
        </p:txBody>
      </p:sp>
    </p:spTree>
    <p:extLst>
      <p:ext uri="{BB962C8B-B14F-4D97-AF65-F5344CB8AC3E}">
        <p14:creationId xmlns:p14="http://schemas.microsoft.com/office/powerpoint/2010/main" val="9597816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5</a:t>
            </a:fld>
            <a:endParaRPr lang="en-US"/>
          </a:p>
        </p:txBody>
      </p:sp>
    </p:spTree>
    <p:extLst>
      <p:ext uri="{BB962C8B-B14F-4D97-AF65-F5344CB8AC3E}">
        <p14:creationId xmlns:p14="http://schemas.microsoft.com/office/powerpoint/2010/main" val="30853581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endParaRPr lang="en-GB" baseline="0" dirty="0" smtClean="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6</a:t>
            </a:fld>
            <a:endParaRPr lang="en-US"/>
          </a:p>
        </p:txBody>
      </p:sp>
    </p:spTree>
    <p:extLst>
      <p:ext uri="{BB962C8B-B14F-4D97-AF65-F5344CB8AC3E}">
        <p14:creationId xmlns:p14="http://schemas.microsoft.com/office/powerpoint/2010/main" val="10901510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zh-CN" altLang="en-US" dirty="0"/>
          </a:p>
        </p:txBody>
      </p:sp>
      <p:sp>
        <p:nvSpPr>
          <p:cNvPr id="4" name="Slide Number Placeholder 3"/>
          <p:cNvSpPr>
            <a:spLocks noGrp="1"/>
          </p:cNvSpPr>
          <p:nvPr>
            <p:ph type="sldNum" sz="quarter" idx="10"/>
          </p:nvPr>
        </p:nvSpPr>
        <p:spPr/>
        <p:txBody>
          <a:bodyPr/>
          <a:lstStyle/>
          <a:p>
            <a:pPr>
              <a:defRPr/>
            </a:pPr>
            <a:fld id="{77DAADD3-4FAF-4817-8CCC-66E9200FC67E}" type="slidenum">
              <a:rPr lang="en-US" smtClean="0"/>
              <a:pPr>
                <a:defRPr/>
              </a:pPr>
              <a:t>9</a:t>
            </a:fld>
            <a:endParaRPr lang="en-US"/>
          </a:p>
        </p:txBody>
      </p:sp>
    </p:spTree>
    <p:extLst>
      <p:ext uri="{BB962C8B-B14F-4D97-AF65-F5344CB8AC3E}">
        <p14:creationId xmlns:p14="http://schemas.microsoft.com/office/powerpoint/2010/main" val="20440748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10</a:t>
            </a:fld>
            <a:endParaRPr lang="en-US"/>
          </a:p>
        </p:txBody>
      </p:sp>
    </p:spTree>
    <p:extLst>
      <p:ext uri="{BB962C8B-B14F-4D97-AF65-F5344CB8AC3E}">
        <p14:creationId xmlns:p14="http://schemas.microsoft.com/office/powerpoint/2010/main" val="1483997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Here, we might want to populate a combo box with all the selection sets. So use COM</a:t>
            </a:r>
            <a:r>
              <a:rPr lang="en-GB" baseline="0" dirty="0" smtClean="0"/>
              <a:t> API to access.</a:t>
            </a:r>
          </a:p>
          <a:p>
            <a:r>
              <a:rPr lang="en-GB" baseline="0" dirty="0" smtClean="0"/>
              <a:t>Can then still convert a COM selection object to a .NET API selection object using the </a:t>
            </a:r>
            <a:r>
              <a:rPr lang="en-GB" baseline="0" dirty="0" err="1" smtClean="0"/>
              <a:t>ComApiBridge</a:t>
            </a:r>
            <a:r>
              <a:rPr lang="en-US" baseline="0" dirty="0" smtClean="0"/>
              <a:t>.</a:t>
            </a:r>
          </a:p>
          <a:p>
            <a:r>
              <a:rPr lang="en-GB" baseline="0" dirty="0" smtClean="0"/>
              <a:t>Note the COM API indexing is 1-based!!</a:t>
            </a:r>
          </a:p>
          <a:p>
            <a:endParaRPr lang="en-GB" baseline="0" dirty="0" smtClean="0"/>
          </a:p>
          <a:p>
            <a:r>
              <a:rPr lang="en-GB" baseline="0" dirty="0" smtClean="0"/>
              <a:t>In COM conception, a model item is one node, while the node locates in a specific path of nodes hatchery</a:t>
            </a:r>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11</a:t>
            </a:fld>
            <a:endParaRPr lang="en-US"/>
          </a:p>
        </p:txBody>
      </p:sp>
    </p:spTree>
    <p:extLst>
      <p:ext uri="{BB962C8B-B14F-4D97-AF65-F5344CB8AC3E}">
        <p14:creationId xmlns:p14="http://schemas.microsoft.com/office/powerpoint/2010/main" val="115636344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ain Titl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Rectangle 1"/>
          <p:cNvSpPr/>
          <p:nvPr userDrawn="1"/>
        </p:nvSpPr>
        <p:spPr>
          <a:xfrm>
            <a:off x="0" y="2589391"/>
            <a:ext cx="13011150" cy="4362311"/>
          </a:xfrm>
          <a:prstGeom prst="rect">
            <a:avLst/>
          </a:prstGeom>
          <a:gradFill>
            <a:gsLst>
              <a:gs pos="20000">
                <a:schemeClr val="bg1">
                  <a:alpha val="88000"/>
                </a:schemeClr>
              </a:gs>
              <a:gs pos="100000">
                <a:schemeClr val="bg1">
                  <a:alpha val="50000"/>
                </a:schemeClr>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0435" tIns="45178" rIns="90435" bIns="45178" rtlCol="0" anchor="ctr"/>
          <a:lstStyle/>
          <a:p>
            <a:pPr algn="ctr"/>
            <a:endParaRPr lang="en-US"/>
          </a:p>
        </p:txBody>
      </p:sp>
      <p:sp>
        <p:nvSpPr>
          <p:cNvPr id="4" name="Text Placeholder 2"/>
          <p:cNvSpPr>
            <a:spLocks noGrp="1"/>
          </p:cNvSpPr>
          <p:nvPr>
            <p:ph type="body" sz="quarter" idx="10" hasCustomPrompt="1"/>
          </p:nvPr>
        </p:nvSpPr>
        <p:spPr>
          <a:xfrm>
            <a:off x="650664" y="3460758"/>
            <a:ext cx="7679991" cy="1714459"/>
          </a:xfrm>
          <a:prstGeom prst="rect">
            <a:avLst/>
          </a:prstGeom>
        </p:spPr>
        <p:txBody>
          <a:bodyPr lIns="0" tIns="0" rIns="0" bIns="0">
            <a:noAutofit/>
          </a:bodyPr>
          <a:lstStyle>
            <a:lvl1pPr marL="0" indent="0">
              <a:spcBef>
                <a:spcPts val="0"/>
              </a:spcBef>
              <a:buNone/>
              <a:defRPr sz="4800" b="1" baseline="0">
                <a:solidFill>
                  <a:schemeClr val="accent4"/>
                </a:solidFill>
              </a:defRPr>
            </a:lvl1pPr>
          </a:lstStyle>
          <a:p>
            <a:r>
              <a:rPr lang="en-US" sz="4600" dirty="0" smtClean="0"/>
              <a:t>Main title can extend over one or two lines</a:t>
            </a:r>
            <a:endParaRPr lang="en-US" sz="4600" dirty="0"/>
          </a:p>
        </p:txBody>
      </p:sp>
      <p:sp>
        <p:nvSpPr>
          <p:cNvPr id="5" name="Text Placeholder 4"/>
          <p:cNvSpPr>
            <a:spLocks noGrp="1"/>
          </p:cNvSpPr>
          <p:nvPr>
            <p:ph type="body" sz="quarter" idx="12" hasCustomPrompt="1"/>
          </p:nvPr>
        </p:nvSpPr>
        <p:spPr>
          <a:xfrm>
            <a:off x="650562" y="5505125"/>
            <a:ext cx="7679988" cy="550942"/>
          </a:xfrm>
          <a:prstGeom prst="rect">
            <a:avLst/>
          </a:prstGeom>
        </p:spPr>
        <p:txBody>
          <a:bodyPr lIns="0" tIns="0" rIns="0" bIns="0">
            <a:noAutofit/>
          </a:bodyPr>
          <a:lstStyle>
            <a:lvl1pPr marL="0" indent="0">
              <a:spcBef>
                <a:spcPts val="0"/>
              </a:spcBef>
              <a:buNone/>
              <a:defRPr sz="3100" b="0" baseline="0">
                <a:solidFill>
                  <a:srgbClr val="000000"/>
                </a:solidFill>
              </a:defRPr>
            </a:lvl1pPr>
          </a:lstStyle>
          <a:p>
            <a:pPr lvl="0"/>
            <a:r>
              <a:rPr lang="en-US" dirty="0" smtClean="0"/>
              <a:t>Presenter Name</a:t>
            </a:r>
          </a:p>
        </p:txBody>
      </p:sp>
      <p:sp>
        <p:nvSpPr>
          <p:cNvPr id="6" name="Text Placeholder 15"/>
          <p:cNvSpPr>
            <a:spLocks noGrp="1"/>
          </p:cNvSpPr>
          <p:nvPr>
            <p:ph type="body" sz="quarter" idx="13" hasCustomPrompt="1"/>
          </p:nvPr>
        </p:nvSpPr>
        <p:spPr>
          <a:xfrm>
            <a:off x="650664" y="6056067"/>
            <a:ext cx="7679991" cy="448450"/>
          </a:xfrm>
          <a:prstGeom prst="rect">
            <a:avLst/>
          </a:prstGeom>
        </p:spPr>
        <p:txBody>
          <a:bodyPr lIns="0" tIns="0" rIns="0" bIns="0">
            <a:noAutofit/>
          </a:bodyPr>
          <a:lstStyle>
            <a:lvl1pPr marL="0" indent="0">
              <a:spcBef>
                <a:spcPts val="0"/>
              </a:spcBef>
              <a:buNone/>
              <a:defRPr sz="2400" b="0" baseline="0">
                <a:solidFill>
                  <a:srgbClr val="000000"/>
                </a:solidFill>
              </a:defRPr>
            </a:lvl1pPr>
          </a:lstStyle>
          <a:p>
            <a:pPr lvl="0"/>
            <a:r>
              <a:rPr lang="en-US" dirty="0" smtClean="0"/>
              <a:t>Presenter Title</a:t>
            </a:r>
            <a:endParaRPr lang="en-US" dirty="0"/>
          </a:p>
        </p:txBody>
      </p:sp>
      <p:sp>
        <p:nvSpPr>
          <p:cNvPr id="7" name="Text Placeholder 15"/>
          <p:cNvSpPr>
            <a:spLocks noGrp="1"/>
          </p:cNvSpPr>
          <p:nvPr>
            <p:ph type="body" sz="quarter" idx="14" hasCustomPrompt="1"/>
          </p:nvPr>
        </p:nvSpPr>
        <p:spPr>
          <a:xfrm>
            <a:off x="650664" y="3012011"/>
            <a:ext cx="7679991" cy="448450"/>
          </a:xfrm>
          <a:prstGeom prst="rect">
            <a:avLst/>
          </a:prstGeom>
        </p:spPr>
        <p:txBody>
          <a:bodyPr lIns="0" tIns="0" rIns="0" bIns="0">
            <a:noAutofit/>
          </a:bodyPr>
          <a:lstStyle>
            <a:lvl1pPr marL="0" indent="0">
              <a:spcBef>
                <a:spcPts val="0"/>
              </a:spcBef>
              <a:buNone/>
              <a:defRPr sz="2400" b="1" baseline="0">
                <a:solidFill>
                  <a:schemeClr val="accent4"/>
                </a:solidFill>
              </a:defRPr>
            </a:lvl1pPr>
          </a:lstStyle>
          <a:p>
            <a:pPr lvl="0"/>
            <a:r>
              <a:rPr lang="en-US" dirty="0" smtClean="0"/>
              <a:t>Event name 2013</a:t>
            </a:r>
            <a:endParaRPr lang="en-US" dirty="0"/>
          </a:p>
        </p:txBody>
      </p:sp>
      <p:pic>
        <p:nvPicPr>
          <p:cNvPr id="9" name="Picture 8" descr="PPT_Template_Footer.png"/>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0" y="6418562"/>
            <a:ext cx="13011150" cy="533140"/>
          </a:xfrm>
          <a:prstGeom prst="rect">
            <a:avLst/>
          </a:prstGeom>
        </p:spPr>
      </p:pic>
      <p:sp>
        <p:nvSpPr>
          <p:cNvPr id="11" name="TextBox 10"/>
          <p:cNvSpPr txBox="1"/>
          <p:nvPr userDrawn="1"/>
        </p:nvSpPr>
        <p:spPr>
          <a:xfrm>
            <a:off x="156210" y="9397169"/>
            <a:ext cx="1977390" cy="169277"/>
          </a:xfrm>
          <a:prstGeom prst="rect">
            <a:avLst/>
          </a:prstGeom>
          <a:noFill/>
        </p:spPr>
        <p:txBody>
          <a:bodyPr wrap="square" lIns="0" tIns="0" rIns="0" bIns="0" rtlCol="0">
            <a:spAutoFit/>
          </a:bodyPr>
          <a:lstStyle/>
          <a:p>
            <a:r>
              <a:rPr lang="en-US" sz="1100" b="0" i="0" dirty="0" smtClean="0">
                <a:solidFill>
                  <a:schemeClr val="tx1">
                    <a:lumMod val="65000"/>
                    <a:lumOff val="35000"/>
                  </a:schemeClr>
                </a:solidFill>
                <a:latin typeface="Arial" pitchFamily="34" charset="0"/>
                <a:cs typeface="Arial" pitchFamily="34" charset="0"/>
              </a:rPr>
              <a:t>© 2015 Autodesk</a:t>
            </a:r>
            <a:endParaRPr lang="en-US" sz="1100" b="0" i="0" dirty="0">
              <a:solidFill>
                <a:schemeClr val="tx1">
                  <a:lumMod val="65000"/>
                  <a:lumOff val="35000"/>
                </a:schemeClr>
              </a:solidFill>
              <a:latin typeface="Arial" pitchFamily="34" charset="0"/>
              <a:cs typeface="Arial" pitchFamily="34" charset="0"/>
            </a:endParaRPr>
          </a:p>
        </p:txBody>
      </p:sp>
    </p:spTree>
    <p:extLst>
      <p:ext uri="{BB962C8B-B14F-4D97-AF65-F5344CB8AC3E}">
        <p14:creationId xmlns:p14="http://schemas.microsoft.com/office/powerpoint/2010/main" val="32770749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KeyNote">
    <p:spTree>
      <p:nvGrpSpPr>
        <p:cNvPr id="1" name=""/>
        <p:cNvGrpSpPr/>
        <p:nvPr/>
      </p:nvGrpSpPr>
      <p:grpSpPr>
        <a:xfrm>
          <a:off x="0" y="0"/>
          <a:ext cx="0" cy="0"/>
          <a:chOff x="0" y="0"/>
          <a:chExt cx="0" cy="0"/>
        </a:xfrm>
      </p:grpSpPr>
      <p:sp>
        <p:nvSpPr>
          <p:cNvPr id="2" name="Title 1"/>
          <p:cNvSpPr>
            <a:spLocks noGrp="1"/>
          </p:cNvSpPr>
          <p:nvPr>
            <p:ph type="title"/>
          </p:nvPr>
        </p:nvSpPr>
        <p:spPr>
          <a:xfrm>
            <a:off x="893763" y="519113"/>
            <a:ext cx="11223625" cy="7331074"/>
          </a:xfrm>
          <a:prstGeom prst="rect">
            <a:avLst/>
          </a:prstGeom>
        </p:spPr>
        <p:txBody>
          <a:bodyPr anchor="ctr"/>
          <a:lstStyle>
            <a:lvl1pPr algn="ctr">
              <a:defRPr sz="8800">
                <a:latin typeface="+mj-lt"/>
              </a:defRPr>
            </a:lvl1pPr>
          </a:lstStyle>
          <a:p>
            <a:r>
              <a:rPr lang="en-US" altLang="zh-CN" dirty="0" smtClean="0"/>
              <a:t>Click to edit Master title style</a:t>
            </a:r>
            <a:endParaRPr lang="zh-CN" altLang="en-US" dirty="0"/>
          </a:p>
        </p:txBody>
      </p:sp>
    </p:spTree>
    <p:extLst>
      <p:ext uri="{BB962C8B-B14F-4D97-AF65-F5344CB8AC3E}">
        <p14:creationId xmlns:p14="http://schemas.microsoft.com/office/powerpoint/2010/main" val="2946705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1 column)">
    <p:spTree>
      <p:nvGrpSpPr>
        <p:cNvPr id="1" name=""/>
        <p:cNvGrpSpPr/>
        <p:nvPr/>
      </p:nvGrpSpPr>
      <p:grpSpPr>
        <a:xfrm>
          <a:off x="0" y="0"/>
          <a:ext cx="0" cy="0"/>
          <a:chOff x="0" y="0"/>
          <a:chExt cx="0" cy="0"/>
        </a:xfrm>
      </p:grpSpPr>
      <p:sp>
        <p:nvSpPr>
          <p:cNvPr id="4" name="Content Placeholder 2"/>
          <p:cNvSpPr>
            <a:spLocks noGrp="1"/>
          </p:cNvSpPr>
          <p:nvPr>
            <p:ph idx="1"/>
          </p:nvPr>
        </p:nvSpPr>
        <p:spPr>
          <a:xfrm>
            <a:off x="650557" y="2016857"/>
            <a:ext cx="11710098" cy="6782341"/>
          </a:xfrm>
          <a:prstGeom prst="rect">
            <a:avLst/>
          </a:prstGeom>
        </p:spPr>
        <p:txBody>
          <a:bodyPr lIns="0" tIns="0" rIns="0" bIns="0">
            <a:noAutofit/>
          </a:bodyPr>
          <a:lstStyle>
            <a:lvl1pPr marL="602647" indent="-497242">
              <a:buClr>
                <a:schemeClr val="accent4"/>
              </a:buClr>
              <a:buSzPct val="100000"/>
              <a:buFont typeface="Wingdings" charset="2"/>
              <a:buChar char="§"/>
              <a:defRPr sz="4600" b="0"/>
            </a:lvl1pPr>
            <a:lvl2pPr marL="1305726" indent="-451975">
              <a:buClr>
                <a:schemeClr val="accent4"/>
              </a:buClr>
              <a:buSzPct val="100000"/>
              <a:buFont typeface="Wingdings" charset="2"/>
              <a:buChar char="§"/>
              <a:defRPr sz="3600" b="0">
                <a:solidFill>
                  <a:schemeClr val="tx1"/>
                </a:solidFill>
              </a:defRPr>
            </a:lvl2pPr>
            <a:lvl3pPr marL="2008860" indent="-406816">
              <a:buClr>
                <a:schemeClr val="accent4"/>
              </a:buClr>
              <a:buSzPct val="100000"/>
              <a:buFont typeface="Wingdings" charset="2"/>
              <a:buChar char="§"/>
              <a:defRPr sz="3100" b="0"/>
            </a:lvl3pPr>
            <a:lvl4pPr marL="2812463" indent="-361640">
              <a:buClr>
                <a:schemeClr val="accent4"/>
              </a:buClr>
              <a:buSzPct val="100000"/>
              <a:buFont typeface="Wingdings" charset="2"/>
              <a:buChar char="§"/>
              <a:defRPr sz="2700" b="0"/>
            </a:lvl4pPr>
            <a:lvl5pPr marL="3615976" indent="-316352">
              <a:buClr>
                <a:schemeClr val="accent4"/>
              </a:buClr>
              <a:buSzPct val="100000"/>
              <a:buFont typeface="Wingdings" charset="2"/>
              <a:buChar char="§"/>
              <a:defRPr sz="2400" b="0"/>
            </a:lvl5pPr>
          </a:lstStyle>
          <a:p>
            <a:pPr lvl="0"/>
            <a:r>
              <a:rPr lang="en-US" dirty="0" smtClean="0"/>
              <a:t>Click to edit Master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1"/>
          <p:cNvSpPr>
            <a:spLocks noGrp="1"/>
          </p:cNvSpPr>
          <p:nvPr>
            <p:ph type="title"/>
          </p:nvPr>
        </p:nvSpPr>
        <p:spPr>
          <a:xfrm>
            <a:off x="650663" y="390732"/>
            <a:ext cx="11710035" cy="1626129"/>
          </a:xfrm>
          <a:prstGeom prst="rect">
            <a:avLst/>
          </a:prstGeom>
        </p:spPr>
        <p:txBody>
          <a:bodyPr lIns="0" tIns="0" rIns="0" bIns="0" anchor="t" anchorCtr="0">
            <a:noAutofit/>
          </a:bodyPr>
          <a:lstStyle>
            <a:lvl1pPr algn="l">
              <a:defRPr sz="4600">
                <a:solidFill>
                  <a:srgbClr val="1B58A8"/>
                </a:solidFill>
              </a:defRPr>
            </a:lvl1pPr>
          </a:lstStyle>
          <a:p>
            <a:r>
              <a:rPr lang="en-US" dirty="0" smtClean="0"/>
              <a:t>Click to edit Master title style</a:t>
            </a:r>
            <a:endParaRPr lang="en-US" dirty="0"/>
          </a:p>
        </p:txBody>
      </p:sp>
      <p:sp>
        <p:nvSpPr>
          <p:cNvPr id="6" name="TextBox 5"/>
          <p:cNvSpPr txBox="1"/>
          <p:nvPr userDrawn="1"/>
        </p:nvSpPr>
        <p:spPr>
          <a:xfrm>
            <a:off x="156210" y="9397169"/>
            <a:ext cx="1977390" cy="169277"/>
          </a:xfrm>
          <a:prstGeom prst="rect">
            <a:avLst/>
          </a:prstGeom>
          <a:noFill/>
        </p:spPr>
        <p:txBody>
          <a:bodyPr wrap="square" lIns="0" tIns="0" rIns="0" bIns="0" rtlCol="0">
            <a:spAutoFit/>
          </a:bodyPr>
          <a:lstStyle/>
          <a:p>
            <a:r>
              <a:rPr lang="en-US" sz="1100" b="0" i="0" dirty="0" smtClean="0">
                <a:solidFill>
                  <a:schemeClr val="tx1">
                    <a:lumMod val="65000"/>
                    <a:lumOff val="35000"/>
                  </a:schemeClr>
                </a:solidFill>
                <a:latin typeface="Arial" pitchFamily="34" charset="0"/>
                <a:cs typeface="Arial" pitchFamily="34" charset="0"/>
              </a:rPr>
              <a:t>© 2015 Autodesk</a:t>
            </a:r>
            <a:endParaRPr lang="en-US" sz="1100" b="0" i="0" dirty="0">
              <a:solidFill>
                <a:schemeClr val="tx1">
                  <a:lumMod val="65000"/>
                  <a:lumOff val="35000"/>
                </a:schemeClr>
              </a:solidFill>
              <a:latin typeface="Arial" pitchFamily="34" charset="0"/>
              <a:cs typeface="Arial" pitchFamily="34" charset="0"/>
            </a:endParaRPr>
          </a:p>
        </p:txBody>
      </p:sp>
    </p:spTree>
    <p:extLst>
      <p:ext uri="{BB962C8B-B14F-4D97-AF65-F5344CB8AC3E}">
        <p14:creationId xmlns:p14="http://schemas.microsoft.com/office/powerpoint/2010/main" val="32996393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Final">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Text Placeholder 2"/>
          <p:cNvSpPr>
            <a:spLocks noGrp="1"/>
          </p:cNvSpPr>
          <p:nvPr>
            <p:ph type="body" sz="quarter" idx="12" hasCustomPrompt="1"/>
          </p:nvPr>
        </p:nvSpPr>
        <p:spPr>
          <a:xfrm>
            <a:off x="156209" y="8251213"/>
            <a:ext cx="12697462" cy="1000589"/>
          </a:xfrm>
          <a:prstGeom prst="rect">
            <a:avLst/>
          </a:prstGeom>
        </p:spPr>
        <p:txBody>
          <a:bodyPr vert="horz" lIns="0" tIns="0" rIns="0" bIns="0" anchor="b" anchorCtr="0"/>
          <a:lstStyle>
            <a:lvl1pPr marL="0" indent="0">
              <a:buNone/>
              <a:defRPr sz="1100" kern="0" spc="-10">
                <a:solidFill>
                  <a:srgbClr val="595959"/>
                </a:solidFill>
                <a:latin typeface="Arial" pitchFamily="34" charset="0"/>
                <a:cs typeface="Arial" pitchFamily="34" charset="0"/>
              </a:defRPr>
            </a:lvl1pPr>
          </a:lstStyle>
          <a:p>
            <a:r>
              <a:rPr lang="en-US" dirty="0" smtClean="0"/>
              <a:t>Autodesk is a registered trademark of Autodesk, Inc., and/or its subsidiaries and/or affiliates in the USA and/or other countries. All other brand names, product names, or trademarks belong to their respective holders. Autodesk reserves the right to alter product and services offerings, and specifications and pricing at any time without notice, and is not responsible for typographical or graphical errors that may appear in this document.</a:t>
            </a:r>
            <a:endParaRPr lang="en-US" dirty="0"/>
          </a:p>
        </p:txBody>
      </p:sp>
      <p:sp>
        <p:nvSpPr>
          <p:cNvPr id="8" name="TextBox 7"/>
          <p:cNvSpPr txBox="1"/>
          <p:nvPr userDrawn="1"/>
        </p:nvSpPr>
        <p:spPr>
          <a:xfrm>
            <a:off x="156312" y="9397169"/>
            <a:ext cx="4434841" cy="169277"/>
          </a:xfrm>
          <a:prstGeom prst="rect">
            <a:avLst/>
          </a:prstGeom>
          <a:noFill/>
        </p:spPr>
        <p:txBody>
          <a:bodyPr wrap="square" lIns="0" tIns="0" rIns="0" bIns="0" rtlCol="0">
            <a:spAutoFit/>
          </a:bodyPr>
          <a:lstStyle/>
          <a:p>
            <a:r>
              <a:rPr lang="en-US" sz="1100" b="0" i="0" dirty="0" smtClean="0">
                <a:solidFill>
                  <a:schemeClr val="tx1">
                    <a:lumMod val="65000"/>
                    <a:lumOff val="35000"/>
                  </a:schemeClr>
                </a:solidFill>
                <a:latin typeface="Arial" pitchFamily="34" charset="0"/>
                <a:cs typeface="Arial" pitchFamily="34" charset="0"/>
              </a:rPr>
              <a:t>© 2015 Autodesk, Inc. All rights reserved.</a:t>
            </a:r>
            <a:endParaRPr lang="en-US" sz="1100" b="0" i="0" dirty="0">
              <a:solidFill>
                <a:schemeClr val="tx1">
                  <a:lumMod val="65000"/>
                  <a:lumOff val="35000"/>
                </a:schemeClr>
              </a:solidFill>
              <a:latin typeface="Arial" pitchFamily="34" charset="0"/>
              <a:cs typeface="Arial" pitchFamily="34" charset="0"/>
            </a:endParaRPr>
          </a:p>
        </p:txBody>
      </p:sp>
      <p:pic>
        <p:nvPicPr>
          <p:cNvPr id="6" name="Picture 5" descr="PPT_Template_Autodesk_Logo.png"/>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2591915" y="4051602"/>
            <a:ext cx="7696201" cy="1257299"/>
          </a:xfrm>
          <a:prstGeom prst="rect">
            <a:avLst/>
          </a:prstGeom>
        </p:spPr>
      </p:pic>
    </p:spTree>
    <p:extLst>
      <p:ext uri="{BB962C8B-B14F-4D97-AF65-F5344CB8AC3E}">
        <p14:creationId xmlns:p14="http://schemas.microsoft.com/office/powerpoint/2010/main" val="8876478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5" name="Rectangle 4"/>
          <p:cNvSpPr/>
          <p:nvPr userDrawn="1"/>
        </p:nvSpPr>
        <p:spPr>
          <a:xfrm>
            <a:off x="0" y="9187634"/>
            <a:ext cx="13011150" cy="569145"/>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lIns="90435" tIns="45178" rIns="90435" bIns="45178" rtlCol="0" anchor="ctr"/>
          <a:lstStyle/>
          <a:p>
            <a:pPr algn="ctr"/>
            <a:endParaRPr lang="en-US" sz="2600" dirty="0">
              <a:latin typeface="Arial" pitchFamily="34" charset="0"/>
            </a:endParaRPr>
          </a:p>
        </p:txBody>
      </p:sp>
      <p:sp>
        <p:nvSpPr>
          <p:cNvPr id="6" name="TextBox 5"/>
          <p:cNvSpPr txBox="1"/>
          <p:nvPr userDrawn="1"/>
        </p:nvSpPr>
        <p:spPr>
          <a:xfrm>
            <a:off x="105802" y="9384779"/>
            <a:ext cx="1036591" cy="138499"/>
          </a:xfrm>
          <a:prstGeom prst="rect">
            <a:avLst/>
          </a:prstGeom>
          <a:noFill/>
        </p:spPr>
        <p:txBody>
          <a:bodyPr wrap="square" lIns="0" tIns="0" rIns="0" bIns="0" rtlCol="0">
            <a:spAutoFit/>
          </a:bodyPr>
          <a:lstStyle/>
          <a:p>
            <a:pPr algn="l" defTabSz="643763">
              <a:buNone/>
            </a:pPr>
            <a:r>
              <a:rPr lang="en-US" sz="900" b="0" i="0" baseline="0">
                <a:solidFill>
                  <a:srgbClr val="000000">
                    <a:lumMod val="65000"/>
                    <a:lumOff val="35000"/>
                  </a:srgbClr>
                </a:solidFill>
                <a:latin typeface="Arial"/>
                <a:ea typeface="+mn-ea"/>
                <a:cs typeface="Arial"/>
              </a:rPr>
              <a:t>© 201</a:t>
            </a:r>
            <a:r>
              <a:rPr lang="pl-PL" sz="900" b="0" i="0" baseline="0">
                <a:solidFill>
                  <a:srgbClr val="000000">
                    <a:lumMod val="65000"/>
                    <a:lumOff val="35000"/>
                  </a:srgbClr>
                </a:solidFill>
                <a:latin typeface="Arial"/>
                <a:ea typeface="+mn-ea"/>
                <a:cs typeface="Arial"/>
              </a:rPr>
              <a:t>5</a:t>
            </a:r>
            <a:r>
              <a:rPr lang="en-US" sz="900" b="0" i="0" baseline="0">
                <a:solidFill>
                  <a:srgbClr val="000000">
                    <a:lumMod val="65000"/>
                    <a:lumOff val="35000"/>
                  </a:srgbClr>
                </a:solidFill>
                <a:latin typeface="Arial"/>
                <a:ea typeface="+mn-ea"/>
                <a:cs typeface="Arial"/>
              </a:rPr>
              <a:t> Autodesk</a:t>
            </a:r>
            <a:endParaRPr sz="900">
              <a:solidFill>
                <a:schemeClr val="tx1">
                  <a:lumMod val="65000"/>
                </a:schemeClr>
              </a:solidFill>
            </a:endParaRPr>
          </a:p>
        </p:txBody>
      </p:sp>
      <p:pic>
        <p:nvPicPr>
          <p:cNvPr id="7" name="Picture 6" descr="autodesk-logo-rgb-color-logo-black-text-large.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393810" y="9309594"/>
            <a:ext cx="1494612" cy="334034"/>
          </a:xfrm>
          <a:prstGeom prst="rect">
            <a:avLst/>
          </a:prstGeom>
        </p:spPr>
      </p:pic>
      <p:sp>
        <p:nvSpPr>
          <p:cNvPr id="2" name="Title 1"/>
          <p:cNvSpPr>
            <a:spLocks noGrp="1"/>
          </p:cNvSpPr>
          <p:nvPr>
            <p:ph type="title"/>
          </p:nvPr>
        </p:nvSpPr>
        <p:spPr>
          <a:xfrm>
            <a:off x="594117" y="364265"/>
            <a:ext cx="11762081" cy="1417320"/>
          </a:xfrm>
          <a:prstGeom prst="rect">
            <a:avLst/>
          </a:prstGeom>
        </p:spPr>
        <p:txBody>
          <a:bodyPr lIns="90435" tIns="45178" rIns="90435" bIns="45178"/>
          <a:lstStyle>
            <a:lvl1pPr>
              <a:defRPr baseline="0">
                <a:solidFill>
                  <a:schemeClr val="accent4"/>
                </a:solidFill>
                <a:latin typeface="Arial" pitchFamily="34" charset="0"/>
                <a:cs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594117" y="2146491"/>
            <a:ext cx="11762081" cy="6699654"/>
          </a:xfrm>
          <a:prstGeom prst="rect">
            <a:avLst/>
          </a:prstGeom>
        </p:spPr>
        <p:txBody>
          <a:bodyPr lIns="90435" tIns="45178" rIns="90435" bIns="45178"/>
          <a:lstStyle>
            <a:lvl1pPr>
              <a:buClr>
                <a:schemeClr val="accent4"/>
              </a:buClr>
              <a:defRPr>
                <a:latin typeface="Arial" pitchFamily="34" charset="0"/>
                <a:cs typeface="Arial" pitchFamily="34" charset="0"/>
              </a:defRPr>
            </a:lvl1pPr>
            <a:lvl2pPr>
              <a:buClr>
                <a:schemeClr val="accent4"/>
              </a:buClr>
              <a:defRPr>
                <a:latin typeface="Arial" pitchFamily="34" charset="0"/>
                <a:cs typeface="Arial" pitchFamily="34" charset="0"/>
              </a:defRPr>
            </a:lvl2pPr>
            <a:lvl3pPr>
              <a:buClr>
                <a:schemeClr val="accent4"/>
              </a:buClr>
              <a:defRPr>
                <a:latin typeface="Arial" pitchFamily="34" charset="0"/>
                <a:cs typeface="Arial" pitchFamily="34" charset="0"/>
              </a:defRPr>
            </a:lvl3pPr>
            <a:lvl4pPr>
              <a:buClr>
                <a:schemeClr val="accent4"/>
              </a:buClr>
              <a:defRPr>
                <a:latin typeface="Arial" pitchFamily="34" charset="0"/>
                <a:cs typeface="Arial" pitchFamily="34" charset="0"/>
              </a:defRPr>
            </a:lvl4pPr>
            <a:lvl5pPr>
              <a:buClr>
                <a:schemeClr val="accent4"/>
              </a:buClr>
              <a:defRPr>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3"/>
          <p:cNvSpPr>
            <a:spLocks noGrp="1"/>
          </p:cNvSpPr>
          <p:nvPr>
            <p:ph type="sldNum" sz="quarter" idx="10"/>
          </p:nvPr>
        </p:nvSpPr>
        <p:spPr>
          <a:xfrm>
            <a:off x="6033435" y="9187634"/>
            <a:ext cx="911254" cy="569145"/>
          </a:xfrm>
          <a:prstGeom prst="rect">
            <a:avLst/>
          </a:prstGeom>
        </p:spPr>
        <p:txBody>
          <a:bodyPr lIns="90435" tIns="45178" rIns="90435" bIns="45178" anchor="ctr"/>
          <a:lstStyle>
            <a:lvl1pPr algn="ctr">
              <a:defRPr sz="2400">
                <a:latin typeface="Arial" pitchFamily="34" charset="0"/>
              </a:defRPr>
            </a:lvl1pPr>
          </a:lstStyle>
          <a:p>
            <a:fld id="{F734506C-EF52-4FF2-9904-C2A4DBD83A4B}" type="slidenum">
              <a:rPr lang="en-US" smtClean="0"/>
              <a:pPr/>
              <a:t>‹#›</a:t>
            </a:fld>
            <a:endParaRPr lang="en-US" dirty="0"/>
          </a:p>
        </p:txBody>
      </p:sp>
    </p:spTree>
    <p:extLst>
      <p:ext uri="{BB962C8B-B14F-4D97-AF65-F5344CB8AC3E}">
        <p14:creationId xmlns:p14="http://schemas.microsoft.com/office/powerpoint/2010/main" val="3400254199"/>
      </p:ext>
    </p:extLst>
  </p:cSld>
  <p:clrMapOvr>
    <a:masterClrMapping/>
  </p:clrMapOv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le and Vertical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32952351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2_Image Full Screen with Credit Line">
    <p:bg>
      <p:bgPr>
        <a:blipFill dpi="0" rotWithShape="1">
          <a:blip r:embed="rId2">
            <a:alphaModFix amt="21000"/>
            <a:grayscl/>
            <a:extLst>
              <a:ext uri="{BEBA8EAE-BF5A-486C-A8C5-ECC9F3942E4B}">
                <a14:imgProps xmlns:a14="http://schemas.microsoft.com/office/drawing/2010/main">
                  <a14:imgLayer r:embed="rId3">
                    <a14:imgEffect>
                      <a14:colorTemperature colorTemp="6000"/>
                    </a14:imgEffect>
                    <a14:imgEffect>
                      <a14:saturation sat="295000"/>
                    </a14:imgEffect>
                  </a14:imgLayer>
                </a14:imgProps>
              </a:ext>
            </a:extLst>
          </a:blip>
          <a:srcRect/>
          <a:stretch>
            <a:fillRect l="22000" t="14000" r="24000" b="21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50558" y="2016856"/>
            <a:ext cx="11710098" cy="6782341"/>
          </a:xfrm>
          <a:prstGeom prst="rect">
            <a:avLst/>
          </a:prstGeom>
        </p:spPr>
        <p:txBody>
          <a:bodyPr lIns="0" tIns="0" rIns="0" bIns="0">
            <a:noAutofit/>
          </a:bodyPr>
          <a:lstStyle>
            <a:lvl1pPr marL="609608" indent="-502920">
              <a:buClr>
                <a:schemeClr val="accent4"/>
              </a:buClr>
              <a:buSzPct val="100000"/>
              <a:buFont typeface="Wingdings" charset="2"/>
              <a:buChar char="§"/>
              <a:defRPr sz="4500" b="0">
                <a:solidFill>
                  <a:schemeClr val="tx1"/>
                </a:solidFill>
                <a:latin typeface="Frutiger Next LT W1G" pitchFamily="34" charset="0"/>
                <a:cs typeface="Arial" pitchFamily="34" charset="0"/>
              </a:defRPr>
            </a:lvl1pPr>
            <a:lvl2pPr marL="1320817" indent="-457200">
              <a:buClr>
                <a:schemeClr val="accent4"/>
              </a:buClr>
              <a:buSzPct val="100000"/>
              <a:buFont typeface="Wingdings" charset="2"/>
              <a:buChar char="§"/>
              <a:defRPr sz="3600" b="0">
                <a:solidFill>
                  <a:schemeClr val="tx1"/>
                </a:solidFill>
                <a:latin typeface="Frutiger Next LT W1G" pitchFamily="34" charset="0"/>
                <a:cs typeface="Arial" pitchFamily="34" charset="0"/>
              </a:defRPr>
            </a:lvl2pPr>
            <a:lvl3pPr marL="2032025" indent="-411480">
              <a:buClr>
                <a:schemeClr val="accent4"/>
              </a:buClr>
              <a:buSzPct val="100000"/>
              <a:buFont typeface="Wingdings" charset="2"/>
              <a:buChar char="§"/>
              <a:defRPr sz="3200" b="0">
                <a:solidFill>
                  <a:schemeClr val="tx1"/>
                </a:solidFill>
                <a:latin typeface="Frutiger Next LT W1G" pitchFamily="34" charset="0"/>
                <a:cs typeface="Arial" pitchFamily="34" charset="0"/>
              </a:defRPr>
            </a:lvl3pPr>
            <a:lvl4pPr marL="2844836" indent="-365760">
              <a:buClr>
                <a:schemeClr val="accent4"/>
              </a:buClr>
              <a:buSzPct val="100000"/>
              <a:buFont typeface="Wingdings" charset="2"/>
              <a:buChar char="§"/>
              <a:defRPr sz="2700" b="0">
                <a:solidFill>
                  <a:schemeClr val="tx1"/>
                </a:solidFill>
                <a:latin typeface="Frutiger Next LT W1G" pitchFamily="34" charset="0"/>
                <a:cs typeface="Arial" pitchFamily="34" charset="0"/>
              </a:defRPr>
            </a:lvl4pPr>
            <a:lvl5pPr marL="3657646" indent="-320040">
              <a:buClr>
                <a:schemeClr val="accent4"/>
              </a:buClr>
              <a:buSzPct val="100000"/>
              <a:buFont typeface="Wingdings" charset="2"/>
              <a:buChar char="§"/>
              <a:defRPr sz="2400" b="0">
                <a:solidFill>
                  <a:schemeClr val="tx1"/>
                </a:solidFill>
                <a:latin typeface="Frutiger Next LT W1G"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itle 1"/>
          <p:cNvSpPr>
            <a:spLocks noGrp="1"/>
          </p:cNvSpPr>
          <p:nvPr>
            <p:ph type="title"/>
          </p:nvPr>
        </p:nvSpPr>
        <p:spPr>
          <a:xfrm>
            <a:off x="650559" y="390726"/>
            <a:ext cx="11710035" cy="1626129"/>
          </a:xfrm>
          <a:prstGeom prst="rect">
            <a:avLst/>
          </a:prstGeom>
        </p:spPr>
        <p:txBody>
          <a:bodyPr lIns="0" tIns="0" rIns="0" bIns="0" anchor="t" anchorCtr="0">
            <a:noAutofit/>
          </a:bodyPr>
          <a:lstStyle>
            <a:lvl1pPr algn="l">
              <a:defRPr sz="4500" baseline="0">
                <a:solidFill>
                  <a:schemeClr val="accent4"/>
                </a:solidFill>
                <a:latin typeface="Frutiger Next LT W1G" pitchFamily="34" charset="0"/>
                <a:cs typeface="Arial"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36930847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9"/>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64022723"/>
      </p:ext>
    </p:extLst>
  </p:cSld>
  <p:clrMap bg1="lt1" tx1="dk1" bg2="lt2" tx2="dk2" accent1="accent1" accent2="accent2" accent3="accent3" accent4="accent4" accent5="accent5" accent6="accent6" hlink="hlink" folHlink="folHlink"/>
  <p:sldLayoutIdLst>
    <p:sldLayoutId id="2147483716" r:id="rId1"/>
    <p:sldLayoutId id="2147483722" r:id="rId2"/>
    <p:sldLayoutId id="2147483717" r:id="rId3"/>
    <p:sldLayoutId id="2147483718" r:id="rId4"/>
    <p:sldLayoutId id="2147483719" r:id="rId5"/>
    <p:sldLayoutId id="2147483720" r:id="rId6"/>
    <p:sldLayoutId id="2147483721" r:id="rId7"/>
  </p:sldLayoutIdLst>
  <p:timing>
    <p:tnLst>
      <p:par>
        <p:cTn id="1" dur="indefinite" restart="never" nodeType="tmRoot"/>
      </p:par>
    </p:tnLst>
  </p:timing>
  <p:hf sldNum="0" hdr="0" dt="0"/>
  <p:txStyles>
    <p:titleStyle>
      <a:lvl1pPr algn="l" defTabSz="803533" rtl="0" eaLnBrk="1" latinLnBrk="0" hangingPunct="1">
        <a:spcBef>
          <a:spcPct val="0"/>
        </a:spcBef>
        <a:buNone/>
        <a:defRPr sz="4600" b="1" i="0" kern="1200" baseline="0">
          <a:solidFill>
            <a:srgbClr val="1B58A8"/>
          </a:solidFill>
          <a:latin typeface="Frutiger Next LT W1G"/>
          <a:ea typeface="+mj-ea"/>
          <a:cs typeface="Frutiger Next LT W1G"/>
        </a:defRPr>
      </a:lvl1pPr>
    </p:titleStyle>
    <p:bodyStyle>
      <a:lvl1pPr marL="677986" indent="-677986" algn="l" defTabSz="803533" rtl="0" eaLnBrk="1" latinLnBrk="0" hangingPunct="1">
        <a:spcBef>
          <a:spcPts val="0"/>
        </a:spcBef>
        <a:buFont typeface="Wingdings" charset="2"/>
        <a:buChar char="§"/>
        <a:defRPr sz="4600" b="0" i="0" kern="1200" baseline="0">
          <a:solidFill>
            <a:schemeClr val="tx1"/>
          </a:solidFill>
          <a:latin typeface="Frutiger Next LT W1G"/>
          <a:ea typeface="+mn-ea"/>
          <a:cs typeface="Frutiger Next LT W1G"/>
        </a:defRPr>
      </a:lvl1pPr>
      <a:lvl2pPr marL="1305726" indent="-502201" algn="l" defTabSz="803533" rtl="0" eaLnBrk="1" latinLnBrk="0" hangingPunct="1">
        <a:spcBef>
          <a:spcPct val="20000"/>
        </a:spcBef>
        <a:buFont typeface="Wingdings" charset="2"/>
        <a:buChar char="§"/>
        <a:defRPr sz="3600" b="0" i="0" kern="1200">
          <a:solidFill>
            <a:schemeClr val="tx1"/>
          </a:solidFill>
          <a:latin typeface="Frutiger Next LT W1G"/>
          <a:ea typeface="+mn-ea"/>
          <a:cs typeface="Frutiger Next LT W1G"/>
        </a:defRPr>
      </a:lvl2pPr>
      <a:lvl3pPr marL="2008860" indent="-401760" algn="l" defTabSz="803533" rtl="0" eaLnBrk="1" latinLnBrk="0" hangingPunct="1">
        <a:spcBef>
          <a:spcPct val="20000"/>
        </a:spcBef>
        <a:buFont typeface="Wingdings" charset="2"/>
        <a:buChar char="§"/>
        <a:defRPr sz="3100" b="0" i="0" kern="1200">
          <a:solidFill>
            <a:schemeClr val="tx1"/>
          </a:solidFill>
          <a:latin typeface="Frutiger Next LT W1G"/>
          <a:ea typeface="+mn-ea"/>
          <a:cs typeface="Frutiger Next LT W1G"/>
        </a:defRPr>
      </a:lvl3pPr>
      <a:lvl4pPr marL="2812463" indent="-401760" algn="l" defTabSz="803533" rtl="0" eaLnBrk="1" latinLnBrk="0" hangingPunct="1">
        <a:spcBef>
          <a:spcPct val="20000"/>
        </a:spcBef>
        <a:buFont typeface="Wingdings" charset="2"/>
        <a:buChar char="§"/>
        <a:defRPr sz="2700" b="0" i="0" kern="1200">
          <a:solidFill>
            <a:schemeClr val="tx1"/>
          </a:solidFill>
          <a:latin typeface="Frutiger Next LT W1G"/>
          <a:ea typeface="+mn-ea"/>
          <a:cs typeface="Frutiger Next LT W1G"/>
        </a:defRPr>
      </a:lvl4pPr>
      <a:lvl5pPr marL="3615976" indent="-401760" algn="l" defTabSz="803533" rtl="0" eaLnBrk="1" latinLnBrk="0" hangingPunct="1">
        <a:spcBef>
          <a:spcPct val="20000"/>
        </a:spcBef>
        <a:buFont typeface="Wingdings" charset="2"/>
        <a:buChar char="§"/>
        <a:defRPr sz="2400" b="0" i="0" kern="1200">
          <a:solidFill>
            <a:schemeClr val="tx1"/>
          </a:solidFill>
          <a:latin typeface="Frutiger Next LT W1G"/>
          <a:ea typeface="+mn-ea"/>
          <a:cs typeface="Frutiger Next LT W1G"/>
        </a:defRPr>
      </a:lvl5pPr>
      <a:lvl6pPr marL="4419548" indent="-401760" algn="l" defTabSz="803533" rtl="0" eaLnBrk="1" latinLnBrk="0" hangingPunct="1">
        <a:spcBef>
          <a:spcPct val="20000"/>
        </a:spcBef>
        <a:buFont typeface="Arial"/>
        <a:buChar char="•"/>
        <a:defRPr sz="3600" kern="1200">
          <a:solidFill>
            <a:schemeClr val="tx1"/>
          </a:solidFill>
          <a:latin typeface="+mn-lt"/>
          <a:ea typeface="+mn-ea"/>
          <a:cs typeface="+mn-cs"/>
        </a:defRPr>
      </a:lvl6pPr>
      <a:lvl7pPr marL="5223089" indent="-401760" algn="l" defTabSz="803533" rtl="0" eaLnBrk="1" latinLnBrk="0" hangingPunct="1">
        <a:spcBef>
          <a:spcPct val="20000"/>
        </a:spcBef>
        <a:buFont typeface="Arial"/>
        <a:buChar char="•"/>
        <a:defRPr sz="3600" kern="1200">
          <a:solidFill>
            <a:schemeClr val="tx1"/>
          </a:solidFill>
          <a:latin typeface="+mn-lt"/>
          <a:ea typeface="+mn-ea"/>
          <a:cs typeface="+mn-cs"/>
        </a:defRPr>
      </a:lvl7pPr>
      <a:lvl8pPr marL="6026629" indent="-401760" algn="l" defTabSz="803533" rtl="0" eaLnBrk="1" latinLnBrk="0" hangingPunct="1">
        <a:spcBef>
          <a:spcPct val="20000"/>
        </a:spcBef>
        <a:buFont typeface="Arial"/>
        <a:buChar char="•"/>
        <a:defRPr sz="3600" kern="1200">
          <a:solidFill>
            <a:schemeClr val="tx1"/>
          </a:solidFill>
          <a:latin typeface="+mn-lt"/>
          <a:ea typeface="+mn-ea"/>
          <a:cs typeface="+mn-cs"/>
        </a:defRPr>
      </a:lvl8pPr>
      <a:lvl9pPr marL="6830183" indent="-401760" algn="l" defTabSz="803533" rtl="0" eaLnBrk="1" latinLnBrk="0" hangingPunct="1">
        <a:spcBef>
          <a:spcPct val="20000"/>
        </a:spcBef>
        <a:buFont typeface="Arial"/>
        <a:buChar char="•"/>
        <a:defRPr sz="3600" kern="1200">
          <a:solidFill>
            <a:schemeClr val="tx1"/>
          </a:solidFill>
          <a:latin typeface="+mn-lt"/>
          <a:ea typeface="+mn-ea"/>
          <a:cs typeface="+mn-cs"/>
        </a:defRPr>
      </a:lvl9pPr>
    </p:bodyStyle>
    <p:otherStyle>
      <a:defPPr>
        <a:defRPr lang="en-US"/>
      </a:defPPr>
      <a:lvl1pPr marL="0" algn="l" defTabSz="803533" rtl="0" eaLnBrk="1" latinLnBrk="0" hangingPunct="1">
        <a:defRPr sz="3100" kern="1200">
          <a:solidFill>
            <a:schemeClr val="tx1"/>
          </a:solidFill>
          <a:latin typeface="+mn-lt"/>
          <a:ea typeface="+mn-ea"/>
          <a:cs typeface="+mn-cs"/>
        </a:defRPr>
      </a:lvl1pPr>
      <a:lvl2pPr marL="803533" algn="l" defTabSz="803533" rtl="0" eaLnBrk="1" latinLnBrk="0" hangingPunct="1">
        <a:defRPr sz="3100" kern="1200">
          <a:solidFill>
            <a:schemeClr val="tx1"/>
          </a:solidFill>
          <a:latin typeface="+mn-lt"/>
          <a:ea typeface="+mn-ea"/>
          <a:cs typeface="+mn-cs"/>
        </a:defRPr>
      </a:lvl2pPr>
      <a:lvl3pPr marL="1607068" algn="l" defTabSz="803533" rtl="0" eaLnBrk="1" latinLnBrk="0" hangingPunct="1">
        <a:defRPr sz="3100" kern="1200">
          <a:solidFill>
            <a:schemeClr val="tx1"/>
          </a:solidFill>
          <a:latin typeface="+mn-lt"/>
          <a:ea typeface="+mn-ea"/>
          <a:cs typeface="+mn-cs"/>
        </a:defRPr>
      </a:lvl3pPr>
      <a:lvl4pPr marL="2410666" algn="l" defTabSz="803533" rtl="0" eaLnBrk="1" latinLnBrk="0" hangingPunct="1">
        <a:defRPr sz="3100" kern="1200">
          <a:solidFill>
            <a:schemeClr val="tx1"/>
          </a:solidFill>
          <a:latin typeface="+mn-lt"/>
          <a:ea typeface="+mn-ea"/>
          <a:cs typeface="+mn-cs"/>
        </a:defRPr>
      </a:lvl4pPr>
      <a:lvl5pPr marL="3214195" algn="l" defTabSz="803533" rtl="0" eaLnBrk="1" latinLnBrk="0" hangingPunct="1">
        <a:defRPr sz="3100" kern="1200">
          <a:solidFill>
            <a:schemeClr val="tx1"/>
          </a:solidFill>
          <a:latin typeface="+mn-lt"/>
          <a:ea typeface="+mn-ea"/>
          <a:cs typeface="+mn-cs"/>
        </a:defRPr>
      </a:lvl5pPr>
      <a:lvl6pPr marL="4017764" algn="l" defTabSz="803533" rtl="0" eaLnBrk="1" latinLnBrk="0" hangingPunct="1">
        <a:defRPr sz="3100" kern="1200">
          <a:solidFill>
            <a:schemeClr val="tx1"/>
          </a:solidFill>
          <a:latin typeface="+mn-lt"/>
          <a:ea typeface="+mn-ea"/>
          <a:cs typeface="+mn-cs"/>
        </a:defRPr>
      </a:lvl6pPr>
      <a:lvl7pPr marL="4821307" algn="l" defTabSz="803533" rtl="0" eaLnBrk="1" latinLnBrk="0" hangingPunct="1">
        <a:defRPr sz="3100" kern="1200">
          <a:solidFill>
            <a:schemeClr val="tx1"/>
          </a:solidFill>
          <a:latin typeface="+mn-lt"/>
          <a:ea typeface="+mn-ea"/>
          <a:cs typeface="+mn-cs"/>
        </a:defRPr>
      </a:lvl7pPr>
      <a:lvl8pPr marL="5624859" algn="l" defTabSz="803533" rtl="0" eaLnBrk="1" latinLnBrk="0" hangingPunct="1">
        <a:defRPr sz="3100" kern="1200">
          <a:solidFill>
            <a:schemeClr val="tx1"/>
          </a:solidFill>
          <a:latin typeface="+mn-lt"/>
          <a:ea typeface="+mn-ea"/>
          <a:cs typeface="+mn-cs"/>
        </a:defRPr>
      </a:lvl8pPr>
      <a:lvl9pPr marL="6428404" algn="l" defTabSz="803533" rtl="0" eaLnBrk="1" latinLnBrk="0" hangingPunct="1">
        <a:defRPr sz="3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650562" y="3646138"/>
            <a:ext cx="9131511" cy="1714459"/>
          </a:xfrm>
        </p:spPr>
        <p:txBody>
          <a:bodyPr/>
          <a:lstStyle/>
          <a:p>
            <a:r>
              <a:rPr lang="en-US" altLang="zh-CN" dirty="0" smtClean="0"/>
              <a:t>Lab 8 – COM Interop</a:t>
            </a:r>
            <a:endParaRPr lang="zh-CN" altLang="en-US" dirty="0"/>
          </a:p>
        </p:txBody>
      </p:sp>
      <p:sp>
        <p:nvSpPr>
          <p:cNvPr id="3" name="Text Placeholder 2"/>
          <p:cNvSpPr>
            <a:spLocks noGrp="1"/>
          </p:cNvSpPr>
          <p:nvPr>
            <p:ph type="body" sz="quarter" idx="12"/>
          </p:nvPr>
        </p:nvSpPr>
        <p:spPr/>
        <p:txBody>
          <a:bodyPr/>
          <a:lstStyle/>
          <a:p>
            <a:endParaRPr lang="zh-CN" altLang="en-US" dirty="0"/>
          </a:p>
        </p:txBody>
      </p:sp>
      <p:sp>
        <p:nvSpPr>
          <p:cNvPr id="4" name="Text Placeholder 3"/>
          <p:cNvSpPr>
            <a:spLocks noGrp="1"/>
          </p:cNvSpPr>
          <p:nvPr>
            <p:ph type="body" sz="quarter" idx="13"/>
          </p:nvPr>
        </p:nvSpPr>
        <p:spPr/>
        <p:txBody>
          <a:bodyPr/>
          <a:lstStyle/>
          <a:p>
            <a:endParaRPr lang="zh-CN" altLang="en-US"/>
          </a:p>
        </p:txBody>
      </p:sp>
      <p:sp>
        <p:nvSpPr>
          <p:cNvPr id="5" name="Text Placeholder 4"/>
          <p:cNvSpPr>
            <a:spLocks noGrp="1"/>
          </p:cNvSpPr>
          <p:nvPr>
            <p:ph type="body" sz="quarter" idx="14"/>
          </p:nvPr>
        </p:nvSpPr>
        <p:spPr/>
        <p:txBody>
          <a:bodyPr/>
          <a:lstStyle/>
          <a:p>
            <a:r>
              <a:rPr lang="en-US" altLang="zh-CN" sz="3200" dirty="0" err="1" smtClean="0"/>
              <a:t>Navisworks</a:t>
            </a:r>
            <a:r>
              <a:rPr lang="en-US" altLang="zh-CN" sz="3200" dirty="0" smtClean="0"/>
              <a:t> API Training </a:t>
            </a:r>
            <a:endParaRPr lang="zh-CN" altLang="en-US" sz="3200" dirty="0"/>
          </a:p>
        </p:txBody>
      </p:sp>
    </p:spTree>
    <p:extLst>
      <p:ext uri="{BB962C8B-B14F-4D97-AF65-F5344CB8AC3E}">
        <p14:creationId xmlns:p14="http://schemas.microsoft.com/office/powerpoint/2010/main" val="34362572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Create Object of COM API</a:t>
            </a:r>
            <a:endParaRPr lang="zh-CN" altLang="en-US" dirty="0"/>
          </a:p>
        </p:txBody>
      </p:sp>
      <p:sp>
        <p:nvSpPr>
          <p:cNvPr id="3" name="Content Placeholder 2"/>
          <p:cNvSpPr>
            <a:spLocks noGrp="1"/>
          </p:cNvSpPr>
          <p:nvPr>
            <p:ph idx="1"/>
          </p:nvPr>
        </p:nvSpPr>
        <p:spPr>
          <a:xfrm>
            <a:off x="594116" y="1601787"/>
            <a:ext cx="11762081" cy="6699654"/>
          </a:xfrm>
        </p:spPr>
        <p:txBody>
          <a:bodyPr/>
          <a:lstStyle/>
          <a:p>
            <a:r>
              <a:rPr lang="en-US" altLang="zh-CN" sz="4000" dirty="0" smtClean="0"/>
              <a:t>Way1: </a:t>
            </a:r>
            <a:r>
              <a:rPr lang="en-US" altLang="zh-CN" sz="4000" dirty="0" err="1" smtClean="0"/>
              <a:t>State.ObjectFactory</a:t>
            </a:r>
            <a:r>
              <a:rPr lang="en-US" altLang="zh-CN" sz="4000" dirty="0" smtClean="0"/>
              <a:t>(</a:t>
            </a:r>
            <a:r>
              <a:rPr lang="en-US" altLang="zh-CN" sz="4000" dirty="0" err="1" smtClean="0"/>
              <a:t>nwEObjectType</a:t>
            </a:r>
            <a:r>
              <a:rPr lang="en-US" altLang="zh-CN" sz="4000" dirty="0" smtClean="0"/>
              <a:t>)</a:t>
            </a:r>
          </a:p>
          <a:p>
            <a:pPr lvl="1"/>
            <a:r>
              <a:rPr lang="en-US" altLang="zh-CN" sz="2800" dirty="0" err="1" smtClean="0"/>
              <a:t>nwEObjectType</a:t>
            </a:r>
            <a:r>
              <a:rPr lang="en-US" altLang="zh-CN" sz="2800" dirty="0" smtClean="0"/>
              <a:t>: built-in object </a:t>
            </a:r>
            <a:r>
              <a:rPr lang="en-US" altLang="zh-CN" sz="2800" dirty="0"/>
              <a:t>type </a:t>
            </a:r>
            <a:r>
              <a:rPr lang="en-US" altLang="zh-CN" sz="2800" dirty="0" err="1" smtClean="0"/>
              <a:t>enum</a:t>
            </a:r>
            <a:endParaRPr lang="en-US" altLang="zh-CN" sz="2800" dirty="0" smtClean="0"/>
          </a:p>
          <a:p>
            <a:pPr lvl="1"/>
            <a:endParaRPr lang="en-US" altLang="zh-CN" sz="2800" dirty="0"/>
          </a:p>
          <a:p>
            <a:pPr lvl="1"/>
            <a:endParaRPr lang="en-US" altLang="zh-CN" sz="2800" dirty="0" smtClean="0"/>
          </a:p>
          <a:p>
            <a:pPr lvl="1"/>
            <a:endParaRPr lang="en-US" altLang="zh-CN" sz="2800" dirty="0"/>
          </a:p>
          <a:p>
            <a:pPr lvl="1"/>
            <a:endParaRPr lang="en-US" altLang="zh-CN" sz="2800" dirty="0" smtClean="0"/>
          </a:p>
          <a:p>
            <a:r>
              <a:rPr lang="en-US" altLang="zh-CN" sz="4000" dirty="0" smtClean="0"/>
              <a:t>Way2: </a:t>
            </a:r>
            <a:r>
              <a:rPr lang="en-US" altLang="zh-CN" sz="4000" dirty="0" err="1" smtClean="0"/>
              <a:t>Object.Copy</a:t>
            </a:r>
            <a:endParaRPr lang="en-US" altLang="zh-CN" sz="4000" dirty="0" smtClean="0"/>
          </a:p>
          <a:p>
            <a:pPr lvl="1"/>
            <a:r>
              <a:rPr lang="en-US" altLang="zh-CN" sz="2800" dirty="0"/>
              <a:t>Returns a new standalone copy of the </a:t>
            </a:r>
            <a:r>
              <a:rPr lang="en-US" altLang="zh-CN" sz="2800" dirty="0" smtClean="0"/>
              <a:t>existing object</a:t>
            </a:r>
          </a:p>
          <a:p>
            <a:pPr lvl="1"/>
            <a:r>
              <a:rPr lang="en-US" altLang="zh-CN" sz="2800" dirty="0" smtClean="0"/>
              <a:t>Copy method of some objects might not have implemented</a:t>
            </a:r>
          </a:p>
          <a:p>
            <a:pPr marL="803525" lvl="1" indent="0">
              <a:buNone/>
            </a:pPr>
            <a:endParaRPr lang="zh-CN" altLang="en-US" sz="2800" dirty="0"/>
          </a:p>
        </p:txBody>
      </p:sp>
      <p:sp>
        <p:nvSpPr>
          <p:cNvPr id="4" name="Rectangle 3"/>
          <p:cNvSpPr/>
          <p:nvPr/>
        </p:nvSpPr>
        <p:spPr>
          <a:xfrm>
            <a:off x="1095375" y="3019107"/>
            <a:ext cx="11049000" cy="1477328"/>
          </a:xfrm>
          <a:prstGeom prst="rect">
            <a:avLst/>
          </a:prstGeom>
          <a:solidFill>
            <a:schemeClr val="bg1">
              <a:lumMod val="95000"/>
            </a:schemeClr>
          </a:solidFill>
        </p:spPr>
        <p:txBody>
          <a:bodyPr wrap="square">
            <a:spAutoFit/>
          </a:bodyPr>
          <a:lstStyle/>
          <a:p>
            <a:r>
              <a:rPr lang="en-US" altLang="zh-CN" sz="1800" dirty="0">
                <a:solidFill>
                  <a:srgbClr val="008000"/>
                </a:solidFill>
                <a:highlight>
                  <a:srgbClr val="FFFFFF"/>
                </a:highlight>
                <a:latin typeface="Times New Roman" panose="02020603050405020304" pitchFamily="18" charset="0"/>
                <a:cs typeface="Times New Roman" panose="02020603050405020304" pitchFamily="18" charset="0"/>
              </a:rPr>
              <a:t>//create a position (point 3D)</a:t>
            </a:r>
            <a:endPar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endParaRP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ComApi.</a:t>
            </a:r>
            <a:r>
              <a:rPr lang="en-US" altLang="zh-CN" sz="1800" dirty="0">
                <a:solidFill>
                  <a:srgbClr val="2B91AF"/>
                </a:solidFill>
                <a:highlight>
                  <a:srgbClr val="FFFFFF"/>
                </a:highlight>
                <a:latin typeface="Times New Roman" panose="02020603050405020304" pitchFamily="18" charset="0"/>
                <a:cs typeface="Times New Roman" panose="02020603050405020304" pitchFamily="18" charset="0"/>
              </a:rPr>
              <a:t>InwLPos3f</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oPos</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 </a:t>
            </a:r>
            <a:r>
              <a:rPr lang="en-US" altLang="zh-CN" sz="1800" dirty="0" err="1">
                <a:solidFill>
                  <a:srgbClr val="2B91AF"/>
                </a:solidFill>
                <a:highlight>
                  <a:srgbClr val="FFFFFF"/>
                </a:highlight>
                <a:latin typeface="Times New Roman" panose="02020603050405020304" pitchFamily="18" charset="0"/>
                <a:cs typeface="Times New Roman" panose="02020603050405020304" pitchFamily="18" charset="0"/>
              </a:rPr>
              <a:t>ComApiBridge</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.State.ObjectFactory</a:t>
            </a:r>
            <a:r>
              <a:rPr lang="en-US" altLang="zh-CN" sz="1800" dirty="0" smtClean="0">
                <a:solidFill>
                  <a:srgbClr val="000000"/>
                </a:solidFill>
                <a:highlight>
                  <a:srgbClr val="FFFFFF"/>
                </a:highlight>
                <a:latin typeface="Times New Roman" panose="02020603050405020304" pitchFamily="18" charset="0"/>
                <a:cs typeface="Times New Roman" panose="02020603050405020304" pitchFamily="18" charset="0"/>
              </a:rPr>
              <a:t>(</a:t>
            </a:r>
            <a:br>
              <a:rPr lang="en-US" altLang="zh-CN" sz="1800" dirty="0" smtClean="0">
                <a:solidFill>
                  <a:srgbClr val="000000"/>
                </a:solidFill>
                <a:highlight>
                  <a:srgbClr val="FFFFFF"/>
                </a:highlight>
                <a:latin typeface="Times New Roman" panose="02020603050405020304" pitchFamily="18" charset="0"/>
                <a:cs typeface="Times New Roman" panose="02020603050405020304" pitchFamily="18" charset="0"/>
              </a:rPr>
            </a:br>
            <a:r>
              <a:rPr lang="en-US" altLang="zh-CN" sz="1800" dirty="0" smtClean="0">
                <a:solidFill>
                  <a:srgbClr val="000000"/>
                </a:solidFill>
                <a:highlight>
                  <a:srgbClr val="FFFFFF"/>
                </a:highlight>
                <a:latin typeface="Times New Roman" panose="02020603050405020304" pitchFamily="18" charset="0"/>
                <a:cs typeface="Times New Roman" panose="02020603050405020304" pitchFamily="18" charset="0"/>
              </a:rPr>
              <a:t>           ComApi.</a:t>
            </a:r>
            <a:r>
              <a:rPr lang="en-US" altLang="zh-CN" sz="1800" dirty="0" smtClean="0">
                <a:solidFill>
                  <a:srgbClr val="2B91AF"/>
                </a:solidFill>
                <a:highlight>
                  <a:srgbClr val="FFFFFF"/>
                </a:highlight>
                <a:latin typeface="Times New Roman" panose="02020603050405020304" pitchFamily="18" charset="0"/>
                <a:cs typeface="Times New Roman" panose="02020603050405020304" pitchFamily="18" charset="0"/>
              </a:rPr>
              <a:t>nwEObjectType</a:t>
            </a:r>
            <a:r>
              <a:rPr lang="en-US" altLang="zh-CN" sz="1800" dirty="0" smtClean="0">
                <a:solidFill>
                  <a:srgbClr val="000000"/>
                </a:solidFill>
                <a:highlight>
                  <a:srgbClr val="FFFFFF"/>
                </a:highlight>
                <a:latin typeface="Times New Roman" panose="02020603050405020304" pitchFamily="18" charset="0"/>
                <a:cs typeface="Times New Roman" panose="02020603050405020304" pitchFamily="18" charset="0"/>
              </a:rPr>
              <a:t>.eObjectType_nwLPos3f</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en-US" altLang="zh-CN" sz="1800" dirty="0">
                <a:solidFill>
                  <a:srgbClr val="008000"/>
                </a:solidFill>
                <a:highlight>
                  <a:srgbClr val="FFFFFF"/>
                </a:highlight>
                <a:latin typeface="Times New Roman" panose="02020603050405020304" pitchFamily="18" charset="0"/>
                <a:cs typeface="Times New Roman" panose="02020603050405020304" pitchFamily="18" charset="0"/>
              </a:rPr>
              <a:t>//set values (X,Y,Z) of the position</a:t>
            </a:r>
            <a:endPar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endParaRPr>
          </a:p>
          <a:p>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oPos.SetValue</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(1,0,0); </a:t>
            </a:r>
            <a:endParaRPr lang="zh-CN" altLang="en-US" sz="1800" dirty="0">
              <a:latin typeface="Times New Roman" panose="02020603050405020304" pitchFamily="18" charset="0"/>
              <a:cs typeface="Times New Roman" panose="02020603050405020304" pitchFamily="18" charset="0"/>
            </a:endParaRPr>
          </a:p>
        </p:txBody>
      </p:sp>
      <p:sp>
        <p:nvSpPr>
          <p:cNvPr id="5" name="Rectangle 4"/>
          <p:cNvSpPr/>
          <p:nvPr/>
        </p:nvSpPr>
        <p:spPr>
          <a:xfrm>
            <a:off x="1095375" y="7088187"/>
            <a:ext cx="10820400" cy="1477328"/>
          </a:xfrm>
          <a:prstGeom prst="rect">
            <a:avLst/>
          </a:prstGeom>
          <a:solidFill>
            <a:schemeClr val="bg1">
              <a:lumMod val="95000"/>
            </a:schemeClr>
          </a:solidFill>
        </p:spPr>
        <p:txBody>
          <a:bodyPr wrap="square">
            <a:spAutoFit/>
          </a:bodyPr>
          <a:lstStyle/>
          <a:p>
            <a:r>
              <a:rPr lang="en-US" altLang="zh-CN" sz="1800" dirty="0" smtClean="0">
                <a:solidFill>
                  <a:srgbClr val="008000"/>
                </a:solidFill>
                <a:highlight>
                  <a:srgbClr val="FFFFFF"/>
                </a:highlight>
                <a:latin typeface="Times New Roman" panose="02020603050405020304" pitchFamily="18" charset="0"/>
                <a:cs typeface="Times New Roman" panose="02020603050405020304" pitchFamily="18" charset="0"/>
              </a:rPr>
              <a:t>//get position of current viewpoint </a:t>
            </a:r>
            <a:endParaRPr lang="en-US" altLang="zh-CN" sz="1800" dirty="0" smtClean="0">
              <a:solidFill>
                <a:srgbClr val="000000"/>
              </a:solidFill>
              <a:highlight>
                <a:srgbClr val="FFFFFF"/>
              </a:highlight>
              <a:latin typeface="Times New Roman" panose="02020603050405020304" pitchFamily="18" charset="0"/>
              <a:cs typeface="Times New Roman" panose="02020603050405020304" pitchFamily="18" charset="0"/>
            </a:endParaRPr>
          </a:p>
          <a:p>
            <a:r>
              <a:rPr lang="en-US" altLang="zh-CN" sz="1800" dirty="0" smtClean="0">
                <a:solidFill>
                  <a:srgbClr val="000000"/>
                </a:solidFill>
                <a:highlight>
                  <a:srgbClr val="FFFFFF"/>
                </a:highlight>
                <a:latin typeface="Times New Roman" panose="02020603050405020304" pitchFamily="18" charset="0"/>
                <a:cs typeface="Times New Roman" panose="02020603050405020304" pitchFamily="18" charset="0"/>
              </a:rPr>
              <a:t>ComApi.</a:t>
            </a:r>
            <a:r>
              <a:rPr lang="en-US" altLang="zh-CN" sz="1800" dirty="0" smtClean="0">
                <a:solidFill>
                  <a:srgbClr val="2B91AF"/>
                </a:solidFill>
                <a:highlight>
                  <a:srgbClr val="FFFFFF"/>
                </a:highlight>
                <a:latin typeface="Times New Roman" panose="02020603050405020304" pitchFamily="18" charset="0"/>
                <a:cs typeface="Times New Roman" panose="02020603050405020304" pitchFamily="18" charset="0"/>
              </a:rPr>
              <a:t>InwLPos3f</a:t>
            </a:r>
            <a:r>
              <a:rPr lang="en-US" altLang="zh-CN" sz="1800" dirty="0" smtClean="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oCurView_Pos</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 </a:t>
            </a:r>
            <a:r>
              <a:rPr lang="en-US" altLang="zh-CN" sz="1800" dirty="0" err="1">
                <a:solidFill>
                  <a:srgbClr val="2B91AF"/>
                </a:solidFill>
                <a:highlight>
                  <a:srgbClr val="FFFFFF"/>
                </a:highlight>
                <a:latin typeface="Times New Roman" panose="02020603050405020304" pitchFamily="18" charset="0"/>
                <a:cs typeface="Times New Roman" panose="02020603050405020304" pitchFamily="18" charset="0"/>
              </a:rPr>
              <a:t>ComApiBridge</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.State.CurrentView.ViewPoint.Camera.Position</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ComApi.</a:t>
            </a:r>
            <a:r>
              <a:rPr lang="en-US" altLang="zh-CN" sz="1800" dirty="0">
                <a:solidFill>
                  <a:srgbClr val="2B91AF"/>
                </a:solidFill>
                <a:highlight>
                  <a:srgbClr val="FFFFFF"/>
                </a:highlight>
                <a:latin typeface="Times New Roman" panose="02020603050405020304" pitchFamily="18" charset="0"/>
                <a:cs typeface="Times New Roman" panose="02020603050405020304" pitchFamily="18" charset="0"/>
              </a:rPr>
              <a:t>InwLPos3f</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oCopy_Pos</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oCurView_Pos.Copy</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en-US" altLang="zh-CN" sz="1800" dirty="0">
                <a:solidFill>
                  <a:srgbClr val="008000"/>
                </a:solidFill>
                <a:highlight>
                  <a:srgbClr val="FFFFFF"/>
                </a:highlight>
                <a:latin typeface="Times New Roman" panose="02020603050405020304" pitchFamily="18" charset="0"/>
                <a:cs typeface="Times New Roman" panose="02020603050405020304" pitchFamily="18" charset="0"/>
              </a:rPr>
              <a:t>//set values (X,Y,Z) of the copy</a:t>
            </a:r>
            <a:endPar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endParaRPr>
          </a:p>
          <a:p>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oCopy_Pos.SetValue</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(1,0,0); </a:t>
            </a:r>
            <a:endParaRPr lang="zh-CN" altLang="en-US"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83092592"/>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altLang="zh-CN" dirty="0" smtClean="0"/>
              <a:t>Selection Conversion </a:t>
            </a:r>
          </a:p>
          <a:p>
            <a:endParaRPr lang="en-US" altLang="zh-CN" dirty="0"/>
          </a:p>
          <a:p>
            <a:endParaRPr lang="en-US" altLang="zh-CN" dirty="0" smtClean="0"/>
          </a:p>
          <a:p>
            <a:endParaRPr lang="en-US" altLang="zh-CN" dirty="0"/>
          </a:p>
          <a:p>
            <a:endParaRPr lang="en-US" altLang="zh-CN" dirty="0" smtClean="0"/>
          </a:p>
          <a:p>
            <a:r>
              <a:rPr lang="en-US" altLang="zh-CN" dirty="0" smtClean="0"/>
              <a:t>Model Item Conversion</a:t>
            </a:r>
          </a:p>
        </p:txBody>
      </p:sp>
      <p:sp>
        <p:nvSpPr>
          <p:cNvPr id="2" name="Title 1"/>
          <p:cNvSpPr>
            <a:spLocks noGrp="1"/>
          </p:cNvSpPr>
          <p:nvPr>
            <p:ph type="title"/>
          </p:nvPr>
        </p:nvSpPr>
        <p:spPr/>
        <p:txBody>
          <a:bodyPr/>
          <a:lstStyle/>
          <a:p>
            <a:r>
              <a:rPr lang="en-US" dirty="0"/>
              <a:t>Converting </a:t>
            </a:r>
            <a:r>
              <a:rPr lang="en-US" dirty="0" smtClean="0"/>
              <a:t>Objects </a:t>
            </a:r>
            <a:r>
              <a:rPr lang="en-GB" dirty="0" smtClean="0"/>
              <a:t/>
            </a:r>
            <a:br>
              <a:rPr lang="en-GB" dirty="0" smtClean="0"/>
            </a:br>
            <a:endParaRPr lang="en-US" altLang="zh-CN" sz="3130" b="0" dirty="0">
              <a:solidFill>
                <a:srgbClr val="009999"/>
              </a:solidFill>
            </a:endParaRPr>
          </a:p>
        </p:txBody>
      </p:sp>
      <p:sp>
        <p:nvSpPr>
          <p:cNvPr id="225282" name="Rectangle 2"/>
          <p:cNvSpPr>
            <a:spLocks noChangeArrowheads="1"/>
          </p:cNvSpPr>
          <p:nvPr/>
        </p:nvSpPr>
        <p:spPr bwMode="auto">
          <a:xfrm>
            <a:off x="486755" y="2973387"/>
            <a:ext cx="11886220" cy="2654561"/>
          </a:xfrm>
          <a:prstGeom prst="rect">
            <a:avLst/>
          </a:prstGeom>
          <a:solidFill>
            <a:schemeClr val="bg1">
              <a:lumMod val="95000"/>
            </a:schemeClr>
          </a:solidFill>
          <a:ln w="9525">
            <a:noFill/>
            <a:miter lim="800000"/>
            <a:headEnd/>
            <a:tailEnd/>
          </a:ln>
          <a:effectLst/>
        </p:spPr>
        <p:txBody>
          <a:bodyPr vert="horz" wrap="square" lIns="91427" tIns="45714" rIns="91427" bIns="45714" numCol="1" anchor="ctr" anchorCtr="0" compatLnSpc="1">
            <a:prstTxWarp prst="textNoShape">
              <a:avLst/>
            </a:prstTxWarp>
            <a:spAutoFit/>
          </a:bodyPr>
          <a:lstStyle/>
          <a:p>
            <a:pPr indent="428571" defTabSz="914284"/>
            <a:r>
              <a:rPr lang="en-US" altLang="zh-CN" sz="1850" b="1" dirty="0">
                <a:solidFill>
                  <a:srgbClr val="008000"/>
                </a:solidFill>
                <a:latin typeface="Times New Roman" pitchFamily="18" charset="0"/>
                <a:ea typeface="宋体" pitchFamily="2" charset="-122"/>
                <a:cs typeface="Times New Roman" pitchFamily="18" charset="0"/>
              </a:rPr>
              <a:t>// get current selection from .NET API</a:t>
            </a:r>
            <a:endParaRPr lang="en-US" altLang="zh-CN" sz="1850" b="1" dirty="0">
              <a:latin typeface="Times New Roman" pitchFamily="18" charset="0"/>
              <a:ea typeface="宋体" pitchFamily="2" charset="-122"/>
              <a:cs typeface="Times New Roman" pitchFamily="18" charset="0"/>
            </a:endParaRPr>
          </a:p>
          <a:p>
            <a:pPr indent="428571" defTabSz="914284" eaLnBrk="0" hangingPunct="0"/>
            <a:r>
              <a:rPr lang="en-US" altLang="zh-CN" sz="1850" b="1" dirty="0" err="1">
                <a:solidFill>
                  <a:srgbClr val="2B91AF"/>
                </a:solidFill>
                <a:latin typeface="Times New Roman" pitchFamily="18" charset="0"/>
                <a:ea typeface="宋体" pitchFamily="2" charset="-122"/>
                <a:cs typeface="Times New Roman" pitchFamily="18" charset="0"/>
              </a:rPr>
              <a:t>ModelItemCollection</a:t>
            </a:r>
            <a:r>
              <a:rPr lang="en-US" altLang="zh-CN" sz="1850" b="1" dirty="0">
                <a:latin typeface="Times New Roman" pitchFamily="18" charset="0"/>
                <a:ea typeface="宋体" pitchFamily="2" charset="-122"/>
                <a:cs typeface="Times New Roman" pitchFamily="18" charset="0"/>
              </a:rPr>
              <a:t> </a:t>
            </a:r>
            <a:r>
              <a:rPr lang="en-US" altLang="zh-CN" sz="1850" b="1" dirty="0" err="1">
                <a:latin typeface="Times New Roman" pitchFamily="18" charset="0"/>
                <a:ea typeface="宋体" pitchFamily="2" charset="-122"/>
                <a:cs typeface="Times New Roman" pitchFamily="18" charset="0"/>
              </a:rPr>
              <a:t>oSelectionInNet</a:t>
            </a:r>
            <a:r>
              <a:rPr lang="en-US" altLang="zh-CN" sz="1850" b="1" dirty="0">
                <a:latin typeface="Times New Roman" pitchFamily="18" charset="0"/>
                <a:ea typeface="宋体" pitchFamily="2" charset="-122"/>
                <a:cs typeface="Times New Roman" pitchFamily="18" charset="0"/>
              </a:rPr>
              <a:t> =  </a:t>
            </a:r>
            <a:r>
              <a:rPr lang="en-US" altLang="zh-CN" sz="1850" b="1" dirty="0" err="1">
                <a:latin typeface="Times New Roman" pitchFamily="18" charset="0"/>
                <a:ea typeface="宋体" pitchFamily="2" charset="-122"/>
                <a:cs typeface="Times New Roman" pitchFamily="18" charset="0"/>
              </a:rPr>
              <a:t>oDoc.CurrentSelection.SelectedItems</a:t>
            </a:r>
            <a:r>
              <a:rPr lang="en-US" altLang="zh-CN" sz="1850" b="1" dirty="0">
                <a:latin typeface="Times New Roman" pitchFamily="18" charset="0"/>
                <a:ea typeface="宋体" pitchFamily="2" charset="-122"/>
                <a:cs typeface="Times New Roman" pitchFamily="18" charset="0"/>
              </a:rPr>
              <a:t>;</a:t>
            </a:r>
          </a:p>
          <a:p>
            <a:pPr indent="428571" defTabSz="914284" eaLnBrk="0" hangingPunct="0"/>
            <a:r>
              <a:rPr lang="en-US" altLang="zh-CN" sz="1850" b="1" dirty="0">
                <a:solidFill>
                  <a:srgbClr val="008000"/>
                </a:solidFill>
                <a:latin typeface="Times New Roman" pitchFamily="18" charset="0"/>
                <a:ea typeface="宋体" pitchFamily="2" charset="-122"/>
                <a:cs typeface="Times New Roman" pitchFamily="18" charset="0"/>
              </a:rPr>
              <a:t>// convert to selection on COM</a:t>
            </a:r>
            <a:endParaRPr lang="en-US" altLang="zh-CN" sz="1850" b="1" dirty="0">
              <a:latin typeface="Times New Roman" pitchFamily="18" charset="0"/>
              <a:ea typeface="宋体" pitchFamily="2" charset="-122"/>
              <a:cs typeface="Times New Roman" pitchFamily="18" charset="0"/>
            </a:endParaRPr>
          </a:p>
          <a:p>
            <a:pPr indent="428571" defTabSz="914284" eaLnBrk="0" hangingPunct="0"/>
            <a:r>
              <a:rPr lang="en-US" altLang="zh-CN" sz="1850" b="1" dirty="0" err="1">
                <a:latin typeface="Times New Roman" pitchFamily="18" charset="0"/>
                <a:ea typeface="宋体" pitchFamily="2" charset="-122"/>
                <a:cs typeface="Times New Roman" pitchFamily="18" charset="0"/>
              </a:rPr>
              <a:t>ComApi.</a:t>
            </a:r>
            <a:r>
              <a:rPr lang="en-US" altLang="zh-CN" sz="1850" b="1" dirty="0" err="1">
                <a:solidFill>
                  <a:srgbClr val="2B91AF"/>
                </a:solidFill>
                <a:latin typeface="Times New Roman" pitchFamily="18" charset="0"/>
                <a:ea typeface="宋体" pitchFamily="2" charset="-122"/>
                <a:cs typeface="Times New Roman" pitchFamily="18" charset="0"/>
              </a:rPr>
              <a:t>InwOpSelection</a:t>
            </a:r>
            <a:r>
              <a:rPr lang="en-US" altLang="zh-CN" sz="1850" b="1" dirty="0">
                <a:latin typeface="Times New Roman" pitchFamily="18" charset="0"/>
                <a:ea typeface="宋体" pitchFamily="2" charset="-122"/>
                <a:cs typeface="Times New Roman" pitchFamily="18" charset="0"/>
              </a:rPr>
              <a:t> </a:t>
            </a:r>
            <a:r>
              <a:rPr lang="en-US" altLang="zh-CN" sz="1850" b="1" dirty="0" err="1">
                <a:latin typeface="Times New Roman" pitchFamily="18" charset="0"/>
                <a:ea typeface="宋体" pitchFamily="2" charset="-122"/>
                <a:cs typeface="Times New Roman" pitchFamily="18" charset="0"/>
              </a:rPr>
              <a:t>oSelectionInCOM</a:t>
            </a:r>
            <a:r>
              <a:rPr lang="en-US" altLang="zh-CN" sz="1850" b="1" dirty="0">
                <a:latin typeface="Times New Roman" pitchFamily="18" charset="0"/>
                <a:ea typeface="宋体" pitchFamily="2" charset="-122"/>
                <a:cs typeface="Times New Roman" pitchFamily="18" charset="0"/>
              </a:rPr>
              <a:t> =   </a:t>
            </a:r>
            <a:r>
              <a:rPr lang="en-US" altLang="zh-CN" sz="1850" b="1" dirty="0" smtClean="0">
                <a:latin typeface="Times New Roman" pitchFamily="18" charset="0"/>
                <a:ea typeface="宋体" pitchFamily="2" charset="-122"/>
                <a:cs typeface="Times New Roman" pitchFamily="18" charset="0"/>
              </a:rPr>
              <a:t>			</a:t>
            </a:r>
          </a:p>
          <a:p>
            <a:pPr indent="428571" defTabSz="914284" eaLnBrk="0" hangingPunct="0"/>
            <a:r>
              <a:rPr lang="en-US" altLang="zh-CN" sz="1850" b="1" dirty="0">
                <a:latin typeface="Times New Roman" pitchFamily="18" charset="0"/>
                <a:ea typeface="宋体" pitchFamily="2" charset="-122"/>
                <a:cs typeface="Times New Roman" pitchFamily="18" charset="0"/>
              </a:rPr>
              <a:t>	</a:t>
            </a:r>
            <a:r>
              <a:rPr lang="en-US" altLang="zh-CN" sz="1850" b="1" dirty="0" smtClean="0">
                <a:latin typeface="Times New Roman" pitchFamily="18" charset="0"/>
                <a:ea typeface="宋体" pitchFamily="2" charset="-122"/>
                <a:cs typeface="Times New Roman" pitchFamily="18" charset="0"/>
              </a:rPr>
              <a:t>	</a:t>
            </a:r>
            <a:r>
              <a:rPr lang="en-US" altLang="zh-CN" sz="1850" b="1" dirty="0" err="1" smtClean="0">
                <a:latin typeface="Times New Roman" pitchFamily="18" charset="0"/>
                <a:ea typeface="宋体" pitchFamily="2" charset="-122"/>
                <a:cs typeface="Times New Roman" pitchFamily="18" charset="0"/>
              </a:rPr>
              <a:t>ComApiBridge.</a:t>
            </a:r>
            <a:r>
              <a:rPr lang="en-US" altLang="zh-CN" sz="1850" b="1" dirty="0" err="1" smtClean="0">
                <a:solidFill>
                  <a:srgbClr val="2B91AF"/>
                </a:solidFill>
                <a:latin typeface="Times New Roman" pitchFamily="18" charset="0"/>
                <a:ea typeface="宋体" pitchFamily="2" charset="-122"/>
                <a:cs typeface="Times New Roman" pitchFamily="18" charset="0"/>
              </a:rPr>
              <a:t>ComApiBridge</a:t>
            </a:r>
            <a:r>
              <a:rPr lang="en-US" altLang="zh-CN" sz="1850" b="1" dirty="0" err="1" smtClean="0">
                <a:latin typeface="Times New Roman" pitchFamily="18" charset="0"/>
                <a:ea typeface="宋体" pitchFamily="2" charset="-122"/>
                <a:cs typeface="Times New Roman" pitchFamily="18" charset="0"/>
              </a:rPr>
              <a:t>.ToInwOpSelection</a:t>
            </a:r>
            <a:r>
              <a:rPr lang="en-US" altLang="zh-CN" sz="1850" b="1" dirty="0" smtClean="0">
                <a:latin typeface="Times New Roman" pitchFamily="18" charset="0"/>
                <a:ea typeface="宋体" pitchFamily="2" charset="-122"/>
                <a:cs typeface="Times New Roman" pitchFamily="18" charset="0"/>
              </a:rPr>
              <a:t>(</a:t>
            </a:r>
            <a:r>
              <a:rPr lang="en-US" altLang="zh-CN" sz="1850" b="1" dirty="0" err="1" smtClean="0">
                <a:latin typeface="Times New Roman" pitchFamily="18" charset="0"/>
                <a:ea typeface="宋体" pitchFamily="2" charset="-122"/>
                <a:cs typeface="Times New Roman" pitchFamily="18" charset="0"/>
              </a:rPr>
              <a:t>oSelectionInNet</a:t>
            </a:r>
            <a:r>
              <a:rPr lang="en-US" altLang="zh-CN" sz="1850" b="1" dirty="0">
                <a:latin typeface="Times New Roman" pitchFamily="18" charset="0"/>
                <a:ea typeface="宋体" pitchFamily="2" charset="-122"/>
                <a:cs typeface="Times New Roman" pitchFamily="18" charset="0"/>
              </a:rPr>
              <a:t>);</a:t>
            </a:r>
          </a:p>
          <a:p>
            <a:pPr indent="428571" defTabSz="914284" eaLnBrk="0" hangingPunct="0"/>
            <a:r>
              <a:rPr lang="en-US" altLang="zh-CN" sz="1850" b="1" dirty="0">
                <a:solidFill>
                  <a:srgbClr val="008000"/>
                </a:solidFill>
                <a:latin typeface="Times New Roman" pitchFamily="18" charset="0"/>
                <a:ea typeface="宋体" pitchFamily="2" charset="-122"/>
                <a:cs typeface="Times New Roman" pitchFamily="18" charset="0"/>
              </a:rPr>
              <a:t>// covert COM selection to .NET </a:t>
            </a:r>
            <a:endParaRPr lang="en-US" altLang="zh-CN" sz="1850" b="1" dirty="0">
              <a:latin typeface="Times New Roman" pitchFamily="18" charset="0"/>
              <a:ea typeface="宋体" pitchFamily="2" charset="-122"/>
              <a:cs typeface="Times New Roman" pitchFamily="18" charset="0"/>
            </a:endParaRPr>
          </a:p>
          <a:p>
            <a:pPr indent="428571" defTabSz="914284" eaLnBrk="0" hangingPunct="0"/>
            <a:r>
              <a:rPr lang="en-US" altLang="zh-CN" sz="1850" b="1" dirty="0" err="1">
                <a:solidFill>
                  <a:srgbClr val="2B91AF"/>
                </a:solidFill>
                <a:latin typeface="Times New Roman" pitchFamily="18" charset="0"/>
                <a:ea typeface="宋体" pitchFamily="2" charset="-122"/>
                <a:cs typeface="Times New Roman" pitchFamily="18" charset="0"/>
              </a:rPr>
              <a:t>ModelItemCollection</a:t>
            </a:r>
            <a:r>
              <a:rPr lang="en-US" altLang="zh-CN" sz="1850" b="1" dirty="0">
                <a:latin typeface="Times New Roman" pitchFamily="18" charset="0"/>
                <a:ea typeface="宋体" pitchFamily="2" charset="-122"/>
                <a:cs typeface="Times New Roman" pitchFamily="18" charset="0"/>
              </a:rPr>
              <a:t> oSelectionInNet1 =   </a:t>
            </a:r>
            <a:r>
              <a:rPr lang="en-US" altLang="zh-CN" sz="1850" b="1" dirty="0" smtClean="0">
                <a:latin typeface="Times New Roman" pitchFamily="18" charset="0"/>
                <a:ea typeface="宋体" pitchFamily="2" charset="-122"/>
                <a:cs typeface="Times New Roman" pitchFamily="18" charset="0"/>
              </a:rPr>
              <a:t>		</a:t>
            </a:r>
          </a:p>
          <a:p>
            <a:pPr indent="428571" defTabSz="914284" eaLnBrk="0" hangingPunct="0"/>
            <a:r>
              <a:rPr lang="en-US" altLang="zh-CN" sz="1850" b="1" dirty="0">
                <a:latin typeface="Times New Roman" pitchFamily="18" charset="0"/>
                <a:ea typeface="宋体" pitchFamily="2" charset="-122"/>
                <a:cs typeface="Times New Roman" pitchFamily="18" charset="0"/>
              </a:rPr>
              <a:t>	</a:t>
            </a:r>
            <a:r>
              <a:rPr lang="en-US" altLang="zh-CN" sz="1850" b="1" dirty="0" smtClean="0">
                <a:latin typeface="Times New Roman" pitchFamily="18" charset="0"/>
                <a:ea typeface="宋体" pitchFamily="2" charset="-122"/>
                <a:cs typeface="Times New Roman" pitchFamily="18" charset="0"/>
              </a:rPr>
              <a:t>	</a:t>
            </a:r>
            <a:r>
              <a:rPr lang="en-US" altLang="zh-CN" sz="1850" b="1" dirty="0" err="1" smtClean="0">
                <a:latin typeface="Times New Roman" pitchFamily="18" charset="0"/>
                <a:ea typeface="宋体" pitchFamily="2" charset="-122"/>
                <a:cs typeface="Times New Roman" pitchFamily="18" charset="0"/>
              </a:rPr>
              <a:t>ComApiBridge.</a:t>
            </a:r>
            <a:r>
              <a:rPr lang="en-US" altLang="zh-CN" sz="1850" b="1" dirty="0" err="1" smtClean="0">
                <a:solidFill>
                  <a:srgbClr val="2B91AF"/>
                </a:solidFill>
                <a:latin typeface="Times New Roman" pitchFamily="18" charset="0"/>
                <a:ea typeface="宋体" pitchFamily="2" charset="-122"/>
                <a:cs typeface="Times New Roman" pitchFamily="18" charset="0"/>
              </a:rPr>
              <a:t>ComApiBridge</a:t>
            </a:r>
            <a:r>
              <a:rPr lang="en-US" altLang="zh-CN" sz="1850" b="1" dirty="0" err="1" smtClean="0">
                <a:latin typeface="Times New Roman" pitchFamily="18" charset="0"/>
                <a:ea typeface="宋体" pitchFamily="2" charset="-122"/>
                <a:cs typeface="Times New Roman" pitchFamily="18" charset="0"/>
              </a:rPr>
              <a:t>.ToModelItemCollection</a:t>
            </a:r>
            <a:r>
              <a:rPr lang="en-US" altLang="zh-CN" sz="1850" b="1" dirty="0" smtClean="0">
                <a:latin typeface="Times New Roman" pitchFamily="18" charset="0"/>
                <a:ea typeface="宋体" pitchFamily="2" charset="-122"/>
                <a:cs typeface="Times New Roman" pitchFamily="18" charset="0"/>
              </a:rPr>
              <a:t>(</a:t>
            </a:r>
            <a:r>
              <a:rPr lang="en-US" altLang="zh-CN" sz="1850" b="1" dirty="0" err="1" smtClean="0">
                <a:latin typeface="Times New Roman" pitchFamily="18" charset="0"/>
                <a:ea typeface="宋体" pitchFamily="2" charset="-122"/>
                <a:cs typeface="Times New Roman" pitchFamily="18" charset="0"/>
              </a:rPr>
              <a:t>oSelectionInCOM</a:t>
            </a:r>
            <a:r>
              <a:rPr lang="en-US" altLang="zh-CN" sz="1850" b="1" dirty="0">
                <a:latin typeface="Times New Roman" pitchFamily="18" charset="0"/>
                <a:ea typeface="宋体" pitchFamily="2" charset="-122"/>
                <a:cs typeface="Times New Roman" pitchFamily="18" charset="0"/>
              </a:rPr>
              <a:t>);</a:t>
            </a:r>
          </a:p>
          <a:p>
            <a:pPr indent="428571" defTabSz="914284" eaLnBrk="0" hangingPunct="0"/>
            <a:endParaRPr lang="en-US" altLang="zh-CN" sz="1850" b="1" dirty="0">
              <a:latin typeface="Times New Roman" pitchFamily="18" charset="0"/>
              <a:ea typeface="宋体" pitchFamily="2" charset="-122"/>
              <a:cs typeface="Times New Roman" pitchFamily="18" charset="0"/>
            </a:endParaRPr>
          </a:p>
        </p:txBody>
      </p:sp>
      <p:sp>
        <p:nvSpPr>
          <p:cNvPr id="225283" name="Rectangle 3"/>
          <p:cNvSpPr>
            <a:spLocks noChangeArrowheads="1"/>
          </p:cNvSpPr>
          <p:nvPr/>
        </p:nvSpPr>
        <p:spPr bwMode="auto">
          <a:xfrm>
            <a:off x="728709" y="6429331"/>
            <a:ext cx="11795748" cy="2369867"/>
          </a:xfrm>
          <a:prstGeom prst="rect">
            <a:avLst/>
          </a:prstGeom>
          <a:solidFill>
            <a:schemeClr val="bg1">
              <a:lumMod val="95000"/>
            </a:schemeClr>
          </a:solidFill>
          <a:ln w="9525">
            <a:noFill/>
            <a:miter lim="800000"/>
            <a:headEnd/>
            <a:tailEnd/>
          </a:ln>
          <a:effectLst/>
        </p:spPr>
        <p:txBody>
          <a:bodyPr vert="horz" wrap="square" lIns="91427" tIns="45714" rIns="91427" bIns="45714" numCol="1" anchor="ctr" anchorCtr="0" compatLnSpc="1">
            <a:prstTxWarp prst="textNoShape">
              <a:avLst/>
            </a:prstTxWarp>
            <a:spAutoFit/>
          </a:bodyPr>
          <a:lstStyle/>
          <a:p>
            <a:pPr defTabSz="914284"/>
            <a:r>
              <a:rPr lang="en-US" altLang="zh-CN" sz="1850" b="1" dirty="0">
                <a:solidFill>
                  <a:srgbClr val="008000"/>
                </a:solidFill>
                <a:latin typeface="Times New Roman" pitchFamily="18" charset="0"/>
                <a:ea typeface="宋体" pitchFamily="2" charset="-122"/>
                <a:cs typeface="Times New Roman" pitchFamily="18" charset="0"/>
              </a:rPr>
              <a:t>// get model item</a:t>
            </a:r>
            <a:endParaRPr lang="en-US" altLang="zh-CN" sz="1850" b="1" dirty="0">
              <a:latin typeface="Times New Roman" pitchFamily="18" charset="0"/>
              <a:ea typeface="宋体" pitchFamily="2" charset="-122"/>
              <a:cs typeface="Times New Roman" pitchFamily="18" charset="0"/>
            </a:endParaRPr>
          </a:p>
          <a:p>
            <a:pPr defTabSz="914284" eaLnBrk="0" hangingPunct="0"/>
            <a:r>
              <a:rPr lang="en-US" altLang="zh-CN" sz="1850" b="1" dirty="0" err="1">
                <a:solidFill>
                  <a:srgbClr val="2B91AF"/>
                </a:solidFill>
                <a:latin typeface="Times New Roman" pitchFamily="18" charset="0"/>
                <a:ea typeface="宋体" pitchFamily="2" charset="-122"/>
                <a:cs typeface="Times New Roman" pitchFamily="18" charset="0"/>
              </a:rPr>
              <a:t>ModelItem</a:t>
            </a:r>
            <a:r>
              <a:rPr lang="en-US" altLang="zh-CN" sz="1850" b="1" dirty="0">
                <a:latin typeface="Times New Roman" pitchFamily="18" charset="0"/>
                <a:ea typeface="宋体" pitchFamily="2" charset="-122"/>
                <a:cs typeface="Times New Roman" pitchFamily="18" charset="0"/>
              </a:rPr>
              <a:t> </a:t>
            </a:r>
            <a:r>
              <a:rPr lang="en-US" altLang="zh-CN" sz="1850" b="1" dirty="0" err="1">
                <a:latin typeface="Times New Roman" pitchFamily="18" charset="0"/>
                <a:ea typeface="宋体" pitchFamily="2" charset="-122"/>
                <a:cs typeface="Times New Roman" pitchFamily="18" charset="0"/>
              </a:rPr>
              <a:t>oModelItem</a:t>
            </a:r>
            <a:r>
              <a:rPr lang="en-US" altLang="zh-CN" sz="1850" b="1" dirty="0">
                <a:latin typeface="Times New Roman" pitchFamily="18" charset="0"/>
                <a:ea typeface="宋体" pitchFamily="2" charset="-122"/>
                <a:cs typeface="Times New Roman" pitchFamily="18" charset="0"/>
              </a:rPr>
              <a:t> = </a:t>
            </a:r>
            <a:r>
              <a:rPr lang="en-US" altLang="zh-CN" sz="1850" b="1" dirty="0" err="1">
                <a:latin typeface="Times New Roman" pitchFamily="18" charset="0"/>
                <a:ea typeface="宋体" pitchFamily="2" charset="-122"/>
                <a:cs typeface="Times New Roman" pitchFamily="18" charset="0"/>
              </a:rPr>
              <a:t>oDoc.CurrentSelection.SelectedItems</a:t>
            </a:r>
            <a:r>
              <a:rPr lang="en-US" altLang="zh-CN" sz="1850" b="1" dirty="0">
                <a:latin typeface="Times New Roman" pitchFamily="18" charset="0"/>
                <a:ea typeface="宋体" pitchFamily="2" charset="-122"/>
                <a:cs typeface="Times New Roman" pitchFamily="18" charset="0"/>
              </a:rPr>
              <a:t>[0];</a:t>
            </a:r>
          </a:p>
          <a:p>
            <a:pPr defTabSz="914284" eaLnBrk="0" hangingPunct="0"/>
            <a:r>
              <a:rPr lang="en-US" altLang="zh-CN" sz="1850" b="1" dirty="0">
                <a:latin typeface="Times New Roman" pitchFamily="18" charset="0"/>
                <a:ea typeface="宋体" pitchFamily="2" charset="-122"/>
                <a:cs typeface="Times New Roman" pitchFamily="18" charset="0"/>
              </a:rPr>
              <a:t>               </a:t>
            </a:r>
          </a:p>
          <a:p>
            <a:pPr defTabSz="914284" eaLnBrk="0" hangingPunct="0"/>
            <a:r>
              <a:rPr lang="en-US" altLang="zh-CN" sz="1850" b="1" dirty="0">
                <a:solidFill>
                  <a:srgbClr val="008000"/>
                </a:solidFill>
                <a:latin typeface="Times New Roman" pitchFamily="18" charset="0"/>
                <a:ea typeface="宋体" pitchFamily="2" charset="-122"/>
                <a:cs typeface="Times New Roman" pitchFamily="18" charset="0"/>
              </a:rPr>
              <a:t>// convert to path in COM</a:t>
            </a:r>
            <a:endParaRPr lang="en-US" altLang="zh-CN" sz="1850" b="1" dirty="0">
              <a:latin typeface="Times New Roman" pitchFamily="18" charset="0"/>
              <a:ea typeface="宋体" pitchFamily="2" charset="-122"/>
              <a:cs typeface="Times New Roman" pitchFamily="18" charset="0"/>
            </a:endParaRPr>
          </a:p>
          <a:p>
            <a:pPr defTabSz="914284" eaLnBrk="0" hangingPunct="0"/>
            <a:r>
              <a:rPr lang="en-US" altLang="zh-CN" sz="1850" b="1" dirty="0" err="1">
                <a:latin typeface="Times New Roman" pitchFamily="18" charset="0"/>
                <a:ea typeface="宋体" pitchFamily="2" charset="-122"/>
                <a:cs typeface="Times New Roman" pitchFamily="18" charset="0"/>
              </a:rPr>
              <a:t>ComApi.</a:t>
            </a:r>
            <a:r>
              <a:rPr lang="en-US" altLang="zh-CN" sz="1850" b="1" dirty="0" err="1">
                <a:solidFill>
                  <a:srgbClr val="2B91AF"/>
                </a:solidFill>
                <a:latin typeface="Times New Roman" pitchFamily="18" charset="0"/>
                <a:ea typeface="宋体" pitchFamily="2" charset="-122"/>
                <a:cs typeface="Times New Roman" pitchFamily="18" charset="0"/>
              </a:rPr>
              <a:t>InwOaPath</a:t>
            </a:r>
            <a:r>
              <a:rPr lang="en-US" altLang="zh-CN" sz="1850" b="1" dirty="0">
                <a:latin typeface="Times New Roman" pitchFamily="18" charset="0"/>
                <a:ea typeface="宋体" pitchFamily="2" charset="-122"/>
                <a:cs typeface="Times New Roman" pitchFamily="18" charset="0"/>
              </a:rPr>
              <a:t> </a:t>
            </a:r>
            <a:r>
              <a:rPr lang="en-US" altLang="zh-CN" sz="1850" b="1" dirty="0" err="1">
                <a:latin typeface="Times New Roman" pitchFamily="18" charset="0"/>
                <a:ea typeface="宋体" pitchFamily="2" charset="-122"/>
                <a:cs typeface="Times New Roman" pitchFamily="18" charset="0"/>
              </a:rPr>
              <a:t>oPathInCOM</a:t>
            </a:r>
            <a:r>
              <a:rPr lang="en-US" altLang="zh-CN" sz="1850" b="1" dirty="0">
                <a:latin typeface="Times New Roman" pitchFamily="18" charset="0"/>
                <a:ea typeface="宋体" pitchFamily="2" charset="-122"/>
                <a:cs typeface="Times New Roman" pitchFamily="18" charset="0"/>
              </a:rPr>
              <a:t> = </a:t>
            </a:r>
            <a:r>
              <a:rPr lang="en-US" altLang="zh-CN" sz="1850" b="1" dirty="0" err="1" smtClean="0">
                <a:solidFill>
                  <a:srgbClr val="2B91AF"/>
                </a:solidFill>
                <a:latin typeface="Times New Roman" pitchFamily="18" charset="0"/>
                <a:ea typeface="宋体" pitchFamily="2" charset="-122"/>
                <a:cs typeface="Times New Roman" pitchFamily="18" charset="0"/>
              </a:rPr>
              <a:t>ComApiBridge</a:t>
            </a:r>
            <a:r>
              <a:rPr lang="en-US" altLang="zh-CN" sz="1850" b="1" dirty="0" err="1" smtClean="0">
                <a:latin typeface="Times New Roman" pitchFamily="18" charset="0"/>
                <a:ea typeface="宋体" pitchFamily="2" charset="-122"/>
                <a:cs typeface="Times New Roman" pitchFamily="18" charset="0"/>
              </a:rPr>
              <a:t>.ToInwOaPath</a:t>
            </a:r>
            <a:r>
              <a:rPr lang="en-US" altLang="zh-CN" sz="1850" b="1" dirty="0" smtClean="0">
                <a:latin typeface="Times New Roman" pitchFamily="18" charset="0"/>
                <a:ea typeface="宋体" pitchFamily="2" charset="-122"/>
                <a:cs typeface="Times New Roman" pitchFamily="18" charset="0"/>
              </a:rPr>
              <a:t>(</a:t>
            </a:r>
            <a:r>
              <a:rPr lang="en-US" altLang="zh-CN" sz="1850" b="1" dirty="0" err="1" smtClean="0">
                <a:latin typeface="Times New Roman" pitchFamily="18" charset="0"/>
                <a:ea typeface="宋体" pitchFamily="2" charset="-122"/>
                <a:cs typeface="Times New Roman" pitchFamily="18" charset="0"/>
              </a:rPr>
              <a:t>oModelItem</a:t>
            </a:r>
            <a:r>
              <a:rPr lang="en-US" altLang="zh-CN" sz="1850" b="1" dirty="0" smtClean="0">
                <a:latin typeface="Times New Roman" pitchFamily="18" charset="0"/>
                <a:ea typeface="宋体" pitchFamily="2" charset="-122"/>
                <a:cs typeface="Times New Roman" pitchFamily="18" charset="0"/>
              </a:rPr>
              <a:t>);</a:t>
            </a:r>
          </a:p>
          <a:p>
            <a:pPr defTabSz="914284" eaLnBrk="0" hangingPunct="0"/>
            <a:endParaRPr lang="en-US" altLang="zh-CN" sz="1850" b="1" dirty="0">
              <a:latin typeface="Times New Roman" pitchFamily="18" charset="0"/>
              <a:ea typeface="宋体" pitchFamily="2" charset="-122"/>
              <a:cs typeface="Times New Roman" pitchFamily="18" charset="0"/>
            </a:endParaRPr>
          </a:p>
          <a:p>
            <a:pPr defTabSz="914284" eaLnBrk="0" hangingPunct="0"/>
            <a:r>
              <a:rPr lang="en-US" altLang="zh-CN" sz="1850" b="1" dirty="0">
                <a:solidFill>
                  <a:srgbClr val="008000"/>
                </a:solidFill>
                <a:latin typeface="Times New Roman" pitchFamily="18" charset="0"/>
                <a:ea typeface="宋体" pitchFamily="2" charset="-122"/>
                <a:cs typeface="Times New Roman" pitchFamily="18" charset="0"/>
              </a:rPr>
              <a:t>// convert to model item in .NET</a:t>
            </a:r>
            <a:endParaRPr lang="en-US" altLang="zh-CN" sz="1850" b="1" dirty="0">
              <a:latin typeface="Times New Roman" pitchFamily="18" charset="0"/>
              <a:ea typeface="宋体" pitchFamily="2" charset="-122"/>
              <a:cs typeface="Times New Roman" pitchFamily="18" charset="0"/>
            </a:endParaRPr>
          </a:p>
          <a:p>
            <a:pPr defTabSz="914284" eaLnBrk="0" hangingPunct="0"/>
            <a:r>
              <a:rPr lang="en-US" altLang="zh-CN" sz="1850" b="1" dirty="0" err="1">
                <a:solidFill>
                  <a:srgbClr val="2B91AF"/>
                </a:solidFill>
                <a:latin typeface="Times New Roman" pitchFamily="18" charset="0"/>
                <a:ea typeface="宋体" pitchFamily="2" charset="-122"/>
                <a:cs typeface="Times New Roman" pitchFamily="18" charset="0"/>
              </a:rPr>
              <a:t>ModelItem</a:t>
            </a:r>
            <a:r>
              <a:rPr lang="en-US" altLang="zh-CN" sz="1850" b="1" dirty="0">
                <a:latin typeface="Times New Roman" pitchFamily="18" charset="0"/>
                <a:ea typeface="宋体" pitchFamily="2" charset="-122"/>
                <a:cs typeface="Times New Roman" pitchFamily="18" charset="0"/>
              </a:rPr>
              <a:t> </a:t>
            </a:r>
            <a:r>
              <a:rPr lang="en-US" altLang="zh-CN" sz="1850" b="1" dirty="0" err="1">
                <a:latin typeface="Times New Roman" pitchFamily="18" charset="0"/>
                <a:ea typeface="宋体" pitchFamily="2" charset="-122"/>
                <a:cs typeface="Times New Roman" pitchFamily="18" charset="0"/>
              </a:rPr>
              <a:t>oItemInNet</a:t>
            </a:r>
            <a:r>
              <a:rPr lang="en-US" altLang="zh-CN" sz="1850" b="1" dirty="0">
                <a:latin typeface="Times New Roman" pitchFamily="18" charset="0"/>
                <a:ea typeface="宋体" pitchFamily="2" charset="-122"/>
                <a:cs typeface="Times New Roman" pitchFamily="18" charset="0"/>
              </a:rPr>
              <a:t> = </a:t>
            </a:r>
            <a:r>
              <a:rPr lang="en-US" altLang="zh-CN" sz="1850" b="1" dirty="0" err="1" smtClean="0">
                <a:solidFill>
                  <a:srgbClr val="2B91AF"/>
                </a:solidFill>
                <a:latin typeface="Times New Roman" pitchFamily="18" charset="0"/>
                <a:ea typeface="宋体" pitchFamily="2" charset="-122"/>
                <a:cs typeface="Times New Roman" pitchFamily="18" charset="0"/>
              </a:rPr>
              <a:t>ComApiBridge</a:t>
            </a:r>
            <a:r>
              <a:rPr lang="en-US" altLang="zh-CN" sz="1850" b="1" dirty="0" err="1" smtClean="0">
                <a:latin typeface="Times New Roman" pitchFamily="18" charset="0"/>
                <a:ea typeface="宋体" pitchFamily="2" charset="-122"/>
                <a:cs typeface="Times New Roman" pitchFamily="18" charset="0"/>
              </a:rPr>
              <a:t>.ToModelItem</a:t>
            </a:r>
            <a:r>
              <a:rPr lang="en-US" altLang="zh-CN" sz="1850" b="1" dirty="0" smtClean="0">
                <a:latin typeface="Times New Roman" pitchFamily="18" charset="0"/>
                <a:ea typeface="宋体" pitchFamily="2" charset="-122"/>
                <a:cs typeface="Times New Roman" pitchFamily="18" charset="0"/>
              </a:rPr>
              <a:t>(</a:t>
            </a:r>
            <a:r>
              <a:rPr lang="en-US" altLang="zh-CN" sz="1850" b="1" dirty="0" err="1" smtClean="0">
                <a:latin typeface="Times New Roman" pitchFamily="18" charset="0"/>
                <a:ea typeface="宋体" pitchFamily="2" charset="-122"/>
                <a:cs typeface="Times New Roman" pitchFamily="18" charset="0"/>
              </a:rPr>
              <a:t>oPathInCOM</a:t>
            </a:r>
            <a:r>
              <a:rPr lang="en-US" altLang="zh-CN" sz="1850" b="1" dirty="0">
                <a:latin typeface="Times New Roman" pitchFamily="18" charset="0"/>
                <a:ea typeface="宋体" pitchFamily="2" charset="-122"/>
                <a:cs typeface="Times New Roman" pitchFamily="18" charset="0"/>
              </a:rPr>
              <a:t>);</a:t>
            </a:r>
          </a:p>
        </p:txBody>
      </p:sp>
    </p:spTree>
    <p:extLst>
      <p:ext uri="{BB962C8B-B14F-4D97-AF65-F5344CB8AC3E}">
        <p14:creationId xmlns:p14="http://schemas.microsoft.com/office/powerpoint/2010/main" val="18619167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9130" y="306386"/>
            <a:ext cx="11760166" cy="990602"/>
          </a:xfrm>
        </p:spPr>
        <p:txBody>
          <a:bodyPr/>
          <a:lstStyle/>
          <a:p>
            <a:r>
              <a:rPr lang="en-GB" altLang="zh-CN" dirty="0" smtClean="0"/>
              <a:t>Functionalities of Zoom</a:t>
            </a:r>
            <a:br>
              <a:rPr lang="en-GB" altLang="zh-CN" dirty="0" smtClean="0"/>
            </a:br>
            <a:r>
              <a:rPr lang="en-GB" altLang="zh-CN" sz="3130" b="0" dirty="0">
                <a:solidFill>
                  <a:srgbClr val="009999"/>
                </a:solidFill>
              </a:rPr>
              <a:t> </a:t>
            </a:r>
            <a:endParaRPr lang="zh-CN" altLang="en-US" sz="3130" b="0" dirty="0">
              <a:solidFill>
                <a:srgbClr val="009999"/>
              </a:solidFill>
            </a:endParaRPr>
          </a:p>
        </p:txBody>
      </p:sp>
      <p:sp>
        <p:nvSpPr>
          <p:cNvPr id="3" name="Content Placeholder 2"/>
          <p:cNvSpPr>
            <a:spLocks noGrp="1"/>
          </p:cNvSpPr>
          <p:nvPr>
            <p:ph idx="1"/>
          </p:nvPr>
        </p:nvSpPr>
        <p:spPr>
          <a:xfrm>
            <a:off x="594117" y="2146491"/>
            <a:ext cx="11762081" cy="3112896"/>
          </a:xfrm>
        </p:spPr>
        <p:txBody>
          <a:bodyPr/>
          <a:lstStyle/>
          <a:p>
            <a:r>
              <a:rPr lang="en-US" altLang="zh-CN" dirty="0" err="1" smtClean="0"/>
              <a:t>ZoomInCurViewOnCurSel</a:t>
            </a:r>
            <a:endParaRPr lang="en-US" altLang="zh-CN" dirty="0" smtClean="0"/>
          </a:p>
          <a:p>
            <a:pPr lvl="1"/>
            <a:r>
              <a:rPr lang="en-US" altLang="zh-CN" dirty="0" smtClean="0"/>
              <a:t>Zoom in current view to current selection </a:t>
            </a:r>
            <a:endParaRPr lang="en-US" altLang="zh-CN" dirty="0"/>
          </a:p>
          <a:p>
            <a:r>
              <a:rPr lang="en-US" altLang="zh-CN" dirty="0" err="1"/>
              <a:t>ZoomInViewOnSel</a:t>
            </a:r>
            <a:r>
              <a:rPr lang="en-US" altLang="zh-CN" dirty="0"/>
              <a:t> </a:t>
            </a:r>
            <a:endParaRPr lang="en-US" altLang="zh-CN" dirty="0" smtClean="0"/>
          </a:p>
          <a:p>
            <a:pPr lvl="1"/>
            <a:r>
              <a:rPr lang="en-US" altLang="zh-CN" dirty="0"/>
              <a:t>Zoom </a:t>
            </a:r>
            <a:r>
              <a:rPr lang="en-US" altLang="zh-CN" dirty="0" smtClean="0"/>
              <a:t>in </a:t>
            </a:r>
            <a:r>
              <a:rPr lang="en-US" altLang="zh-CN" dirty="0"/>
              <a:t>a specified view onto a specified selection.</a:t>
            </a:r>
          </a:p>
          <a:p>
            <a:r>
              <a:rPr lang="en-US" altLang="zh-CN" dirty="0" err="1" smtClean="0"/>
              <a:t>ZoomInCurViewOnSel</a:t>
            </a:r>
            <a:endParaRPr lang="en-US" altLang="zh-CN" dirty="0" smtClean="0"/>
          </a:p>
          <a:p>
            <a:pPr lvl="1"/>
            <a:r>
              <a:rPr lang="en-US" altLang="zh-CN" dirty="0"/>
              <a:t>Zooms in the current view onto a specified selection</a:t>
            </a:r>
            <a:endParaRPr lang="en-US" altLang="zh-CN" dirty="0" smtClean="0"/>
          </a:p>
          <a:p>
            <a:pPr marL="0" indent="0">
              <a:buNone/>
            </a:pPr>
            <a:endParaRPr lang="zh-CN" altLang="en-US" dirty="0"/>
          </a:p>
        </p:txBody>
      </p:sp>
      <p:sp>
        <p:nvSpPr>
          <p:cNvPr id="10241" name="Rectangle 1"/>
          <p:cNvSpPr>
            <a:spLocks noChangeArrowheads="1"/>
          </p:cNvSpPr>
          <p:nvPr/>
        </p:nvSpPr>
        <p:spPr bwMode="auto">
          <a:xfrm>
            <a:off x="1101994" y="7034601"/>
            <a:ext cx="9371075" cy="1013214"/>
          </a:xfrm>
          <a:prstGeom prst="rect">
            <a:avLst/>
          </a:prstGeom>
          <a:solidFill>
            <a:schemeClr val="bg1">
              <a:lumMod val="85000"/>
            </a:schemeClr>
          </a:solidFill>
          <a:ln w="9525">
            <a:noFill/>
            <a:miter lim="800000"/>
            <a:headEnd/>
            <a:tailEnd/>
          </a:ln>
          <a:effectLst/>
        </p:spPr>
        <p:txBody>
          <a:bodyPr vert="horz" wrap="square" lIns="91427" tIns="45714" rIns="91427" bIns="45714" numCol="1" anchor="ctr" anchorCtr="0" compatLnSpc="1">
            <a:prstTxWarp prst="textNoShape">
              <a:avLst/>
            </a:prstTxWarp>
            <a:spAutoFit/>
          </a:bodyPr>
          <a:lstStyle/>
          <a:p>
            <a:pPr defTabSz="914284"/>
            <a:r>
              <a:rPr lang="en-US" altLang="zh-CN" sz="1992" dirty="0" smtClean="0">
                <a:solidFill>
                  <a:schemeClr val="accent5">
                    <a:lumMod val="90000"/>
                    <a:lumOff val="10000"/>
                  </a:schemeClr>
                </a:solidFill>
                <a:latin typeface="Times New Roman" pitchFamily="18" charset="0"/>
                <a:ea typeface="宋体" pitchFamily="2" charset="-122"/>
                <a:cs typeface="Times New Roman" pitchFamily="18" charset="0"/>
              </a:rPr>
              <a:t>//</a:t>
            </a:r>
            <a:r>
              <a:rPr lang="en-US" altLang="zh-CN" sz="2000" dirty="0">
                <a:solidFill>
                  <a:schemeClr val="accent5">
                    <a:lumMod val="90000"/>
                    <a:lumOff val="10000"/>
                  </a:schemeClr>
                </a:solidFill>
              </a:rPr>
              <a:t> zoom </a:t>
            </a:r>
            <a:r>
              <a:rPr lang="en-US" altLang="zh-CN" sz="2000" dirty="0" smtClean="0">
                <a:solidFill>
                  <a:schemeClr val="accent5">
                    <a:lumMod val="90000"/>
                    <a:lumOff val="10000"/>
                  </a:schemeClr>
                </a:solidFill>
              </a:rPr>
              <a:t>in current view to selected </a:t>
            </a:r>
            <a:r>
              <a:rPr lang="en-US" altLang="zh-CN" sz="2000" dirty="0">
                <a:solidFill>
                  <a:schemeClr val="accent5">
                    <a:lumMod val="90000"/>
                    <a:lumOff val="10000"/>
                  </a:schemeClr>
                </a:solidFill>
              </a:rPr>
              <a:t>objects</a:t>
            </a:r>
            <a:endParaRPr lang="en-US" altLang="zh-CN" sz="1992" dirty="0" smtClean="0">
              <a:solidFill>
                <a:schemeClr val="accent5">
                  <a:lumMod val="90000"/>
                  <a:lumOff val="10000"/>
                </a:schemeClr>
              </a:solidFill>
              <a:latin typeface="Times New Roman" pitchFamily="18" charset="0"/>
              <a:ea typeface="宋体" pitchFamily="2" charset="-122"/>
              <a:cs typeface="Times New Roman" pitchFamily="18" charset="0"/>
            </a:endParaRPr>
          </a:p>
          <a:p>
            <a:pPr defTabSz="914284"/>
            <a:r>
              <a:rPr lang="en-US" altLang="zh-CN" sz="1992" b="1" dirty="0" err="1" smtClean="0">
                <a:solidFill>
                  <a:srgbClr val="2B91AF"/>
                </a:solidFill>
                <a:latin typeface="Times New Roman" pitchFamily="18" charset="0"/>
                <a:ea typeface="宋体" pitchFamily="2" charset="-122"/>
                <a:cs typeface="Times New Roman" pitchFamily="18" charset="0"/>
              </a:rPr>
              <a:t>ComApiBridge</a:t>
            </a:r>
            <a:r>
              <a:rPr lang="en-US" altLang="zh-CN" sz="1992" b="1" dirty="0" err="1" smtClean="0">
                <a:latin typeface="Times New Roman" pitchFamily="18" charset="0"/>
                <a:ea typeface="宋体" pitchFamily="2" charset="-122"/>
                <a:cs typeface="Times New Roman" pitchFamily="18" charset="0"/>
              </a:rPr>
              <a:t>.State.ZoomInCurViewOnCurSel</a:t>
            </a:r>
            <a:r>
              <a:rPr lang="en-US" altLang="zh-CN" sz="1992" b="1" dirty="0">
                <a:latin typeface="Times New Roman" pitchFamily="18" charset="0"/>
                <a:ea typeface="宋体" pitchFamily="2" charset="-122"/>
                <a:cs typeface="Times New Roman" pitchFamily="18" charset="0"/>
              </a:rPr>
              <a:t>();</a:t>
            </a:r>
          </a:p>
          <a:p>
            <a:pPr defTabSz="914284" eaLnBrk="0" hangingPunct="0"/>
            <a:endParaRPr lang="en-US" altLang="zh-CN" sz="1992" b="1" dirty="0">
              <a:latin typeface="Times New Roman" pitchFamily="18" charset="0"/>
              <a:ea typeface="宋体" pitchFamily="2" charset="-122"/>
              <a:cs typeface="Times New Roman" pitchFamily="18" charset="0"/>
            </a:endParaRPr>
          </a:p>
        </p:txBody>
      </p:sp>
    </p:spTree>
    <p:extLst>
      <p:ext uri="{BB962C8B-B14F-4D97-AF65-F5344CB8AC3E}">
        <p14:creationId xmlns:p14="http://schemas.microsoft.com/office/powerpoint/2010/main" val="4164434965"/>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724" y="364253"/>
            <a:ext cx="11761869" cy="1417216"/>
          </a:xfrm>
        </p:spPr>
        <p:txBody>
          <a:bodyPr/>
          <a:lstStyle/>
          <a:p>
            <a:r>
              <a:rPr lang="en-US" altLang="zh-CN" dirty="0"/>
              <a:t>Object Properties in COM</a:t>
            </a:r>
            <a:endParaRPr lang="en-US" dirty="0"/>
          </a:p>
        </p:txBody>
      </p:sp>
      <p:pic>
        <p:nvPicPr>
          <p:cNvPr id="4" name="Content Placeholder 3" descr="Navisworks Properties.png"/>
          <p:cNvPicPr>
            <a:picLocks noGrp="1" noChangeAspect="1"/>
          </p:cNvPicPr>
          <p:nvPr>
            <p:ph idx="1"/>
          </p:nvPr>
        </p:nvPicPr>
        <p:blipFill>
          <a:blip r:embed="rId3" cstate="print"/>
          <a:stretch>
            <a:fillRect/>
          </a:stretch>
        </p:blipFill>
        <p:spPr>
          <a:xfrm>
            <a:off x="1171576" y="2058987"/>
            <a:ext cx="10514875" cy="6699250"/>
          </a:xfrm>
        </p:spPr>
      </p:pic>
      <p:sp>
        <p:nvSpPr>
          <p:cNvPr id="8" name="Rectangle 7"/>
          <p:cNvSpPr/>
          <p:nvPr/>
        </p:nvSpPr>
        <p:spPr>
          <a:xfrm>
            <a:off x="9477375" y="3201987"/>
            <a:ext cx="2209800" cy="5334000"/>
          </a:xfrm>
          <a:prstGeom prst="rect">
            <a:avLst/>
          </a:prstGeom>
          <a:noFill/>
          <a:ln w="6032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11" name="Rectangular Callout 10"/>
          <p:cNvSpPr/>
          <p:nvPr/>
        </p:nvSpPr>
        <p:spPr>
          <a:xfrm>
            <a:off x="9477375" y="1754187"/>
            <a:ext cx="2209800" cy="1295400"/>
          </a:xfrm>
          <a:prstGeom prst="wedgeRectCallout">
            <a:avLst/>
          </a:prstGeom>
          <a:solidFill>
            <a:srgbClr val="FFC000"/>
          </a:solidFill>
          <a:ln w="28575"/>
        </p:spPr>
        <p:style>
          <a:lnRef idx="1">
            <a:schemeClr val="accent1"/>
          </a:lnRef>
          <a:fillRef idx="3">
            <a:schemeClr val="accent1"/>
          </a:fillRef>
          <a:effectRef idx="2">
            <a:schemeClr val="accent1"/>
          </a:effectRef>
          <a:fontRef idx="minor">
            <a:schemeClr val="lt1"/>
          </a:fontRef>
        </p:style>
        <p:txBody>
          <a:bodyPr rtlCol="0" anchor="ctr"/>
          <a:lstStyle/>
          <a:p>
            <a:pPr algn="ctr"/>
            <a:r>
              <a:rPr lang="yo-NG" altLang="zh-CN" sz="1800" dirty="0" smtClean="0">
                <a:solidFill>
                  <a:schemeClr val="accent5">
                    <a:lumMod val="90000"/>
                    <a:lumOff val="10000"/>
                  </a:schemeClr>
                </a:solidFill>
              </a:rPr>
              <a:t>InwGUIPropertyNode</a:t>
            </a:r>
            <a:endParaRPr lang="en-US" altLang="zh-CN" sz="1800" dirty="0" smtClean="0">
              <a:solidFill>
                <a:schemeClr val="accent5">
                  <a:lumMod val="90000"/>
                  <a:lumOff val="10000"/>
                </a:schemeClr>
              </a:solidFill>
            </a:endParaRPr>
          </a:p>
          <a:p>
            <a:pPr algn="ctr"/>
            <a:r>
              <a:rPr lang="en-US" altLang="zh-CN" sz="1800" dirty="0" smtClean="0">
                <a:solidFill>
                  <a:schemeClr val="accent5">
                    <a:lumMod val="90000"/>
                    <a:lumOff val="10000"/>
                  </a:schemeClr>
                </a:solidFill>
              </a:rPr>
              <a:t>(</a:t>
            </a:r>
            <a:r>
              <a:rPr lang="en-US" altLang="zh-CN" sz="1800" dirty="0" err="1" smtClean="0">
                <a:solidFill>
                  <a:schemeClr val="accent5">
                    <a:lumMod val="90000"/>
                    <a:lumOff val="10000"/>
                  </a:schemeClr>
                </a:solidFill>
              </a:rPr>
              <a:t>ProperyCategories</a:t>
            </a:r>
            <a:r>
              <a:rPr lang="en-US" altLang="zh-CN" sz="1800" dirty="0" smtClean="0">
                <a:solidFill>
                  <a:schemeClr val="accent5">
                    <a:lumMod val="90000"/>
                    <a:lumOff val="10000"/>
                  </a:schemeClr>
                </a:solidFill>
              </a:rPr>
              <a:t>)</a:t>
            </a:r>
            <a:endParaRPr lang="zh-CN" altLang="en-US" sz="1800" dirty="0">
              <a:solidFill>
                <a:schemeClr val="accent5">
                  <a:lumMod val="90000"/>
                  <a:lumOff val="10000"/>
                </a:schemeClr>
              </a:solidFill>
            </a:endParaRPr>
          </a:p>
        </p:txBody>
      </p:sp>
      <p:sp>
        <p:nvSpPr>
          <p:cNvPr id="12" name="Rectangle 11"/>
          <p:cNvSpPr/>
          <p:nvPr/>
        </p:nvSpPr>
        <p:spPr>
          <a:xfrm>
            <a:off x="9499492" y="3735387"/>
            <a:ext cx="2209800" cy="4648200"/>
          </a:xfrm>
          <a:prstGeom prst="rect">
            <a:avLst/>
          </a:prstGeom>
          <a:noFill/>
          <a:ln w="6032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14" name="Flowchart: Process 13"/>
          <p:cNvSpPr/>
          <p:nvPr/>
        </p:nvSpPr>
        <p:spPr>
          <a:xfrm>
            <a:off x="7343775" y="4421187"/>
            <a:ext cx="2133600" cy="762000"/>
          </a:xfrm>
          <a:prstGeom prst="flowChartProcess">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yo-NG" altLang="zh-CN" sz="1800" dirty="0" smtClean="0">
                <a:solidFill>
                  <a:schemeClr val="accent5">
                    <a:lumMod val="90000"/>
                    <a:lumOff val="10000"/>
                  </a:schemeClr>
                </a:solidFill>
              </a:rPr>
              <a:t>InwOaPropertyVec</a:t>
            </a:r>
            <a:endParaRPr lang="en-US" altLang="zh-CN" sz="1800" dirty="0" smtClean="0">
              <a:solidFill>
                <a:schemeClr val="accent5">
                  <a:lumMod val="90000"/>
                  <a:lumOff val="10000"/>
                </a:schemeClr>
              </a:solidFill>
            </a:endParaRPr>
          </a:p>
          <a:p>
            <a:pPr algn="ctr"/>
            <a:r>
              <a:rPr lang="en-US" altLang="zh-CN" sz="1800" dirty="0" smtClean="0">
                <a:solidFill>
                  <a:schemeClr val="accent5">
                    <a:lumMod val="90000"/>
                    <a:lumOff val="10000"/>
                  </a:schemeClr>
                </a:solidFill>
              </a:rPr>
              <a:t>(</a:t>
            </a:r>
            <a:r>
              <a:rPr lang="en-US" altLang="zh-CN" sz="1800" dirty="0" err="1" smtClean="0">
                <a:solidFill>
                  <a:schemeClr val="accent5">
                    <a:lumMod val="90000"/>
                    <a:lumOff val="10000"/>
                  </a:schemeClr>
                </a:solidFill>
              </a:rPr>
              <a:t>PropertyCategory</a:t>
            </a:r>
            <a:r>
              <a:rPr lang="en-US" altLang="zh-CN" sz="1800" dirty="0" smtClean="0">
                <a:solidFill>
                  <a:schemeClr val="accent5">
                    <a:lumMod val="90000"/>
                    <a:lumOff val="10000"/>
                  </a:schemeClr>
                </a:solidFill>
              </a:rPr>
              <a:t>)</a:t>
            </a:r>
            <a:endParaRPr lang="zh-CN" altLang="en-US" sz="1800" dirty="0">
              <a:solidFill>
                <a:schemeClr val="accent5">
                  <a:lumMod val="90000"/>
                  <a:lumOff val="10000"/>
                </a:schemeClr>
              </a:solidFill>
            </a:endParaRPr>
          </a:p>
        </p:txBody>
      </p:sp>
      <p:sp>
        <p:nvSpPr>
          <p:cNvPr id="15" name="Rectangle 14"/>
          <p:cNvSpPr/>
          <p:nvPr/>
        </p:nvSpPr>
        <p:spPr>
          <a:xfrm>
            <a:off x="9477375" y="3887787"/>
            <a:ext cx="2209800" cy="190500"/>
          </a:xfrm>
          <a:prstGeom prst="rect">
            <a:avLst/>
          </a:prstGeom>
          <a:noFill/>
          <a:ln w="6032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16" name="Flowchart: Process 15"/>
          <p:cNvSpPr/>
          <p:nvPr/>
        </p:nvSpPr>
        <p:spPr>
          <a:xfrm>
            <a:off x="7343775" y="3316287"/>
            <a:ext cx="2133600" cy="762000"/>
          </a:xfrm>
          <a:prstGeom prst="flowChartProcess">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yo-NG" altLang="zh-CN" sz="1800" dirty="0" smtClean="0">
                <a:solidFill>
                  <a:schemeClr val="accent5">
                    <a:lumMod val="90000"/>
                    <a:lumOff val="10000"/>
                  </a:schemeClr>
                </a:solidFill>
              </a:rPr>
              <a:t>InwOaProperty</a:t>
            </a:r>
            <a:endParaRPr lang="en-US" altLang="zh-CN" sz="1800" dirty="0" smtClean="0">
              <a:solidFill>
                <a:schemeClr val="accent5">
                  <a:lumMod val="90000"/>
                  <a:lumOff val="10000"/>
                </a:schemeClr>
              </a:solidFill>
            </a:endParaRPr>
          </a:p>
          <a:p>
            <a:pPr algn="ctr"/>
            <a:r>
              <a:rPr lang="en-US" altLang="zh-CN" sz="1800" dirty="0" smtClean="0">
                <a:solidFill>
                  <a:schemeClr val="accent5">
                    <a:lumMod val="90000"/>
                    <a:lumOff val="10000"/>
                  </a:schemeClr>
                </a:solidFill>
              </a:rPr>
              <a:t>(</a:t>
            </a:r>
            <a:r>
              <a:rPr lang="en-US" altLang="zh-CN" sz="1800" dirty="0" err="1" smtClean="0">
                <a:solidFill>
                  <a:schemeClr val="accent5">
                    <a:lumMod val="90000"/>
                    <a:lumOff val="10000"/>
                  </a:schemeClr>
                </a:solidFill>
              </a:rPr>
              <a:t>DataProperty</a:t>
            </a:r>
            <a:r>
              <a:rPr lang="en-US" altLang="zh-CN" sz="1800" dirty="0" smtClean="0">
                <a:solidFill>
                  <a:schemeClr val="accent5">
                    <a:lumMod val="90000"/>
                    <a:lumOff val="10000"/>
                  </a:schemeClr>
                </a:solidFill>
              </a:rPr>
              <a:t>)</a:t>
            </a:r>
            <a:endParaRPr lang="zh-CN" altLang="en-US" sz="1800" dirty="0">
              <a:solidFill>
                <a:schemeClr val="accent5">
                  <a:lumMod val="90000"/>
                  <a:lumOff val="10000"/>
                </a:schemeClr>
              </a:solidFill>
            </a:endParaRPr>
          </a:p>
        </p:txBody>
      </p:sp>
    </p:spTree>
    <p:extLst>
      <p:ext uri="{BB962C8B-B14F-4D97-AF65-F5344CB8AC3E}">
        <p14:creationId xmlns:p14="http://schemas.microsoft.com/office/powerpoint/2010/main" val="173319225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grpId="1" nodeType="clickEffect">
                                  <p:stCondLst>
                                    <p:cond delay="0"/>
                                  </p:stCondLst>
                                  <p:childTnLst>
                                    <p:set>
                                      <p:cBhvr>
                                        <p:cTn id="12" dur="1" fill="hold">
                                          <p:stCondLst>
                                            <p:cond delay="0"/>
                                          </p:stCondLst>
                                        </p:cTn>
                                        <p:tgtEl>
                                          <p:spTgt spid="11"/>
                                        </p:tgtEl>
                                        <p:attrNameLst>
                                          <p:attrName>style.visibility</p:attrName>
                                        </p:attrNameLst>
                                      </p:cBhvr>
                                      <p:to>
                                        <p:strVal val="hidden"/>
                                      </p:to>
                                    </p:set>
                                  </p:childTnLst>
                                </p:cTn>
                              </p:par>
                              <p:par>
                                <p:cTn id="13" presetID="1" presetClass="exit" presetSubtype="0" fill="hold" grpId="1" nodeType="withEffect">
                                  <p:stCondLst>
                                    <p:cond delay="0"/>
                                  </p:stCondLst>
                                  <p:childTnLst>
                                    <p:set>
                                      <p:cBhvr>
                                        <p:cTn id="14" dur="1" fill="hold">
                                          <p:stCondLst>
                                            <p:cond delay="0"/>
                                          </p:stCondLst>
                                        </p:cTn>
                                        <p:tgtEl>
                                          <p:spTgt spid="8"/>
                                        </p:tgtEl>
                                        <p:attrNameLst>
                                          <p:attrName>style.visibility</p:attrName>
                                        </p:attrNameLst>
                                      </p:cBhvr>
                                      <p:to>
                                        <p:strVal val="hidden"/>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12"/>
                                        </p:tgtEl>
                                        <p:attrNameLst>
                                          <p:attrName>style.visibility</p:attrName>
                                        </p:attrNameLst>
                                      </p:cBhvr>
                                      <p:to>
                                        <p:strVal val="hidden"/>
                                      </p:to>
                                    </p:set>
                                  </p:childTnLst>
                                </p:cTn>
                              </p:par>
                              <p:par>
                                <p:cTn id="23" presetID="1" presetClass="exit" presetSubtype="0" fill="hold" grpId="1" nodeType="withEffect">
                                  <p:stCondLst>
                                    <p:cond delay="0"/>
                                  </p:stCondLst>
                                  <p:childTnLst>
                                    <p:set>
                                      <p:cBhvr>
                                        <p:cTn id="24" dur="1" fill="hold">
                                          <p:stCondLst>
                                            <p:cond delay="0"/>
                                          </p:stCondLst>
                                        </p:cTn>
                                        <p:tgtEl>
                                          <p:spTgt spid="16"/>
                                        </p:tgtEl>
                                        <p:attrNameLst>
                                          <p:attrName>style.visibility</p:attrName>
                                        </p:attrNameLst>
                                      </p:cBhvr>
                                      <p:to>
                                        <p:strVal val="hidden"/>
                                      </p:to>
                                    </p:set>
                                  </p:childTnLst>
                                </p:cTn>
                              </p:par>
                              <p:par>
                                <p:cTn id="25" presetID="1" presetClass="entr" presetSubtype="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xit" presetSubtype="0" fill="hold" grpId="1" nodeType="clickEffect">
                                  <p:stCondLst>
                                    <p:cond delay="0"/>
                                  </p:stCondLst>
                                  <p:childTnLst>
                                    <p:set>
                                      <p:cBhvr>
                                        <p:cTn id="32" dur="1" fill="hold">
                                          <p:stCondLst>
                                            <p:cond delay="0"/>
                                          </p:stCondLst>
                                        </p:cTn>
                                        <p:tgtEl>
                                          <p:spTgt spid="15"/>
                                        </p:tgtEl>
                                        <p:attrNameLst>
                                          <p:attrName>style.visibility</p:attrName>
                                        </p:attrNameLst>
                                      </p:cBhvr>
                                      <p:to>
                                        <p:strVal val="hidden"/>
                                      </p:to>
                                    </p:set>
                                  </p:childTnLst>
                                </p:cTn>
                              </p:par>
                              <p:par>
                                <p:cTn id="33" presetID="1" presetClass="exit" presetSubtype="0" fill="hold" grpId="1" nodeType="withEffect">
                                  <p:stCondLst>
                                    <p:cond delay="0"/>
                                  </p:stCondLst>
                                  <p:childTnLst>
                                    <p:set>
                                      <p:cBhvr>
                                        <p:cTn id="34" dur="1" fill="hold">
                                          <p:stCondLst>
                                            <p:cond delay="0"/>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11" grpId="0" animBg="1"/>
      <p:bldP spid="11" grpId="1" animBg="1"/>
      <p:bldP spid="12" grpId="0" animBg="1"/>
      <p:bldP spid="12" grpId="1" animBg="1"/>
      <p:bldP spid="14" grpId="0" animBg="1"/>
      <p:bldP spid="14" grpId="1" animBg="1"/>
      <p:bldP spid="15" grpId="0" animBg="1"/>
      <p:bldP spid="15" grpId="1" animBg="1"/>
      <p:bldP spid="16" grpId="0" animBg="1"/>
      <p:bldP spid="16"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Object Properties APIs</a:t>
            </a:r>
            <a:endParaRPr lang="zh-CN" altLang="en-US" dirty="0"/>
          </a:p>
        </p:txBody>
      </p:sp>
      <p:sp>
        <p:nvSpPr>
          <p:cNvPr id="3" name="Content Placeholder 2"/>
          <p:cNvSpPr>
            <a:spLocks noGrp="1"/>
          </p:cNvSpPr>
          <p:nvPr>
            <p:ph idx="1"/>
          </p:nvPr>
        </p:nvSpPr>
        <p:spPr>
          <a:xfrm>
            <a:off x="599501" y="1449387"/>
            <a:ext cx="11762081" cy="6699654"/>
          </a:xfrm>
        </p:spPr>
        <p:txBody>
          <a:bodyPr/>
          <a:lstStyle/>
          <a:p>
            <a:r>
              <a:rPr lang="en-US" altLang="zh-CN" sz="3600" dirty="0" err="1" smtClean="0"/>
              <a:t>ComApiBridge.S</a:t>
            </a:r>
            <a:r>
              <a:rPr lang="yo-NG" altLang="zh-CN" sz="3600" dirty="0" smtClean="0"/>
              <a:t>tate.GetGUIPropertyNode</a:t>
            </a:r>
            <a:r>
              <a:rPr lang="en-US" altLang="zh-CN" sz="3600" dirty="0" smtClean="0"/>
              <a:t>(path)</a:t>
            </a:r>
          </a:p>
          <a:p>
            <a:pPr lvl="1"/>
            <a:r>
              <a:rPr lang="en-US" altLang="zh-CN" sz="2400" dirty="0" err="1" smtClean="0"/>
              <a:t>ComApi.InwGUIPropertyNode</a:t>
            </a:r>
            <a:endParaRPr lang="en-US" altLang="zh-CN" sz="2400" dirty="0" smtClean="0"/>
          </a:p>
          <a:p>
            <a:pPr lvl="1"/>
            <a:r>
              <a:rPr lang="en-US" altLang="zh-CN" sz="2400" dirty="0" smtClean="0"/>
              <a:t>Entry to the properties of a model item</a:t>
            </a:r>
            <a:endParaRPr lang="en-US" altLang="zh-CN" sz="3600" dirty="0" smtClean="0"/>
          </a:p>
          <a:p>
            <a:r>
              <a:rPr lang="en-US" altLang="zh-CN" sz="3600" dirty="0" err="1"/>
              <a:t>ComApi.InwGUIPropertyNode</a:t>
            </a:r>
            <a:r>
              <a:rPr lang="en-US" altLang="zh-CN" sz="3600" dirty="0"/>
              <a:t>. </a:t>
            </a:r>
            <a:r>
              <a:rPr lang="en-US" altLang="zh-CN" sz="3600" dirty="0" err="1"/>
              <a:t>GUIAttributes</a:t>
            </a:r>
            <a:r>
              <a:rPr lang="en-US" altLang="zh-CN" sz="3600" dirty="0"/>
              <a:t>()</a:t>
            </a:r>
            <a:endParaRPr lang="en-US" altLang="zh-CN" sz="3400" dirty="0" smtClean="0"/>
          </a:p>
          <a:p>
            <a:pPr lvl="1"/>
            <a:r>
              <a:rPr lang="en-US" altLang="zh-CN" sz="2400" dirty="0" smtClean="0"/>
              <a:t>Like </a:t>
            </a:r>
            <a:r>
              <a:rPr lang="en-US" altLang="zh-CN" sz="2400" dirty="0" err="1" smtClean="0"/>
              <a:t>ModelItem.PropertyCategories</a:t>
            </a:r>
            <a:r>
              <a:rPr lang="en-US" altLang="zh-CN" sz="2400" dirty="0"/>
              <a:t> of .NET</a:t>
            </a:r>
            <a:endParaRPr lang="en-US" altLang="zh-CN" sz="2400" dirty="0" smtClean="0"/>
          </a:p>
          <a:p>
            <a:r>
              <a:rPr lang="en-US" altLang="zh-CN" sz="3600" dirty="0" err="1" smtClean="0"/>
              <a:t>ComApi.InwGUIAttribute</a:t>
            </a:r>
            <a:endParaRPr lang="en-US" altLang="zh-CN" sz="3600" dirty="0" smtClean="0"/>
          </a:p>
          <a:p>
            <a:pPr lvl="1"/>
            <a:r>
              <a:rPr lang="en-US" altLang="zh-CN" sz="2800" dirty="0" smtClean="0"/>
              <a:t>Properties collection, like </a:t>
            </a:r>
            <a:r>
              <a:rPr lang="en-US" altLang="zh-CN" sz="2800" dirty="0" err="1" smtClean="0"/>
              <a:t>PropertyCategory</a:t>
            </a:r>
            <a:r>
              <a:rPr lang="en-US" altLang="zh-CN" sz="2800" dirty="0" smtClean="0"/>
              <a:t> </a:t>
            </a:r>
            <a:r>
              <a:rPr lang="en-US" altLang="zh-CN" sz="2800" dirty="0"/>
              <a:t>of .</a:t>
            </a:r>
            <a:r>
              <a:rPr lang="en-US" altLang="zh-CN" sz="2800" dirty="0" smtClean="0"/>
              <a:t>NET</a:t>
            </a:r>
          </a:p>
          <a:p>
            <a:r>
              <a:rPr lang="en-US" altLang="zh-CN" sz="3600" dirty="0" err="1" smtClean="0"/>
              <a:t>ComApi.InwOaProperty</a:t>
            </a:r>
            <a:endParaRPr lang="en-US" altLang="zh-CN" sz="3600" dirty="0" smtClean="0"/>
          </a:p>
          <a:p>
            <a:pPr lvl="1"/>
            <a:r>
              <a:rPr lang="en-US" altLang="zh-CN" sz="2400" dirty="0" smtClean="0"/>
              <a:t>Specific property. Like </a:t>
            </a:r>
            <a:r>
              <a:rPr lang="en-US" altLang="zh-CN" sz="2400" dirty="0" err="1" smtClean="0"/>
              <a:t>DataProperty</a:t>
            </a:r>
            <a:r>
              <a:rPr lang="en-US" altLang="zh-CN" sz="2400" dirty="0" smtClean="0"/>
              <a:t> of .NET </a:t>
            </a:r>
          </a:p>
          <a:p>
            <a:r>
              <a:rPr lang="en-US" altLang="zh-CN" sz="3600" dirty="0" err="1"/>
              <a:t>ComApi.InwOaPropertyVec</a:t>
            </a:r>
            <a:endParaRPr lang="en-US" altLang="zh-CN" sz="3600" dirty="0"/>
          </a:p>
          <a:p>
            <a:pPr lvl="1"/>
            <a:r>
              <a:rPr lang="en-US" altLang="zh-CN" sz="2400" dirty="0"/>
              <a:t>Property </a:t>
            </a:r>
            <a:r>
              <a:rPr lang="en-US" altLang="zh-CN" sz="2400" dirty="0" smtClean="0"/>
              <a:t>collection for adding/modifying </a:t>
            </a:r>
            <a:r>
              <a:rPr lang="en-US" altLang="zh-CN" sz="2400" dirty="0" err="1"/>
              <a:t>PropertyCategory</a:t>
            </a:r>
            <a:endParaRPr lang="en-US" altLang="zh-CN" sz="2400" dirty="0" smtClean="0"/>
          </a:p>
          <a:p>
            <a:r>
              <a:rPr lang="en-US" altLang="zh-CN" sz="3200" dirty="0" err="1" smtClean="0"/>
              <a:t>ComApi.InwOaPropertyVec.Properties</a:t>
            </a:r>
            <a:endParaRPr lang="en-US" altLang="zh-CN" sz="3200" dirty="0" smtClean="0"/>
          </a:p>
          <a:p>
            <a:pPr lvl="1"/>
            <a:r>
              <a:rPr lang="en-US" altLang="zh-CN" sz="2400" dirty="0" smtClean="0"/>
              <a:t>Property collection of a property category</a:t>
            </a:r>
          </a:p>
          <a:p>
            <a:r>
              <a:rPr lang="en-US" altLang="zh-CN" sz="3600" dirty="0" err="1" smtClean="0"/>
              <a:t>ComApi.InwGUIPropertyNode.SetUserDefined</a:t>
            </a:r>
            <a:endParaRPr lang="en-US" altLang="zh-CN" sz="3600" dirty="0"/>
          </a:p>
          <a:p>
            <a:pPr lvl="1"/>
            <a:r>
              <a:rPr lang="en-US" altLang="zh-CN" sz="2400" dirty="0" smtClean="0"/>
              <a:t>Add or modify a specific </a:t>
            </a:r>
            <a:r>
              <a:rPr lang="en-US" altLang="zh-CN" sz="2400" dirty="0"/>
              <a:t>property </a:t>
            </a:r>
            <a:r>
              <a:rPr lang="en-US" altLang="zh-CN" sz="2400" dirty="0" smtClean="0"/>
              <a:t>category with the updated  </a:t>
            </a:r>
            <a:r>
              <a:rPr lang="en-US" altLang="zh-CN" sz="2800" dirty="0" err="1" smtClean="0"/>
              <a:t>InwOaPropertyVec</a:t>
            </a:r>
            <a:endParaRPr lang="en-US" altLang="zh-CN" sz="2800" dirty="0" smtClean="0"/>
          </a:p>
          <a:p>
            <a:endParaRPr lang="en-US" altLang="zh-CN" sz="3600" dirty="0" smtClean="0"/>
          </a:p>
          <a:p>
            <a:pPr lvl="1"/>
            <a:endParaRPr lang="en-US" altLang="zh-CN" sz="2400" dirty="0" smtClean="0"/>
          </a:p>
          <a:p>
            <a:endParaRPr lang="zh-CN" altLang="en-US" sz="3600" dirty="0"/>
          </a:p>
        </p:txBody>
      </p:sp>
    </p:spTree>
    <p:extLst>
      <p:ext uri="{BB962C8B-B14F-4D97-AF65-F5344CB8AC3E}">
        <p14:creationId xmlns:p14="http://schemas.microsoft.com/office/powerpoint/2010/main" val="2765294149"/>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9747" y="1587"/>
            <a:ext cx="11762081" cy="856522"/>
          </a:xfrm>
        </p:spPr>
        <p:txBody>
          <a:bodyPr/>
          <a:lstStyle/>
          <a:p>
            <a:r>
              <a:rPr lang="en-GB" altLang="zh-CN" dirty="0"/>
              <a:t>Demo: Add Custom Properties</a:t>
            </a:r>
            <a:endParaRPr lang="zh-CN" altLang="en-US" dirty="0"/>
          </a:p>
        </p:txBody>
      </p:sp>
      <p:sp>
        <p:nvSpPr>
          <p:cNvPr id="4" name="Rectangle 3"/>
          <p:cNvSpPr/>
          <p:nvPr/>
        </p:nvSpPr>
        <p:spPr>
          <a:xfrm>
            <a:off x="439747" y="1068387"/>
            <a:ext cx="12285653" cy="8125301"/>
          </a:xfrm>
          <a:prstGeom prst="rect">
            <a:avLst/>
          </a:prstGeom>
          <a:solidFill>
            <a:schemeClr val="bg1">
              <a:lumMod val="95000"/>
            </a:schemeClr>
          </a:solidFill>
        </p:spPr>
        <p:txBody>
          <a:bodyPr wrap="square">
            <a:spAutoFit/>
          </a:bodyPr>
          <a:lstStyle/>
          <a:p>
            <a:r>
              <a:rPr lang="en-US" altLang="zh-CN" sz="1800" dirty="0">
                <a:solidFill>
                  <a:srgbClr val="008000"/>
                </a:solidFill>
                <a:highlight>
                  <a:srgbClr val="FFFFFF"/>
                </a:highlight>
                <a:latin typeface="Times New Roman" panose="02020603050405020304" pitchFamily="18" charset="0"/>
                <a:cs typeface="Times New Roman" panose="02020603050405020304" pitchFamily="18" charset="0"/>
              </a:rPr>
              <a:t>//get current selection of .NET</a:t>
            </a:r>
            <a:endPar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endParaRPr>
          </a:p>
          <a:p>
            <a:r>
              <a:rPr lang="en-US" altLang="zh-CN" sz="1800" dirty="0" err="1">
                <a:solidFill>
                  <a:srgbClr val="2B91AF"/>
                </a:solidFill>
                <a:highlight>
                  <a:srgbClr val="FFFFFF"/>
                </a:highlight>
                <a:latin typeface="Times New Roman" panose="02020603050405020304" pitchFamily="18" charset="0"/>
                <a:cs typeface="Times New Roman" panose="02020603050405020304" pitchFamily="18" charset="0"/>
              </a:rPr>
              <a:t>ModelItemCollection</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oMC_NET</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 Autodesk.Navisworks.Api.</a:t>
            </a:r>
            <a:r>
              <a:rPr lang="en-US" altLang="zh-CN" sz="1800" dirty="0">
                <a:solidFill>
                  <a:srgbClr val="2B91AF"/>
                </a:solidFill>
                <a:highlight>
                  <a:srgbClr val="FFFFFF"/>
                </a:highlight>
                <a:latin typeface="Times New Roman" panose="02020603050405020304" pitchFamily="18" charset="0"/>
                <a:cs typeface="Times New Roman" panose="02020603050405020304" pitchFamily="18" charset="0"/>
              </a:rPr>
              <a:t>Application</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.ActiveDocument.CurrentSelection.SelectedItems;</a:t>
            </a:r>
          </a:p>
          <a:p>
            <a:r>
              <a:rPr lang="en-US" altLang="zh-CN" sz="1800" dirty="0">
                <a:solidFill>
                  <a:srgbClr val="008000"/>
                </a:solidFill>
                <a:highlight>
                  <a:srgbClr val="FFFFFF"/>
                </a:highlight>
                <a:latin typeface="Times New Roman" panose="02020603050405020304" pitchFamily="18" charset="0"/>
                <a:cs typeface="Times New Roman" panose="02020603050405020304" pitchFamily="18" charset="0"/>
              </a:rPr>
              <a:t>//get State object of COM</a:t>
            </a:r>
            <a:endPar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endParaRP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ComApi.</a:t>
            </a:r>
            <a:r>
              <a:rPr lang="en-US" altLang="zh-CN" sz="1800" dirty="0">
                <a:solidFill>
                  <a:srgbClr val="2B91AF"/>
                </a:solidFill>
                <a:highlight>
                  <a:srgbClr val="FFFFFF"/>
                </a:highlight>
                <a:latin typeface="Times New Roman" panose="02020603050405020304" pitchFamily="18" charset="0"/>
                <a:cs typeface="Times New Roman" panose="02020603050405020304" pitchFamily="18" charset="0"/>
              </a:rPr>
              <a:t>InwOpState9</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oState</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 </a:t>
            </a:r>
            <a:r>
              <a:rPr lang="en-US" altLang="zh-CN" sz="1800" dirty="0" err="1">
                <a:solidFill>
                  <a:srgbClr val="2B91AF"/>
                </a:solidFill>
                <a:highlight>
                  <a:srgbClr val="FFFFFF"/>
                </a:highlight>
                <a:latin typeface="Times New Roman" panose="02020603050405020304" pitchFamily="18" charset="0"/>
                <a:cs typeface="Times New Roman" panose="02020603050405020304" pitchFamily="18" charset="0"/>
              </a:rPr>
              <a:t>ComApiBridge</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.State</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en-US" altLang="zh-CN" sz="1800" dirty="0">
                <a:solidFill>
                  <a:srgbClr val="0000FF"/>
                </a:solidFill>
                <a:highlight>
                  <a:srgbClr val="FFFFFF"/>
                </a:highlight>
                <a:latin typeface="Times New Roman" panose="02020603050405020304" pitchFamily="18" charset="0"/>
                <a:cs typeface="Times New Roman" panose="02020603050405020304" pitchFamily="18" charset="0"/>
              </a:rPr>
              <a:t>if</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oMC_NET.Count</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&gt;0)</a:t>
            </a: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a:solidFill>
                  <a:srgbClr val="008000"/>
                </a:solidFill>
                <a:highlight>
                  <a:srgbClr val="FFFFFF"/>
                </a:highlight>
                <a:latin typeface="Times New Roman" panose="02020603050405020304" pitchFamily="18" charset="0"/>
                <a:cs typeface="Times New Roman" panose="02020603050405020304" pitchFamily="18" charset="0"/>
              </a:rPr>
              <a:t>//convert .NET selection to COM</a:t>
            </a:r>
            <a:endPar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endParaRP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ComApi.</a:t>
            </a:r>
            <a:r>
              <a:rPr lang="en-US" altLang="zh-CN" sz="1800" dirty="0" err="1">
                <a:solidFill>
                  <a:srgbClr val="2B91AF"/>
                </a:solidFill>
                <a:highlight>
                  <a:srgbClr val="FFFFFF"/>
                </a:highlight>
                <a:latin typeface="Times New Roman" panose="02020603050405020304" pitchFamily="18" charset="0"/>
                <a:cs typeface="Times New Roman" panose="02020603050405020304" pitchFamily="18" charset="0"/>
              </a:rPr>
              <a:t>InwOpSelection</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comSelectionOut</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 </a:t>
            </a:r>
            <a:r>
              <a:rPr lang="en-US" altLang="zh-CN" sz="1800" dirty="0" err="1">
                <a:solidFill>
                  <a:srgbClr val="2B91AF"/>
                </a:solidFill>
                <a:highlight>
                  <a:srgbClr val="FFFFFF"/>
                </a:highlight>
                <a:latin typeface="Times New Roman" panose="02020603050405020304" pitchFamily="18" charset="0"/>
                <a:cs typeface="Times New Roman" panose="02020603050405020304" pitchFamily="18" charset="0"/>
              </a:rPr>
              <a:t>ComApiBridge</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.ToInwOpSelection</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oMC_NET</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a:solidFill>
                  <a:srgbClr val="008000"/>
                </a:solidFill>
                <a:highlight>
                  <a:srgbClr val="FFFFFF"/>
                </a:highlight>
                <a:latin typeface="Times New Roman" panose="02020603050405020304" pitchFamily="18" charset="0"/>
                <a:cs typeface="Times New Roman" panose="02020603050405020304" pitchFamily="18" charset="0"/>
              </a:rPr>
              <a:t>//get paths collection within the selection</a:t>
            </a:r>
            <a:endPar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endParaRP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ComApi.</a:t>
            </a:r>
            <a:r>
              <a:rPr lang="en-US" altLang="zh-CN" sz="1800" dirty="0" err="1">
                <a:solidFill>
                  <a:srgbClr val="2B91AF"/>
                </a:solidFill>
                <a:highlight>
                  <a:srgbClr val="FFFFFF"/>
                </a:highlight>
                <a:latin typeface="Times New Roman" panose="02020603050405020304" pitchFamily="18" charset="0"/>
                <a:cs typeface="Times New Roman" panose="02020603050405020304" pitchFamily="18" charset="0"/>
              </a:rPr>
              <a:t>InwSelectionPathsColl</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oPaths</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comSelectionOut.Paths</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a:solidFill>
                  <a:srgbClr val="008000"/>
                </a:solidFill>
                <a:highlight>
                  <a:srgbClr val="FFFFFF"/>
                </a:highlight>
                <a:latin typeface="Times New Roman" panose="02020603050405020304" pitchFamily="18" charset="0"/>
                <a:cs typeface="Times New Roman" panose="02020603050405020304" pitchFamily="18" charset="0"/>
              </a:rPr>
              <a:t>//add custom properties to geometry model item only. get the last path</a:t>
            </a:r>
            <a:endPar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endParaRP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ComApi.</a:t>
            </a:r>
            <a:r>
              <a:rPr lang="en-US" altLang="zh-CN" sz="1800" dirty="0">
                <a:solidFill>
                  <a:srgbClr val="2B91AF"/>
                </a:solidFill>
                <a:highlight>
                  <a:srgbClr val="FFFFFF"/>
                </a:highlight>
                <a:latin typeface="Times New Roman" panose="02020603050405020304" pitchFamily="18" charset="0"/>
                <a:cs typeface="Times New Roman" panose="02020603050405020304" pitchFamily="18" charset="0"/>
              </a:rPr>
              <a:t>InwOaPath3</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oPath</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 (ComApi.</a:t>
            </a:r>
            <a:r>
              <a:rPr lang="en-US" altLang="zh-CN" sz="1800" dirty="0">
                <a:solidFill>
                  <a:srgbClr val="2B91AF"/>
                </a:solidFill>
                <a:highlight>
                  <a:srgbClr val="FFFFFF"/>
                </a:highlight>
                <a:latin typeface="Times New Roman" panose="02020603050405020304" pitchFamily="18" charset="0"/>
                <a:cs typeface="Times New Roman" panose="02020603050405020304" pitchFamily="18" charset="0"/>
              </a:rPr>
              <a:t>InwOaPath3</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oPaths.Last</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a:solidFill>
                  <a:srgbClr val="008000"/>
                </a:solidFill>
                <a:highlight>
                  <a:srgbClr val="FFFFFF"/>
                </a:highlight>
                <a:latin typeface="Times New Roman" panose="02020603050405020304" pitchFamily="18" charset="0"/>
                <a:cs typeface="Times New Roman" panose="02020603050405020304" pitchFamily="18" charset="0"/>
              </a:rPr>
              <a:t>//get property categories</a:t>
            </a:r>
            <a:endPar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endParaRP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ComApi.</a:t>
            </a:r>
            <a:r>
              <a:rPr lang="en-US" altLang="zh-CN" sz="1800" dirty="0">
                <a:solidFill>
                  <a:srgbClr val="2B91AF"/>
                </a:solidFill>
                <a:highlight>
                  <a:srgbClr val="FFFFFF"/>
                </a:highlight>
                <a:latin typeface="Times New Roman" panose="02020603050405020304" pitchFamily="18" charset="0"/>
                <a:cs typeface="Times New Roman" panose="02020603050405020304" pitchFamily="18" charset="0"/>
              </a:rPr>
              <a:t>InwGUIPropertyNode2</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propn</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 </a:t>
            </a:r>
            <a:r>
              <a:rPr lang="en-US" altLang="zh-CN" sz="1800" dirty="0" smtClean="0">
                <a:solidFill>
                  <a:srgbClr val="000000"/>
                </a:solidFill>
                <a:highlight>
                  <a:srgbClr val="FFFFFF"/>
                </a:highlight>
                <a:latin typeface="Times New Roman" panose="02020603050405020304" pitchFamily="18" charset="0"/>
                <a:cs typeface="Times New Roman" panose="02020603050405020304" pitchFamily="18" charset="0"/>
              </a:rPr>
              <a:t>(</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ComApi.</a:t>
            </a:r>
            <a:r>
              <a:rPr lang="en-US" altLang="zh-CN" sz="1800" dirty="0">
                <a:solidFill>
                  <a:srgbClr val="2B91AF"/>
                </a:solidFill>
                <a:highlight>
                  <a:srgbClr val="FFFFFF"/>
                </a:highlight>
                <a:latin typeface="Times New Roman" panose="02020603050405020304" pitchFamily="18" charset="0"/>
                <a:cs typeface="Times New Roman" panose="02020603050405020304" pitchFamily="18" charset="0"/>
              </a:rPr>
              <a:t>InwGUIPropertyNode2</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oState.GetGUIPropertyNode</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oPath</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a:solidFill>
                  <a:srgbClr val="0000FF"/>
                </a:solidFill>
                <a:highlight>
                  <a:srgbClr val="FFFFFF"/>
                </a:highlight>
                <a:latin typeface="Times New Roman" panose="02020603050405020304" pitchFamily="18" charset="0"/>
                <a:cs typeface="Times New Roman" panose="02020603050405020304" pitchFamily="18" charset="0"/>
              </a:rPr>
              <a:t>true</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smtClean="0">
                <a:solidFill>
                  <a:srgbClr val="008000"/>
                </a:solidFill>
                <a:highlight>
                  <a:srgbClr val="FFFFFF"/>
                </a:highlight>
                <a:latin typeface="Times New Roman" panose="02020603050405020304" pitchFamily="18" charset="0"/>
                <a:cs typeface="Times New Roman" panose="02020603050405020304" pitchFamily="18" charset="0"/>
              </a:rPr>
              <a:t>//</a:t>
            </a:r>
            <a:r>
              <a:rPr lang="en-US" altLang="zh-CN" sz="1800" dirty="0">
                <a:solidFill>
                  <a:srgbClr val="008000"/>
                </a:solidFill>
                <a:highlight>
                  <a:srgbClr val="FFFFFF"/>
                </a:highlight>
                <a:latin typeface="Times New Roman" panose="02020603050405020304" pitchFamily="18" charset="0"/>
                <a:cs typeface="Times New Roman" panose="02020603050405020304" pitchFamily="18" charset="0"/>
              </a:rPr>
              <a:t>create a new property category</a:t>
            </a:r>
            <a:endPar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endParaRP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smtClean="0">
                <a:solidFill>
                  <a:srgbClr val="000000"/>
                </a:solidFill>
                <a:highlight>
                  <a:srgbClr val="FFFFFF"/>
                </a:highlight>
                <a:latin typeface="Times New Roman" panose="02020603050405020304" pitchFamily="18" charset="0"/>
                <a:cs typeface="Times New Roman" panose="02020603050405020304" pitchFamily="18" charset="0"/>
              </a:rPr>
              <a:t>ComApi.</a:t>
            </a:r>
            <a:r>
              <a:rPr lang="en-US" altLang="zh-CN" sz="1800" dirty="0" err="1" smtClean="0">
                <a:solidFill>
                  <a:srgbClr val="2B91AF"/>
                </a:solidFill>
                <a:highlight>
                  <a:srgbClr val="FFFFFF"/>
                </a:highlight>
                <a:latin typeface="Times New Roman" panose="02020603050405020304" pitchFamily="18" charset="0"/>
                <a:cs typeface="Times New Roman" panose="02020603050405020304" pitchFamily="18" charset="0"/>
              </a:rPr>
              <a:t>InwOaPropertyVec</a:t>
            </a:r>
            <a:r>
              <a:rPr lang="en-US" altLang="zh-CN" sz="1800" dirty="0" smtClean="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newPvec</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smtClean="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ComApi.</a:t>
            </a:r>
            <a:r>
              <a:rPr lang="en-US" altLang="zh-CN" sz="1800" dirty="0" err="1">
                <a:solidFill>
                  <a:srgbClr val="2B91AF"/>
                </a:solidFill>
                <a:highlight>
                  <a:srgbClr val="FFFFFF"/>
                </a:highlight>
                <a:latin typeface="Times New Roman" panose="02020603050405020304" pitchFamily="18" charset="0"/>
                <a:cs typeface="Times New Roman" panose="02020603050405020304" pitchFamily="18" charset="0"/>
              </a:rPr>
              <a:t>InwOaPropertyVec</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oState.ObjectFactory</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en-US" altLang="zh-CN" sz="1800" dirty="0" smtClean="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smtClean="0">
                <a:solidFill>
                  <a:srgbClr val="000000"/>
                </a:solidFill>
                <a:highlight>
                  <a:srgbClr val="FFFFFF"/>
                </a:highlight>
                <a:latin typeface="Times New Roman" panose="02020603050405020304" pitchFamily="18" charset="0"/>
                <a:cs typeface="Times New Roman" panose="02020603050405020304" pitchFamily="18" charset="0"/>
              </a:rPr>
              <a:t>ComApi.</a:t>
            </a:r>
            <a:r>
              <a:rPr lang="en-US" altLang="zh-CN" sz="1800" dirty="0" err="1" smtClean="0">
                <a:solidFill>
                  <a:srgbClr val="2B91AF"/>
                </a:solidFill>
                <a:highlight>
                  <a:srgbClr val="FFFFFF"/>
                </a:highlight>
                <a:latin typeface="Times New Roman" panose="02020603050405020304" pitchFamily="18" charset="0"/>
                <a:cs typeface="Times New Roman" panose="02020603050405020304" pitchFamily="18" charset="0"/>
              </a:rPr>
              <a:t>nwEObjectType</a:t>
            </a:r>
            <a:r>
              <a:rPr lang="en-US" altLang="zh-CN" sz="1800" dirty="0" err="1" smtClean="0">
                <a:solidFill>
                  <a:srgbClr val="000000"/>
                </a:solidFill>
                <a:highlight>
                  <a:srgbClr val="FFFFFF"/>
                </a:highlight>
                <a:latin typeface="Times New Roman" panose="02020603050405020304" pitchFamily="18" charset="0"/>
                <a:cs typeface="Times New Roman" panose="02020603050405020304" pitchFamily="18" charset="0"/>
              </a:rPr>
              <a:t>.eObjectType_nwOaPropertyVec</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a:solidFill>
                  <a:srgbClr val="0000FF"/>
                </a:solidFill>
                <a:highlight>
                  <a:srgbClr val="FFFFFF"/>
                </a:highlight>
                <a:latin typeface="Times New Roman" panose="02020603050405020304" pitchFamily="18" charset="0"/>
                <a:cs typeface="Times New Roman" panose="02020603050405020304" pitchFamily="18" charset="0"/>
              </a:rPr>
              <a:t>null</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a:solidFill>
                  <a:srgbClr val="0000FF"/>
                </a:solidFill>
                <a:highlight>
                  <a:srgbClr val="FFFFFF"/>
                </a:highlight>
                <a:latin typeface="Times New Roman" panose="02020603050405020304" pitchFamily="18" charset="0"/>
                <a:cs typeface="Times New Roman" panose="02020603050405020304" pitchFamily="18" charset="0"/>
              </a:rPr>
              <a:t>null</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smtClean="0">
                <a:solidFill>
                  <a:srgbClr val="008000"/>
                </a:solidFill>
                <a:highlight>
                  <a:srgbClr val="FFFFFF"/>
                </a:highlight>
                <a:latin typeface="Times New Roman" panose="02020603050405020304" pitchFamily="18" charset="0"/>
                <a:cs typeface="Times New Roman" panose="02020603050405020304" pitchFamily="18" charset="0"/>
              </a:rPr>
              <a:t>//</a:t>
            </a:r>
            <a:r>
              <a:rPr lang="en-US" altLang="zh-CN" sz="1800" dirty="0">
                <a:solidFill>
                  <a:srgbClr val="008000"/>
                </a:solidFill>
                <a:highlight>
                  <a:srgbClr val="FFFFFF"/>
                </a:highlight>
                <a:latin typeface="Times New Roman" panose="02020603050405020304" pitchFamily="18" charset="0"/>
                <a:cs typeface="Times New Roman" panose="02020603050405020304" pitchFamily="18" charset="0"/>
              </a:rPr>
              <a:t>create a new property</a:t>
            </a:r>
            <a:endPar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endParaRP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smtClean="0">
                <a:solidFill>
                  <a:srgbClr val="000000"/>
                </a:solidFill>
                <a:highlight>
                  <a:srgbClr val="FFFFFF"/>
                </a:highlight>
                <a:latin typeface="Times New Roman" panose="02020603050405020304" pitchFamily="18" charset="0"/>
                <a:cs typeface="Times New Roman" panose="02020603050405020304" pitchFamily="18" charset="0"/>
              </a:rPr>
              <a:t>ComApi.</a:t>
            </a:r>
            <a:r>
              <a:rPr lang="en-US" altLang="zh-CN" sz="1800" dirty="0" err="1" smtClean="0">
                <a:solidFill>
                  <a:srgbClr val="2B91AF"/>
                </a:solidFill>
                <a:highlight>
                  <a:srgbClr val="FFFFFF"/>
                </a:highlight>
                <a:latin typeface="Times New Roman" panose="02020603050405020304" pitchFamily="18" charset="0"/>
                <a:cs typeface="Times New Roman" panose="02020603050405020304" pitchFamily="18" charset="0"/>
              </a:rPr>
              <a:t>InwOaProperty</a:t>
            </a:r>
            <a:r>
              <a:rPr lang="en-US" altLang="zh-CN" sz="1800" dirty="0" smtClean="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newP</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ComApi.</a:t>
            </a:r>
            <a:r>
              <a:rPr lang="en-US" altLang="zh-CN" sz="1800" dirty="0" err="1">
                <a:solidFill>
                  <a:srgbClr val="2B91AF"/>
                </a:solidFill>
                <a:highlight>
                  <a:srgbClr val="FFFFFF"/>
                </a:highlight>
                <a:latin typeface="Times New Roman" panose="02020603050405020304" pitchFamily="18" charset="0"/>
                <a:cs typeface="Times New Roman" panose="02020603050405020304" pitchFamily="18" charset="0"/>
              </a:rPr>
              <a:t>InwOaProperty</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oState.ObjectFactory</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en-US" altLang="zh-CN" sz="1800" dirty="0" smtClean="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ComApi.</a:t>
            </a:r>
            <a:r>
              <a:rPr lang="en-US" altLang="zh-CN" sz="1800" dirty="0" err="1">
                <a:solidFill>
                  <a:srgbClr val="2B91AF"/>
                </a:solidFill>
                <a:highlight>
                  <a:srgbClr val="FFFFFF"/>
                </a:highlight>
                <a:latin typeface="Times New Roman" panose="02020603050405020304" pitchFamily="18" charset="0"/>
                <a:cs typeface="Times New Roman" panose="02020603050405020304" pitchFamily="18" charset="0"/>
              </a:rPr>
              <a:t>nwEObjectType</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.eObjectType_nwOaProperty</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a:solidFill>
                  <a:srgbClr val="0000FF"/>
                </a:solidFill>
                <a:highlight>
                  <a:srgbClr val="FFFFFF"/>
                </a:highlight>
                <a:latin typeface="Times New Roman" panose="02020603050405020304" pitchFamily="18" charset="0"/>
                <a:cs typeface="Times New Roman" panose="02020603050405020304" pitchFamily="18" charset="0"/>
              </a:rPr>
              <a:t>null</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a:solidFill>
                  <a:srgbClr val="0000FF"/>
                </a:solidFill>
                <a:highlight>
                  <a:srgbClr val="FFFFFF"/>
                </a:highlight>
                <a:latin typeface="Times New Roman" panose="02020603050405020304" pitchFamily="18" charset="0"/>
                <a:cs typeface="Times New Roman" panose="02020603050405020304" pitchFamily="18" charset="0"/>
              </a:rPr>
              <a:t>null</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smtClean="0">
                <a:solidFill>
                  <a:srgbClr val="000000"/>
                </a:solidFill>
                <a:highlight>
                  <a:srgbClr val="FFFFFF"/>
                </a:highlight>
                <a:latin typeface="Times New Roman" panose="02020603050405020304" pitchFamily="18" charset="0"/>
                <a:cs typeface="Times New Roman" panose="02020603050405020304" pitchFamily="18" charset="0"/>
              </a:rPr>
              <a:t>newP.name </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a:solidFill>
                  <a:srgbClr val="A31515"/>
                </a:solidFill>
                <a:highlight>
                  <a:srgbClr val="FFFFFF"/>
                </a:highlight>
                <a:latin typeface="Times New Roman" panose="02020603050405020304" pitchFamily="18" charset="0"/>
                <a:cs typeface="Times New Roman" panose="02020603050405020304" pitchFamily="18" charset="0"/>
              </a:rPr>
              <a:t>"</a:t>
            </a:r>
            <a:r>
              <a:rPr lang="en-US" altLang="zh-CN" sz="1800" dirty="0" err="1">
                <a:solidFill>
                  <a:srgbClr val="A31515"/>
                </a:solidFill>
                <a:highlight>
                  <a:srgbClr val="FFFFFF"/>
                </a:highlight>
                <a:latin typeface="Times New Roman" panose="02020603050405020304" pitchFamily="18" charset="0"/>
                <a:cs typeface="Times New Roman" panose="02020603050405020304" pitchFamily="18" charset="0"/>
              </a:rPr>
              <a:t>demo_Property_Name</a:t>
            </a:r>
            <a:r>
              <a:rPr lang="en-US" altLang="zh-CN" sz="1800" dirty="0">
                <a:solidFill>
                  <a:srgbClr val="A31515"/>
                </a:solidFill>
                <a:highlight>
                  <a:srgbClr val="FFFFFF"/>
                </a:highlight>
                <a:latin typeface="Times New Roman" panose="02020603050405020304" pitchFamily="18" charset="0"/>
                <a:cs typeface="Times New Roman" panose="02020603050405020304" pitchFamily="18" charset="0"/>
              </a:rPr>
              <a:t>"</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smtClean="0">
                <a:solidFill>
                  <a:srgbClr val="000000"/>
                </a:solidFill>
                <a:highlight>
                  <a:srgbClr val="FFFFFF"/>
                </a:highlight>
                <a:latin typeface="Times New Roman" panose="02020603050405020304" pitchFamily="18" charset="0"/>
                <a:cs typeface="Times New Roman" panose="02020603050405020304" pitchFamily="18" charset="0"/>
              </a:rPr>
              <a:t>newP.UserName</a:t>
            </a:r>
            <a:r>
              <a:rPr lang="en-US" altLang="zh-CN" sz="1800" dirty="0" smtClean="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a:solidFill>
                  <a:srgbClr val="A31515"/>
                </a:solidFill>
                <a:highlight>
                  <a:srgbClr val="FFFFFF"/>
                </a:highlight>
                <a:latin typeface="Times New Roman" panose="02020603050405020304" pitchFamily="18" charset="0"/>
                <a:cs typeface="Times New Roman" panose="02020603050405020304" pitchFamily="18" charset="0"/>
              </a:rPr>
              <a:t>"</a:t>
            </a:r>
            <a:r>
              <a:rPr lang="en-US" altLang="zh-CN" sz="1800" dirty="0" err="1">
                <a:solidFill>
                  <a:srgbClr val="A31515"/>
                </a:solidFill>
                <a:highlight>
                  <a:srgbClr val="FFFFFF"/>
                </a:highlight>
                <a:latin typeface="Times New Roman" panose="02020603050405020304" pitchFamily="18" charset="0"/>
                <a:cs typeface="Times New Roman" panose="02020603050405020304" pitchFamily="18" charset="0"/>
              </a:rPr>
              <a:t>demo_Property_UserName</a:t>
            </a:r>
            <a:r>
              <a:rPr lang="en-US" altLang="zh-CN" sz="1800" dirty="0">
                <a:solidFill>
                  <a:srgbClr val="A31515"/>
                </a:solidFill>
                <a:highlight>
                  <a:srgbClr val="FFFFFF"/>
                </a:highlight>
                <a:latin typeface="Times New Roman" panose="02020603050405020304" pitchFamily="18" charset="0"/>
                <a:cs typeface="Times New Roman" panose="02020603050405020304" pitchFamily="18" charset="0"/>
              </a:rPr>
              <a:t>"</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smtClean="0">
                <a:solidFill>
                  <a:srgbClr val="000000"/>
                </a:solidFill>
                <a:highlight>
                  <a:srgbClr val="FFFFFF"/>
                </a:highlight>
                <a:latin typeface="Times New Roman" panose="02020603050405020304" pitchFamily="18" charset="0"/>
                <a:cs typeface="Times New Roman" panose="02020603050405020304" pitchFamily="18" charset="0"/>
              </a:rPr>
              <a:t>newP.value</a:t>
            </a:r>
            <a:r>
              <a:rPr lang="en-US" altLang="zh-CN" sz="1800" dirty="0" smtClean="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a:solidFill>
                  <a:srgbClr val="A31515"/>
                </a:solidFill>
                <a:highlight>
                  <a:srgbClr val="FFFFFF"/>
                </a:highlight>
                <a:latin typeface="Times New Roman" panose="02020603050405020304" pitchFamily="18" charset="0"/>
                <a:cs typeface="Times New Roman" panose="02020603050405020304" pitchFamily="18" charset="0"/>
              </a:rPr>
              <a:t>"</a:t>
            </a:r>
            <a:r>
              <a:rPr lang="en-US" altLang="zh-CN" sz="1800" dirty="0" err="1">
                <a:solidFill>
                  <a:srgbClr val="A31515"/>
                </a:solidFill>
                <a:highlight>
                  <a:srgbClr val="FFFFFF"/>
                </a:highlight>
                <a:latin typeface="Times New Roman" panose="02020603050405020304" pitchFamily="18" charset="0"/>
                <a:cs typeface="Times New Roman" panose="02020603050405020304" pitchFamily="18" charset="0"/>
              </a:rPr>
              <a:t>demo_Property_Value</a:t>
            </a:r>
            <a:r>
              <a:rPr lang="en-US" altLang="zh-CN" sz="1800" dirty="0">
                <a:solidFill>
                  <a:srgbClr val="A31515"/>
                </a:solidFill>
                <a:highlight>
                  <a:srgbClr val="FFFFFF"/>
                </a:highlight>
                <a:latin typeface="Times New Roman" panose="02020603050405020304" pitchFamily="18" charset="0"/>
                <a:cs typeface="Times New Roman" panose="02020603050405020304" pitchFamily="18" charset="0"/>
              </a:rPr>
              <a:t>"</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smtClean="0">
                <a:solidFill>
                  <a:srgbClr val="008000"/>
                </a:solidFill>
                <a:highlight>
                  <a:srgbClr val="FFFFFF"/>
                </a:highlight>
                <a:latin typeface="Times New Roman" panose="02020603050405020304" pitchFamily="18" charset="0"/>
                <a:cs typeface="Times New Roman" panose="02020603050405020304" pitchFamily="18" charset="0"/>
              </a:rPr>
              <a:t>//</a:t>
            </a:r>
            <a:r>
              <a:rPr lang="en-US" altLang="zh-CN" sz="1800" dirty="0">
                <a:solidFill>
                  <a:srgbClr val="008000"/>
                </a:solidFill>
                <a:highlight>
                  <a:srgbClr val="FFFFFF"/>
                </a:highlight>
                <a:latin typeface="Times New Roman" panose="02020603050405020304" pitchFamily="18" charset="0"/>
                <a:cs typeface="Times New Roman" panose="02020603050405020304" pitchFamily="18" charset="0"/>
              </a:rPr>
              <a:t>add property to the category</a:t>
            </a:r>
            <a:endPar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endParaRP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smtClean="0">
                <a:solidFill>
                  <a:srgbClr val="000000"/>
                </a:solidFill>
                <a:highlight>
                  <a:srgbClr val="FFFFFF"/>
                </a:highlight>
                <a:latin typeface="Times New Roman" panose="02020603050405020304" pitchFamily="18" charset="0"/>
                <a:cs typeface="Times New Roman" panose="02020603050405020304" pitchFamily="18" charset="0"/>
              </a:rPr>
              <a:t>newPvec.Properties</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().Add(</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newP</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smtClean="0">
                <a:solidFill>
                  <a:srgbClr val="008000"/>
                </a:solidFill>
                <a:highlight>
                  <a:srgbClr val="FFFFFF"/>
                </a:highlight>
                <a:latin typeface="Times New Roman" panose="02020603050405020304" pitchFamily="18" charset="0"/>
                <a:cs typeface="Times New Roman" panose="02020603050405020304" pitchFamily="18" charset="0"/>
              </a:rPr>
              <a:t>//</a:t>
            </a:r>
            <a:r>
              <a:rPr lang="en-US" altLang="zh-CN" sz="1800" dirty="0">
                <a:solidFill>
                  <a:srgbClr val="008000"/>
                </a:solidFill>
                <a:highlight>
                  <a:srgbClr val="FFFFFF"/>
                </a:highlight>
                <a:latin typeface="Times New Roman" panose="02020603050405020304" pitchFamily="18" charset="0"/>
                <a:cs typeface="Times New Roman" panose="02020603050405020304" pitchFamily="18" charset="0"/>
              </a:rPr>
              <a:t>add the new category to the object</a:t>
            </a:r>
            <a:endPar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endParaRP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smtClean="0">
                <a:solidFill>
                  <a:srgbClr val="000000"/>
                </a:solidFill>
                <a:highlight>
                  <a:srgbClr val="FFFFFF"/>
                </a:highlight>
                <a:latin typeface="Times New Roman" panose="02020603050405020304" pitchFamily="18" charset="0"/>
                <a:cs typeface="Times New Roman" panose="02020603050405020304" pitchFamily="18" charset="0"/>
              </a:rPr>
              <a:t>propn.SetUserDefined</a:t>
            </a:r>
            <a:r>
              <a:rPr lang="en-US" altLang="zh-CN" sz="1800" dirty="0" smtClean="0">
                <a:solidFill>
                  <a:srgbClr val="000000"/>
                </a:solidFill>
                <a:highlight>
                  <a:srgbClr val="FFFFFF"/>
                </a:highlight>
                <a:latin typeface="Times New Roman" panose="02020603050405020304" pitchFamily="18" charset="0"/>
                <a:cs typeface="Times New Roman" panose="02020603050405020304" pitchFamily="18" charset="0"/>
              </a:rPr>
              <a:t>(0</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a:solidFill>
                  <a:srgbClr val="A31515"/>
                </a:solidFill>
                <a:highlight>
                  <a:srgbClr val="FFFFFF"/>
                </a:highlight>
                <a:latin typeface="Times New Roman" panose="02020603050405020304" pitchFamily="18" charset="0"/>
                <a:cs typeface="Times New Roman" panose="02020603050405020304" pitchFamily="18" charset="0"/>
              </a:rPr>
              <a:t>"</a:t>
            </a:r>
            <a:r>
              <a:rPr lang="en-US" altLang="zh-CN" sz="1800" dirty="0" err="1">
                <a:solidFill>
                  <a:srgbClr val="A31515"/>
                </a:solidFill>
                <a:highlight>
                  <a:srgbClr val="FFFFFF"/>
                </a:highlight>
                <a:latin typeface="Times New Roman" panose="02020603050405020304" pitchFamily="18" charset="0"/>
                <a:cs typeface="Times New Roman" panose="02020603050405020304" pitchFamily="18" charset="0"/>
              </a:rPr>
              <a:t>demo_PropertyTab_Name</a:t>
            </a:r>
            <a:r>
              <a:rPr lang="en-US" altLang="zh-CN" sz="1800" dirty="0">
                <a:solidFill>
                  <a:srgbClr val="A31515"/>
                </a:solidFill>
                <a:highlight>
                  <a:srgbClr val="FFFFFF"/>
                </a:highlight>
                <a:latin typeface="Times New Roman" panose="02020603050405020304" pitchFamily="18" charset="0"/>
                <a:cs typeface="Times New Roman" panose="02020603050405020304" pitchFamily="18" charset="0"/>
              </a:rPr>
              <a:t>"</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smtClean="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a:solidFill>
                  <a:srgbClr val="A31515"/>
                </a:solidFill>
                <a:highlight>
                  <a:srgbClr val="FFFFFF"/>
                </a:highlight>
                <a:latin typeface="Times New Roman" panose="02020603050405020304" pitchFamily="18" charset="0"/>
                <a:cs typeface="Times New Roman" panose="02020603050405020304" pitchFamily="18" charset="0"/>
              </a:rPr>
              <a:t>"</a:t>
            </a:r>
            <a:r>
              <a:rPr lang="en-US" altLang="zh-CN" sz="1800" dirty="0" err="1">
                <a:solidFill>
                  <a:srgbClr val="A31515"/>
                </a:solidFill>
                <a:highlight>
                  <a:srgbClr val="FFFFFF"/>
                </a:highlight>
                <a:latin typeface="Times New Roman" panose="02020603050405020304" pitchFamily="18" charset="0"/>
                <a:cs typeface="Times New Roman" panose="02020603050405020304" pitchFamily="18" charset="0"/>
              </a:rPr>
              <a:t>demo_PropertyTab_InteralName</a:t>
            </a:r>
            <a:r>
              <a:rPr lang="en-US" altLang="zh-CN" sz="1800" dirty="0">
                <a:solidFill>
                  <a:srgbClr val="A31515"/>
                </a:solidFill>
                <a:highlight>
                  <a:srgbClr val="FFFFFF"/>
                </a:highlight>
                <a:latin typeface="Times New Roman" panose="02020603050405020304" pitchFamily="18" charset="0"/>
                <a:cs typeface="Times New Roman" panose="02020603050405020304" pitchFamily="18" charset="0"/>
              </a:rPr>
              <a:t>"</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newPvec</a:t>
            </a:r>
            <a:r>
              <a:rPr lang="en-US" altLang="zh-CN" sz="1800" dirty="0" smtClean="0">
                <a:solidFill>
                  <a:srgbClr val="000000"/>
                </a:solidFill>
                <a:highlight>
                  <a:srgbClr val="FFFFFF"/>
                </a:highlight>
                <a:latin typeface="Times New Roman" panose="02020603050405020304" pitchFamily="18" charset="0"/>
                <a:cs typeface="Times New Roman" panose="02020603050405020304" pitchFamily="18" charset="0"/>
              </a:rPr>
              <a:t>);</a:t>
            </a:r>
            <a:r>
              <a:rPr lang="zh-CN" altLang="en-US" sz="1800" dirty="0" smtClean="0">
                <a:solidFill>
                  <a:srgbClr val="000000"/>
                </a:solidFill>
                <a:highlight>
                  <a:srgbClr val="FFFFFF"/>
                </a:highlight>
                <a:latin typeface="Times New Roman" panose="02020603050405020304" pitchFamily="18" charset="0"/>
                <a:cs typeface="Times New Roman" panose="02020603050405020304" pitchFamily="18" charset="0"/>
              </a:rPr>
              <a:t> </a:t>
            </a:r>
            <a:endParaRPr lang="zh-CN" altLang="en-US" sz="1800" dirty="0">
              <a:solidFill>
                <a:srgbClr val="000000"/>
              </a:solidFill>
              <a:highlight>
                <a:srgbClr val="FFFFFF"/>
              </a:highlight>
              <a:latin typeface="Times New Roman" panose="02020603050405020304" pitchFamily="18" charset="0"/>
              <a:cs typeface="Times New Roman" panose="02020603050405020304" pitchFamily="18" charset="0"/>
            </a:endParaRP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358579567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7" end="7"/>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8" end="8"/>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9" end="9"/>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10" end="1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11" end="1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xEl>
                                              <p:pRg st="12" end="12"/>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xEl>
                                              <p:pRg st="13" end="1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14" end="14"/>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
                                            <p:txEl>
                                              <p:pRg st="15" end="15"/>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
                                            <p:txEl>
                                              <p:pRg st="16" end="1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xEl>
                                              <p:pRg st="17" end="17"/>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4">
                                            <p:txEl>
                                              <p:pRg st="18" end="18"/>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4">
                                            <p:txEl>
                                              <p:pRg st="19" end="19"/>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4">
                                            <p:txEl>
                                              <p:pRg st="20" end="20"/>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4">
                                            <p:txEl>
                                              <p:pRg st="21" end="21"/>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4">
                                            <p:txEl>
                                              <p:pRg st="22" end="22"/>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4">
                                            <p:txEl>
                                              <p:pRg st="23" end="23"/>
                                            </p:txEl>
                                          </p:spTgt>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4">
                                            <p:txEl>
                                              <p:pRg st="24" end="24"/>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4">
                                            <p:txEl>
                                              <p:pRg st="25" end="25"/>
                                            </p:txEl>
                                          </p:spTgt>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4">
                                            <p:txEl>
                                              <p:pRg st="26" end="2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Geometry Primitive</a:t>
            </a:r>
            <a:endParaRPr lang="zh-CN" altLang="en-US" dirty="0"/>
          </a:p>
        </p:txBody>
      </p:sp>
      <p:sp>
        <p:nvSpPr>
          <p:cNvPr id="3" name="Content Placeholder 2"/>
          <p:cNvSpPr>
            <a:spLocks noGrp="1"/>
          </p:cNvSpPr>
          <p:nvPr>
            <p:ph idx="1"/>
          </p:nvPr>
        </p:nvSpPr>
        <p:spPr>
          <a:xfrm>
            <a:off x="485775" y="1373187"/>
            <a:ext cx="12268200" cy="7848600"/>
          </a:xfrm>
        </p:spPr>
        <p:txBody>
          <a:bodyPr/>
          <a:lstStyle/>
          <a:p>
            <a:r>
              <a:rPr lang="en-US" altLang="zh-CN" sz="3600" dirty="0" smtClean="0"/>
              <a:t>B-rep </a:t>
            </a:r>
            <a:r>
              <a:rPr lang="en-US" altLang="zh-CN" sz="3600" dirty="0"/>
              <a:t>information </a:t>
            </a:r>
            <a:r>
              <a:rPr lang="en-US" altLang="zh-CN" sz="3600" dirty="0" smtClean="0"/>
              <a:t>of source CAD file are discarded when translating to  </a:t>
            </a:r>
            <a:r>
              <a:rPr lang="en-US" altLang="zh-CN" sz="3600" dirty="0" err="1" smtClean="0"/>
              <a:t>Navisworks</a:t>
            </a:r>
            <a:r>
              <a:rPr lang="en-US" altLang="zh-CN" sz="3600" dirty="0" smtClean="0"/>
              <a:t> file</a:t>
            </a:r>
          </a:p>
          <a:p>
            <a:endParaRPr lang="en-US" altLang="zh-CN" sz="3600" dirty="0" smtClean="0"/>
          </a:p>
          <a:p>
            <a:r>
              <a:rPr lang="en-US" altLang="zh-CN" sz="3600" dirty="0" smtClean="0"/>
              <a:t>Faceted representation (triangles) available </a:t>
            </a:r>
          </a:p>
          <a:p>
            <a:endParaRPr lang="en-US" altLang="zh-CN" sz="3600" dirty="0" smtClean="0"/>
          </a:p>
          <a:p>
            <a:r>
              <a:rPr lang="en-US" altLang="zh-CN" sz="3600" dirty="0" smtClean="0"/>
              <a:t>Fragment(</a:t>
            </a:r>
            <a:r>
              <a:rPr lang="en-US" altLang="zh-CN" sz="3600" dirty="0" err="1" smtClean="0"/>
              <a:t>ComApi.InwOaFragment</a:t>
            </a:r>
            <a:r>
              <a:rPr lang="en-US" altLang="zh-CN" sz="3600" dirty="0" smtClean="0"/>
              <a:t>)</a:t>
            </a:r>
          </a:p>
          <a:p>
            <a:pPr lvl="1"/>
            <a:r>
              <a:rPr lang="en-US" altLang="zh-CN" sz="2800" dirty="0" smtClean="0"/>
              <a:t>representation particular </a:t>
            </a:r>
            <a:r>
              <a:rPr lang="en-US" altLang="zh-CN" sz="2800" dirty="0"/>
              <a:t>instance of </a:t>
            </a:r>
            <a:r>
              <a:rPr lang="en-US" altLang="zh-CN" sz="2800" dirty="0" smtClean="0"/>
              <a:t>a Geometry node  </a:t>
            </a:r>
          </a:p>
          <a:p>
            <a:endParaRPr lang="en-US" altLang="zh-CN" sz="3600" dirty="0" smtClean="0"/>
          </a:p>
          <a:p>
            <a:r>
              <a:rPr lang="en-US" altLang="zh-CN" sz="3600" dirty="0" err="1" smtClean="0"/>
              <a:t>Fragment.GenerateSimplePrimitives</a:t>
            </a:r>
            <a:r>
              <a:rPr lang="en-US" altLang="zh-CN" sz="3600" dirty="0" smtClean="0"/>
              <a:t>(vertex property, 											 callback)</a:t>
            </a:r>
          </a:p>
          <a:p>
            <a:pPr lvl="1"/>
            <a:r>
              <a:rPr lang="en-US" altLang="zh-CN" sz="2800" dirty="0"/>
              <a:t>vertex </a:t>
            </a:r>
            <a:r>
              <a:rPr lang="en-US" altLang="zh-CN" sz="2800" dirty="0" smtClean="0"/>
              <a:t>property: specifies additional data will be returned such as vertex normal</a:t>
            </a:r>
            <a:endParaRPr lang="en-US" altLang="zh-CN" sz="2600" dirty="0" smtClean="0"/>
          </a:p>
          <a:p>
            <a:pPr lvl="1"/>
            <a:r>
              <a:rPr lang="en-US" altLang="zh-CN" sz="2600" dirty="0" smtClean="0"/>
              <a:t>Callback (</a:t>
            </a:r>
            <a:r>
              <a:rPr lang="en-US" altLang="zh-CN" sz="2800" dirty="0" err="1"/>
              <a:t>InwSimplePrimitivesCB</a:t>
            </a:r>
            <a:r>
              <a:rPr lang="en-US" altLang="zh-CN" sz="2600" dirty="0" smtClean="0"/>
              <a:t>): listener to dump the primitives</a:t>
            </a:r>
          </a:p>
          <a:p>
            <a:endParaRPr lang="zh-CN" altLang="en-US" sz="3600" dirty="0"/>
          </a:p>
        </p:txBody>
      </p:sp>
    </p:spTree>
    <p:extLst>
      <p:ext uri="{BB962C8B-B14F-4D97-AF65-F5344CB8AC3E}">
        <p14:creationId xmlns:p14="http://schemas.microsoft.com/office/powerpoint/2010/main" val="949130826"/>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Demo: Dump Geometry Primitive</a:t>
            </a:r>
            <a:endParaRPr lang="zh-CN" altLang="en-US" dirty="0"/>
          </a:p>
        </p:txBody>
      </p:sp>
      <p:sp>
        <p:nvSpPr>
          <p:cNvPr id="4" name="Rectangle 3"/>
          <p:cNvSpPr/>
          <p:nvPr/>
        </p:nvSpPr>
        <p:spPr>
          <a:xfrm>
            <a:off x="539945" y="6707187"/>
            <a:ext cx="11870423" cy="2308324"/>
          </a:xfrm>
          <a:prstGeom prst="rect">
            <a:avLst/>
          </a:prstGeom>
        </p:spPr>
        <p:txBody>
          <a:bodyPr wrap="square">
            <a:spAutoFit/>
          </a:bodyPr>
          <a:lstStyle/>
          <a:p>
            <a:r>
              <a:rPr lang="en-US" altLang="zh-CN" sz="1800" dirty="0" smtClean="0">
                <a:solidFill>
                  <a:srgbClr val="0000FF"/>
                </a:solidFill>
                <a:highlight>
                  <a:srgbClr val="FFFFFF"/>
                </a:highlight>
                <a:latin typeface="Times New Roman" panose="02020603050405020304" pitchFamily="18" charset="0"/>
                <a:cs typeface="Times New Roman" panose="02020603050405020304" pitchFamily="18" charset="0"/>
              </a:rPr>
              <a:t>class</a:t>
            </a:r>
            <a:r>
              <a:rPr lang="en-US" altLang="zh-CN" sz="1800" dirty="0" smtClean="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2B91AF"/>
                </a:solidFill>
                <a:highlight>
                  <a:srgbClr val="FFFFFF"/>
                </a:highlight>
                <a:latin typeface="Times New Roman" panose="02020603050405020304" pitchFamily="18" charset="0"/>
                <a:cs typeface="Times New Roman" panose="02020603050405020304" pitchFamily="18" charset="0"/>
              </a:rPr>
              <a:t>CallbackGeomListener</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COMApi.InwSimplePrimitivesCB</a:t>
            </a:r>
            <a:endPar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endParaRP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a:solidFill>
                  <a:srgbClr val="0000FF"/>
                </a:solidFill>
                <a:highlight>
                  <a:srgbClr val="FFFFFF"/>
                </a:highlight>
                <a:latin typeface="Times New Roman" panose="02020603050405020304" pitchFamily="18" charset="0"/>
                <a:cs typeface="Times New Roman" panose="02020603050405020304" pitchFamily="18" charset="0"/>
              </a:rPr>
              <a:t>public</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a:solidFill>
                  <a:srgbClr val="0000FF"/>
                </a:solidFill>
                <a:highlight>
                  <a:srgbClr val="FFFFFF"/>
                </a:highlight>
                <a:latin typeface="Times New Roman" panose="02020603050405020304" pitchFamily="18" charset="0"/>
                <a:cs typeface="Times New Roman" panose="02020603050405020304" pitchFamily="18" charset="0"/>
              </a:rPr>
              <a:t>void</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Line(</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COMApi.InwSimpleVertex</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v1</a:t>
            </a:r>
            <a:r>
              <a:rPr lang="en-US" altLang="zh-CN" sz="1800" dirty="0" smtClean="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COMApi.InwSimpleVertex</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v2</a:t>
            </a:r>
            <a:r>
              <a:rPr lang="en-US" altLang="zh-CN" sz="1800" dirty="0" smtClean="0">
                <a:solidFill>
                  <a:srgbClr val="000000"/>
                </a:solidFill>
                <a:highlight>
                  <a:srgbClr val="FFFFFF"/>
                </a:highlight>
                <a:latin typeface="Times New Roman" panose="02020603050405020304" pitchFamily="18" charset="0"/>
                <a:cs typeface="Times New Roman" panose="02020603050405020304" pitchFamily="18" charset="0"/>
              </a:rPr>
              <a:t>)</a:t>
            </a:r>
            <a:r>
              <a:rPr lang="zh-CN" altLang="en-US" sz="1800" dirty="0" smtClean="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smtClean="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a:solidFill>
                  <a:srgbClr val="008000"/>
                </a:solidFill>
                <a:highlight>
                  <a:srgbClr val="FFFFFF"/>
                </a:highlight>
                <a:latin typeface="Times New Roman" panose="02020603050405020304" pitchFamily="18" charset="0"/>
                <a:cs typeface="Times New Roman" panose="02020603050405020304" pitchFamily="18" charset="0"/>
              </a:rPr>
              <a:t>// do your </a:t>
            </a:r>
            <a:r>
              <a:rPr lang="en-US" altLang="zh-CN" sz="1800" dirty="0" smtClean="0">
                <a:solidFill>
                  <a:srgbClr val="008000"/>
                </a:solidFill>
                <a:highlight>
                  <a:srgbClr val="FFFFFF"/>
                </a:highlight>
                <a:latin typeface="Times New Roman" panose="02020603050405020304" pitchFamily="18" charset="0"/>
                <a:cs typeface="Times New Roman" panose="02020603050405020304" pitchFamily="18" charset="0"/>
              </a:rPr>
              <a:t>work</a:t>
            </a:r>
            <a:r>
              <a:rPr lang="zh-CN" altLang="en-US" sz="1800" dirty="0" smtClean="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smtClean="0">
                <a:solidFill>
                  <a:srgbClr val="000000"/>
                </a:solidFill>
                <a:highlight>
                  <a:srgbClr val="FFFFFF"/>
                </a:highlight>
                <a:latin typeface="Times New Roman" panose="02020603050405020304" pitchFamily="18" charset="0"/>
                <a:cs typeface="Times New Roman" panose="02020603050405020304" pitchFamily="18" charset="0"/>
              </a:rPr>
              <a:t>}</a:t>
            </a:r>
          </a:p>
          <a:p>
            <a:r>
              <a:rPr lang="en-US" altLang="zh-CN" sz="1800" dirty="0" smtClean="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a:solidFill>
                  <a:srgbClr val="0000FF"/>
                </a:solidFill>
                <a:highlight>
                  <a:srgbClr val="FFFFFF"/>
                </a:highlight>
                <a:latin typeface="Times New Roman" panose="02020603050405020304" pitchFamily="18" charset="0"/>
                <a:cs typeface="Times New Roman" panose="02020603050405020304" pitchFamily="18" charset="0"/>
              </a:rPr>
              <a:t>public</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a:solidFill>
                  <a:srgbClr val="0000FF"/>
                </a:solidFill>
                <a:highlight>
                  <a:srgbClr val="FFFFFF"/>
                </a:highlight>
                <a:latin typeface="Times New Roman" panose="02020603050405020304" pitchFamily="18" charset="0"/>
                <a:cs typeface="Times New Roman" panose="02020603050405020304" pitchFamily="18" charset="0"/>
              </a:rPr>
              <a:t>void</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Point(</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COMApi.InwSimpleVertex</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v1</a:t>
            </a:r>
            <a:r>
              <a:rPr lang="en-US" altLang="zh-CN" sz="1800" dirty="0" smtClean="0">
                <a:solidFill>
                  <a:srgbClr val="000000"/>
                </a:solidFill>
                <a:highlight>
                  <a:srgbClr val="FFFFFF"/>
                </a:highlight>
                <a:latin typeface="Times New Roman" panose="02020603050405020304" pitchFamily="18" charset="0"/>
                <a:cs typeface="Times New Roman" panose="02020603050405020304" pitchFamily="18" charset="0"/>
              </a:rPr>
              <a:t>) </a:t>
            </a:r>
            <a:r>
              <a:rPr lang="zh-CN" altLang="en-US" sz="1800" dirty="0" smtClean="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smtClean="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a:solidFill>
                  <a:srgbClr val="008000"/>
                </a:solidFill>
                <a:highlight>
                  <a:srgbClr val="FFFFFF"/>
                </a:highlight>
                <a:latin typeface="Times New Roman" panose="02020603050405020304" pitchFamily="18" charset="0"/>
                <a:cs typeface="Times New Roman" panose="02020603050405020304" pitchFamily="18" charset="0"/>
              </a:rPr>
              <a:t>// do your </a:t>
            </a:r>
            <a:r>
              <a:rPr lang="en-US" altLang="zh-CN" sz="1800" dirty="0" smtClean="0">
                <a:solidFill>
                  <a:srgbClr val="008000"/>
                </a:solidFill>
                <a:highlight>
                  <a:srgbClr val="FFFFFF"/>
                </a:highlight>
                <a:latin typeface="Times New Roman" panose="02020603050405020304" pitchFamily="18" charset="0"/>
                <a:cs typeface="Times New Roman" panose="02020603050405020304" pitchFamily="18" charset="0"/>
              </a:rPr>
              <a:t>work</a:t>
            </a:r>
            <a:r>
              <a:rPr lang="zh-CN" altLang="en-US" sz="1800" dirty="0" smtClean="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smtClean="0">
                <a:solidFill>
                  <a:srgbClr val="000000"/>
                </a:solidFill>
                <a:highlight>
                  <a:srgbClr val="FFFFFF"/>
                </a:highlight>
                <a:latin typeface="Times New Roman" panose="02020603050405020304" pitchFamily="18" charset="0"/>
                <a:cs typeface="Times New Roman" panose="02020603050405020304" pitchFamily="18" charset="0"/>
              </a:rPr>
              <a:t>}</a:t>
            </a:r>
            <a:endParaRPr lang="zh-CN" altLang="en-US" sz="1800" dirty="0">
              <a:solidFill>
                <a:srgbClr val="000000"/>
              </a:solidFill>
              <a:highlight>
                <a:srgbClr val="FFFFFF"/>
              </a:highlight>
              <a:latin typeface="Times New Roman" panose="02020603050405020304" pitchFamily="18" charset="0"/>
              <a:cs typeface="Times New Roman" panose="02020603050405020304" pitchFamily="18" charset="0"/>
            </a:endParaRP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a:solidFill>
                  <a:srgbClr val="0000FF"/>
                </a:solidFill>
                <a:highlight>
                  <a:srgbClr val="FFFFFF"/>
                </a:highlight>
                <a:latin typeface="Times New Roman" panose="02020603050405020304" pitchFamily="18" charset="0"/>
                <a:cs typeface="Times New Roman" panose="02020603050405020304" pitchFamily="18" charset="0"/>
              </a:rPr>
              <a:t>public</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a:solidFill>
                  <a:srgbClr val="0000FF"/>
                </a:solidFill>
                <a:highlight>
                  <a:srgbClr val="FFFFFF"/>
                </a:highlight>
                <a:latin typeface="Times New Roman" panose="02020603050405020304" pitchFamily="18" charset="0"/>
                <a:cs typeface="Times New Roman" panose="02020603050405020304" pitchFamily="18" charset="0"/>
              </a:rPr>
              <a:t>void</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SnapPoint</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COMApi.InwSimpleVertex</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v1</a:t>
            </a:r>
            <a:r>
              <a:rPr lang="en-US" altLang="zh-CN" sz="1800" dirty="0" smtClean="0">
                <a:solidFill>
                  <a:srgbClr val="000000"/>
                </a:solidFill>
                <a:highlight>
                  <a:srgbClr val="FFFFFF"/>
                </a:highlight>
                <a:latin typeface="Times New Roman" panose="02020603050405020304" pitchFamily="18" charset="0"/>
                <a:cs typeface="Times New Roman" panose="02020603050405020304" pitchFamily="18" charset="0"/>
              </a:rPr>
              <a:t>)</a:t>
            </a:r>
            <a:r>
              <a:rPr lang="zh-CN" altLang="en-US" sz="1800" dirty="0" smtClean="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smtClean="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a:solidFill>
                  <a:srgbClr val="008000"/>
                </a:solidFill>
                <a:highlight>
                  <a:srgbClr val="FFFFFF"/>
                </a:highlight>
                <a:latin typeface="Times New Roman" panose="02020603050405020304" pitchFamily="18" charset="0"/>
                <a:cs typeface="Times New Roman" panose="02020603050405020304" pitchFamily="18" charset="0"/>
              </a:rPr>
              <a:t>// do your </a:t>
            </a:r>
            <a:r>
              <a:rPr lang="en-US" altLang="zh-CN" sz="1800" dirty="0" smtClean="0">
                <a:solidFill>
                  <a:srgbClr val="008000"/>
                </a:solidFill>
                <a:highlight>
                  <a:srgbClr val="FFFFFF"/>
                </a:highlight>
                <a:latin typeface="Times New Roman" panose="02020603050405020304" pitchFamily="18" charset="0"/>
                <a:cs typeface="Times New Roman" panose="02020603050405020304" pitchFamily="18" charset="0"/>
              </a:rPr>
              <a:t>work</a:t>
            </a:r>
            <a:r>
              <a:rPr lang="zh-CN" altLang="en-US" sz="1800" dirty="0" smtClean="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smtClean="0">
                <a:solidFill>
                  <a:srgbClr val="000000"/>
                </a:solidFill>
                <a:highlight>
                  <a:srgbClr val="FFFFFF"/>
                </a:highlight>
                <a:latin typeface="Times New Roman" panose="02020603050405020304" pitchFamily="18" charset="0"/>
                <a:cs typeface="Times New Roman" panose="02020603050405020304" pitchFamily="18" charset="0"/>
              </a:rPr>
              <a:t>}</a:t>
            </a:r>
            <a:endParaRPr lang="zh-CN" altLang="en-US" sz="1800" dirty="0">
              <a:solidFill>
                <a:srgbClr val="000000"/>
              </a:solidFill>
              <a:highlight>
                <a:srgbClr val="FFFFFF"/>
              </a:highlight>
              <a:latin typeface="Times New Roman" panose="02020603050405020304" pitchFamily="18" charset="0"/>
              <a:cs typeface="Times New Roman" panose="02020603050405020304" pitchFamily="18" charset="0"/>
            </a:endParaRP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a:solidFill>
                  <a:srgbClr val="0000FF"/>
                </a:solidFill>
                <a:highlight>
                  <a:srgbClr val="FFFFFF"/>
                </a:highlight>
                <a:latin typeface="Times New Roman" panose="02020603050405020304" pitchFamily="18" charset="0"/>
                <a:cs typeface="Times New Roman" panose="02020603050405020304" pitchFamily="18" charset="0"/>
              </a:rPr>
              <a:t>public</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a:solidFill>
                  <a:srgbClr val="0000FF"/>
                </a:solidFill>
                <a:highlight>
                  <a:srgbClr val="FFFFFF"/>
                </a:highlight>
                <a:latin typeface="Times New Roman" panose="02020603050405020304" pitchFamily="18" charset="0"/>
                <a:cs typeface="Times New Roman" panose="02020603050405020304" pitchFamily="18" charset="0"/>
              </a:rPr>
              <a:t>void</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Triangle(</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COMApi.InwSimpleVertex</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v1</a:t>
            </a:r>
            <a:r>
              <a:rPr lang="en-US" altLang="zh-CN" sz="1800" dirty="0" smtClean="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COMApi.InwSimpleVertex</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v2</a:t>
            </a:r>
            <a:r>
              <a:rPr lang="en-US" altLang="zh-CN" sz="1800" dirty="0" smtClean="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COMApi.InwSimpleVertex</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v3)</a:t>
            </a:r>
          </a:p>
          <a:p>
            <a:r>
              <a:rPr lang="zh-CN" altLang="en-US"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smtClean="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a:solidFill>
                  <a:srgbClr val="008000"/>
                </a:solidFill>
                <a:highlight>
                  <a:srgbClr val="FFFFFF"/>
                </a:highlight>
                <a:latin typeface="Times New Roman" panose="02020603050405020304" pitchFamily="18" charset="0"/>
                <a:cs typeface="Times New Roman" panose="02020603050405020304" pitchFamily="18" charset="0"/>
              </a:rPr>
              <a:t>// do your </a:t>
            </a:r>
            <a:r>
              <a:rPr lang="en-US" altLang="zh-CN" sz="1800" dirty="0" smtClean="0">
                <a:solidFill>
                  <a:srgbClr val="008000"/>
                </a:solidFill>
                <a:highlight>
                  <a:srgbClr val="FFFFFF"/>
                </a:highlight>
                <a:latin typeface="Times New Roman" panose="02020603050405020304" pitchFamily="18" charset="0"/>
                <a:cs typeface="Times New Roman" panose="02020603050405020304" pitchFamily="18" charset="0"/>
              </a:rPr>
              <a:t>work</a:t>
            </a:r>
            <a:r>
              <a:rPr lang="zh-CN" altLang="en-US" sz="1800" dirty="0" smtClean="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smtClean="0">
                <a:solidFill>
                  <a:srgbClr val="000000"/>
                </a:solidFill>
                <a:highlight>
                  <a:srgbClr val="FFFFFF"/>
                </a:highlight>
                <a:latin typeface="Times New Roman" panose="02020603050405020304" pitchFamily="18" charset="0"/>
                <a:cs typeface="Times New Roman" panose="02020603050405020304" pitchFamily="18" charset="0"/>
              </a:rPr>
              <a:t>}</a:t>
            </a:r>
            <a:endParaRPr lang="zh-CN" altLang="en-US" sz="1800" dirty="0">
              <a:solidFill>
                <a:srgbClr val="000000"/>
              </a:solidFill>
              <a:highlight>
                <a:srgbClr val="FFFFFF"/>
              </a:highlight>
              <a:latin typeface="Times New Roman" panose="02020603050405020304" pitchFamily="18" charset="0"/>
              <a:cs typeface="Times New Roman" panose="02020603050405020304" pitchFamily="18" charset="0"/>
            </a:endParaRP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endParaRPr lang="zh-CN" altLang="en-US" sz="1800" dirty="0">
              <a:latin typeface="Times New Roman" panose="02020603050405020304" pitchFamily="18" charset="0"/>
              <a:cs typeface="Times New Roman" panose="02020603050405020304" pitchFamily="18" charset="0"/>
            </a:endParaRPr>
          </a:p>
        </p:txBody>
      </p:sp>
      <p:sp>
        <p:nvSpPr>
          <p:cNvPr id="5" name="Rectangle 4"/>
          <p:cNvSpPr/>
          <p:nvPr/>
        </p:nvSpPr>
        <p:spPr>
          <a:xfrm>
            <a:off x="409575" y="1542554"/>
            <a:ext cx="11733506" cy="4801314"/>
          </a:xfrm>
          <a:prstGeom prst="rect">
            <a:avLst/>
          </a:prstGeom>
        </p:spPr>
        <p:txBody>
          <a:bodyPr wrap="square">
            <a:spAutoFit/>
          </a:bodyPr>
          <a:lstStyle/>
          <a:p>
            <a:r>
              <a:rPr lang="en-US" altLang="zh-CN" sz="1800" dirty="0">
                <a:solidFill>
                  <a:srgbClr val="008000"/>
                </a:solidFill>
                <a:highlight>
                  <a:srgbClr val="FFFFFF"/>
                </a:highlight>
                <a:latin typeface="Times New Roman" panose="02020603050405020304" pitchFamily="18" charset="0"/>
                <a:cs typeface="Times New Roman" panose="02020603050405020304" pitchFamily="18" charset="0"/>
              </a:rPr>
              <a:t>// get the current selection</a:t>
            </a:r>
            <a:endPar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endParaRPr>
          </a:p>
          <a:p>
            <a:r>
              <a:rPr lang="en-US" altLang="zh-CN" sz="1800" dirty="0" err="1">
                <a:solidFill>
                  <a:srgbClr val="2B91AF"/>
                </a:solidFill>
                <a:highlight>
                  <a:srgbClr val="FFFFFF"/>
                </a:highlight>
                <a:latin typeface="Times New Roman" panose="02020603050405020304" pitchFamily="18" charset="0"/>
                <a:cs typeface="Times New Roman" panose="02020603050405020304" pitchFamily="18" charset="0"/>
              </a:rPr>
              <a:t>ModelItemCollection</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oModelColl</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 Autodesk.Navisworks.Api.</a:t>
            </a:r>
            <a:r>
              <a:rPr lang="en-US" altLang="zh-CN" sz="1800" dirty="0">
                <a:solidFill>
                  <a:srgbClr val="2B91AF"/>
                </a:solidFill>
                <a:highlight>
                  <a:srgbClr val="FFFFFF"/>
                </a:highlight>
                <a:latin typeface="Times New Roman" panose="02020603050405020304" pitchFamily="18" charset="0"/>
                <a:cs typeface="Times New Roman" panose="02020603050405020304" pitchFamily="18" charset="0"/>
              </a:rPr>
              <a:t>Application</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.ActiveDocument.CurrentSelection.SelectedItems;</a:t>
            </a:r>
          </a:p>
          <a:p>
            <a:endParaRPr lang="zh-CN" altLang="en-US" sz="1800" dirty="0">
              <a:solidFill>
                <a:srgbClr val="000000"/>
              </a:solidFill>
              <a:highlight>
                <a:srgbClr val="FFFFFF"/>
              </a:highlight>
              <a:latin typeface="Times New Roman" panose="02020603050405020304" pitchFamily="18" charset="0"/>
              <a:cs typeface="Times New Roman" panose="02020603050405020304" pitchFamily="18" charset="0"/>
            </a:endParaRPr>
          </a:p>
          <a:p>
            <a:r>
              <a:rPr lang="en-US" altLang="zh-CN" sz="1800" dirty="0">
                <a:solidFill>
                  <a:srgbClr val="008000"/>
                </a:solidFill>
                <a:highlight>
                  <a:srgbClr val="FFFFFF"/>
                </a:highlight>
                <a:latin typeface="Times New Roman" panose="02020603050405020304" pitchFamily="18" charset="0"/>
                <a:cs typeface="Times New Roman" panose="02020603050405020304" pitchFamily="18" charset="0"/>
              </a:rPr>
              <a:t>//convert to COM selection</a:t>
            </a:r>
            <a:endPar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endParaRPr>
          </a:p>
          <a:p>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ComApi.</a:t>
            </a:r>
            <a:r>
              <a:rPr lang="en-US" altLang="zh-CN" sz="1800" dirty="0" err="1">
                <a:solidFill>
                  <a:srgbClr val="2B91AF"/>
                </a:solidFill>
                <a:highlight>
                  <a:srgbClr val="FFFFFF"/>
                </a:highlight>
                <a:latin typeface="Times New Roman" panose="02020603050405020304" pitchFamily="18" charset="0"/>
                <a:cs typeface="Times New Roman" panose="02020603050405020304" pitchFamily="18" charset="0"/>
              </a:rPr>
              <a:t>InwOpState</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oState</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 </a:t>
            </a:r>
            <a:r>
              <a:rPr lang="en-US" altLang="zh-CN" sz="1800" dirty="0" err="1">
                <a:solidFill>
                  <a:srgbClr val="2B91AF"/>
                </a:solidFill>
                <a:highlight>
                  <a:srgbClr val="FFFFFF"/>
                </a:highlight>
                <a:latin typeface="Times New Roman" panose="02020603050405020304" pitchFamily="18" charset="0"/>
                <a:cs typeface="Times New Roman" panose="02020603050405020304" pitchFamily="18" charset="0"/>
              </a:rPr>
              <a:t>ComApiBridge</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.State</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ComApi.</a:t>
            </a:r>
            <a:r>
              <a:rPr lang="en-US" altLang="zh-CN" sz="1800" dirty="0" err="1">
                <a:solidFill>
                  <a:srgbClr val="2B91AF"/>
                </a:solidFill>
                <a:highlight>
                  <a:srgbClr val="FFFFFF"/>
                </a:highlight>
                <a:latin typeface="Times New Roman" panose="02020603050405020304" pitchFamily="18" charset="0"/>
                <a:cs typeface="Times New Roman" panose="02020603050405020304" pitchFamily="18" charset="0"/>
              </a:rPr>
              <a:t>InwOpSelection</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oSel</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 </a:t>
            </a:r>
            <a:r>
              <a:rPr lang="en-US" altLang="zh-CN" sz="1800" dirty="0" err="1">
                <a:solidFill>
                  <a:srgbClr val="2B91AF"/>
                </a:solidFill>
                <a:highlight>
                  <a:srgbClr val="FFFFFF"/>
                </a:highlight>
                <a:latin typeface="Times New Roman" panose="02020603050405020304" pitchFamily="18" charset="0"/>
                <a:cs typeface="Times New Roman" panose="02020603050405020304" pitchFamily="18" charset="0"/>
              </a:rPr>
              <a:t>ComApiBridge</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.ToInwOpSelection</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oModelColl</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p>
          <a:p>
            <a:endParaRPr lang="zh-CN" altLang="en-US" sz="1800" dirty="0">
              <a:solidFill>
                <a:srgbClr val="000000"/>
              </a:solidFill>
              <a:highlight>
                <a:srgbClr val="FFFFFF"/>
              </a:highlight>
              <a:latin typeface="Times New Roman" panose="02020603050405020304" pitchFamily="18" charset="0"/>
              <a:cs typeface="Times New Roman" panose="02020603050405020304" pitchFamily="18" charset="0"/>
            </a:endParaRPr>
          </a:p>
          <a:p>
            <a:r>
              <a:rPr lang="en-US" altLang="zh-CN" sz="1800" dirty="0">
                <a:solidFill>
                  <a:srgbClr val="008000"/>
                </a:solidFill>
                <a:highlight>
                  <a:srgbClr val="FFFFFF"/>
                </a:highlight>
                <a:latin typeface="Times New Roman" panose="02020603050405020304" pitchFamily="18" charset="0"/>
                <a:cs typeface="Times New Roman" panose="02020603050405020304" pitchFamily="18" charset="0"/>
              </a:rPr>
              <a:t>// create the callback object</a:t>
            </a:r>
            <a:endPar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endParaRPr>
          </a:p>
          <a:p>
            <a:r>
              <a:rPr lang="en-US" altLang="zh-CN" sz="1800" dirty="0" err="1">
                <a:solidFill>
                  <a:srgbClr val="2B91AF"/>
                </a:solidFill>
                <a:highlight>
                  <a:srgbClr val="FFFFFF"/>
                </a:highlight>
                <a:latin typeface="Times New Roman" panose="02020603050405020304" pitchFamily="18" charset="0"/>
                <a:cs typeface="Times New Roman" panose="02020603050405020304" pitchFamily="18" charset="0"/>
              </a:rPr>
              <a:t>CallbackGeomListener</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callbkListener</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 </a:t>
            </a:r>
            <a:r>
              <a:rPr lang="en-US" altLang="zh-CN" sz="1800" dirty="0">
                <a:solidFill>
                  <a:srgbClr val="0000FF"/>
                </a:solidFill>
                <a:highlight>
                  <a:srgbClr val="FFFFFF"/>
                </a:highlight>
                <a:latin typeface="Times New Roman" panose="02020603050405020304" pitchFamily="18" charset="0"/>
                <a:cs typeface="Times New Roman" panose="02020603050405020304" pitchFamily="18" charset="0"/>
              </a:rPr>
              <a:t>new</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2B91AF"/>
                </a:solidFill>
                <a:highlight>
                  <a:srgbClr val="FFFFFF"/>
                </a:highlight>
                <a:latin typeface="Times New Roman" panose="02020603050405020304" pitchFamily="18" charset="0"/>
                <a:cs typeface="Times New Roman" panose="02020603050405020304" pitchFamily="18" charset="0"/>
              </a:rPr>
              <a:t>CallbackGeomListener</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en-US" altLang="zh-CN" sz="1800" dirty="0" err="1">
                <a:solidFill>
                  <a:srgbClr val="0000FF"/>
                </a:solidFill>
                <a:highlight>
                  <a:srgbClr val="FFFFFF"/>
                </a:highlight>
                <a:latin typeface="Times New Roman" panose="02020603050405020304" pitchFamily="18" charset="0"/>
                <a:cs typeface="Times New Roman" panose="02020603050405020304" pitchFamily="18" charset="0"/>
              </a:rPr>
              <a:t>foreach</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(ComApi.</a:t>
            </a:r>
            <a:r>
              <a:rPr lang="en-US" altLang="zh-CN" sz="1800" dirty="0">
                <a:solidFill>
                  <a:srgbClr val="2B91AF"/>
                </a:solidFill>
                <a:highlight>
                  <a:srgbClr val="FFFFFF"/>
                </a:highlight>
                <a:latin typeface="Times New Roman" panose="02020603050405020304" pitchFamily="18" charset="0"/>
                <a:cs typeface="Times New Roman" panose="02020603050405020304" pitchFamily="18" charset="0"/>
              </a:rPr>
              <a:t>InwOaPath3</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path </a:t>
            </a:r>
            <a:r>
              <a:rPr lang="en-US" altLang="zh-CN" sz="1800" dirty="0">
                <a:solidFill>
                  <a:srgbClr val="0000FF"/>
                </a:solidFill>
                <a:highlight>
                  <a:srgbClr val="FFFFFF"/>
                </a:highlight>
                <a:latin typeface="Times New Roman" panose="02020603050405020304" pitchFamily="18" charset="0"/>
                <a:cs typeface="Times New Roman" panose="02020603050405020304" pitchFamily="18" charset="0"/>
              </a:rPr>
              <a:t>in</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oSel.Paths</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0000FF"/>
                </a:solidFill>
                <a:highlight>
                  <a:srgbClr val="FFFFFF"/>
                </a:highlight>
                <a:latin typeface="Times New Roman" panose="02020603050405020304" pitchFamily="18" charset="0"/>
                <a:cs typeface="Times New Roman" panose="02020603050405020304" pitchFamily="18" charset="0"/>
              </a:rPr>
              <a:t>foreach</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(ComApi.</a:t>
            </a:r>
            <a:r>
              <a:rPr lang="en-US" altLang="zh-CN" sz="1800" dirty="0">
                <a:solidFill>
                  <a:srgbClr val="2B91AF"/>
                </a:solidFill>
                <a:highlight>
                  <a:srgbClr val="FFFFFF"/>
                </a:highlight>
                <a:latin typeface="Times New Roman" panose="02020603050405020304" pitchFamily="18" charset="0"/>
                <a:cs typeface="Times New Roman" panose="02020603050405020304" pitchFamily="18" charset="0"/>
              </a:rPr>
              <a:t>InwOaFragment3</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frag </a:t>
            </a:r>
            <a:r>
              <a:rPr lang="en-US" altLang="zh-CN" sz="1800" dirty="0">
                <a:solidFill>
                  <a:srgbClr val="0000FF"/>
                </a:solidFill>
                <a:highlight>
                  <a:srgbClr val="FFFFFF"/>
                </a:highlight>
                <a:latin typeface="Times New Roman" panose="02020603050405020304" pitchFamily="18" charset="0"/>
                <a:cs typeface="Times New Roman" panose="02020603050405020304" pitchFamily="18" charset="0"/>
              </a:rPr>
              <a:t>in</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path.Fragments</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zh-CN" altLang="en-US"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a:solidFill>
                  <a:srgbClr val="008000"/>
                </a:solidFill>
                <a:highlight>
                  <a:srgbClr val="FFFFFF"/>
                </a:highlight>
                <a:latin typeface="Times New Roman" panose="02020603050405020304" pitchFamily="18" charset="0"/>
                <a:cs typeface="Times New Roman" panose="02020603050405020304" pitchFamily="18" charset="0"/>
              </a:rPr>
              <a:t>// generate the primitives</a:t>
            </a:r>
            <a:endPar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endParaRP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frag.GenerateSimplePrimitives</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ComApi.</a:t>
            </a:r>
            <a:r>
              <a:rPr lang="en-US" altLang="zh-CN" sz="1800" dirty="0" err="1">
                <a:solidFill>
                  <a:srgbClr val="2B91AF"/>
                </a:solidFill>
                <a:highlight>
                  <a:srgbClr val="FFFFFF"/>
                </a:highlight>
                <a:latin typeface="Times New Roman" panose="02020603050405020304" pitchFamily="18" charset="0"/>
                <a:cs typeface="Times New Roman" panose="02020603050405020304" pitchFamily="18" charset="0"/>
              </a:rPr>
              <a:t>nwEVertexProperty</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.eNORMAL</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b="1" dirty="0" err="1">
                <a:solidFill>
                  <a:srgbClr val="FF0000"/>
                </a:solidFill>
                <a:highlight>
                  <a:srgbClr val="FFFFFF"/>
                </a:highlight>
                <a:latin typeface="Times New Roman" panose="02020603050405020304" pitchFamily="18" charset="0"/>
                <a:cs typeface="Times New Roman" panose="02020603050405020304" pitchFamily="18" charset="0"/>
              </a:rPr>
              <a:t>callbkListener</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zh-CN" altLang="en-US"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endParaRPr lang="zh-CN" altLang="en-US"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8697554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US" altLang="zh-CN" dirty="0" smtClean="0"/>
              <a:t>Create a plugin</a:t>
            </a:r>
          </a:p>
          <a:p>
            <a:endParaRPr lang="en-US" altLang="zh-CN" dirty="0"/>
          </a:p>
          <a:p>
            <a:r>
              <a:rPr lang="en-US" altLang="zh-CN" dirty="0" smtClean="0"/>
              <a:t>Find some specific properties by Search API and add some properties in </a:t>
            </a:r>
            <a:r>
              <a:rPr lang="en-US" altLang="zh-CN" smtClean="0"/>
              <a:t>double format.</a:t>
            </a:r>
            <a:endParaRPr lang="zh-CN" altLang="en-US" dirty="0"/>
          </a:p>
        </p:txBody>
      </p:sp>
      <p:sp>
        <p:nvSpPr>
          <p:cNvPr id="2" name="Title 1"/>
          <p:cNvSpPr>
            <a:spLocks noGrp="1"/>
          </p:cNvSpPr>
          <p:nvPr>
            <p:ph type="title"/>
          </p:nvPr>
        </p:nvSpPr>
        <p:spPr/>
        <p:txBody>
          <a:bodyPr/>
          <a:lstStyle/>
          <a:p>
            <a:r>
              <a:rPr lang="en-GB" altLang="zh-CN" dirty="0" smtClean="0"/>
              <a:t>Exercise</a:t>
            </a:r>
            <a:endParaRPr lang="zh-CN" altLang="en-US" sz="2845" b="0" dirty="0">
              <a:solidFill>
                <a:srgbClr val="009999"/>
              </a:solidFill>
            </a:endParaRPr>
          </a:p>
        </p:txBody>
      </p:sp>
    </p:spTree>
    <p:extLst>
      <p:ext uri="{BB962C8B-B14F-4D97-AF65-F5344CB8AC3E}">
        <p14:creationId xmlns:p14="http://schemas.microsoft.com/office/powerpoint/2010/main" val="2572268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2"/>
          </p:nvPr>
        </p:nvSpPr>
        <p:spPr/>
        <p:txBody>
          <a:bodyPr/>
          <a:lstStyle/>
          <a:p>
            <a:endParaRPr lang="zh-CN" altLang="en-US"/>
          </a:p>
        </p:txBody>
      </p:sp>
    </p:spTree>
    <p:extLst>
      <p:ext uri="{BB962C8B-B14F-4D97-AF65-F5344CB8AC3E}">
        <p14:creationId xmlns:p14="http://schemas.microsoft.com/office/powerpoint/2010/main" val="1543538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85775" y="1373187"/>
            <a:ext cx="11710098" cy="6782341"/>
          </a:xfrm>
        </p:spPr>
        <p:txBody>
          <a:bodyPr/>
          <a:lstStyle/>
          <a:p>
            <a:pPr>
              <a:spcBef>
                <a:spcPct val="10000"/>
              </a:spcBef>
            </a:pPr>
            <a:endParaRPr lang="en-GB" altLang="zh-CN" sz="4400" dirty="0" smtClean="0"/>
          </a:p>
          <a:p>
            <a:pPr>
              <a:spcBef>
                <a:spcPct val="10000"/>
              </a:spcBef>
            </a:pPr>
            <a:r>
              <a:rPr lang="en-GB" altLang="zh-CN" sz="4400" dirty="0" smtClean="0"/>
              <a:t>COM API </a:t>
            </a:r>
            <a:r>
              <a:rPr lang="en-US" altLang="zh-CN" sz="4400" dirty="0" smtClean="0"/>
              <a:t> </a:t>
            </a:r>
          </a:p>
          <a:p>
            <a:pPr>
              <a:spcBef>
                <a:spcPct val="10000"/>
              </a:spcBef>
            </a:pPr>
            <a:endParaRPr lang="en-US" altLang="zh-CN" sz="4400" dirty="0"/>
          </a:p>
          <a:p>
            <a:pPr>
              <a:spcBef>
                <a:spcPct val="10000"/>
              </a:spcBef>
            </a:pPr>
            <a:r>
              <a:rPr lang="en-US" altLang="zh-CN" sz="4400" dirty="0" smtClean="0"/>
              <a:t>Zoom in Object</a:t>
            </a:r>
          </a:p>
          <a:p>
            <a:pPr>
              <a:spcBef>
                <a:spcPct val="10000"/>
              </a:spcBef>
            </a:pPr>
            <a:endParaRPr lang="en-US" altLang="zh-CN" sz="4400" dirty="0"/>
          </a:p>
          <a:p>
            <a:pPr>
              <a:spcBef>
                <a:spcPct val="10000"/>
              </a:spcBef>
            </a:pPr>
            <a:r>
              <a:rPr lang="en-US" altLang="zh-CN" sz="4400" dirty="0" smtClean="0"/>
              <a:t>Add Custom Properties of Object</a:t>
            </a:r>
          </a:p>
          <a:p>
            <a:pPr>
              <a:spcBef>
                <a:spcPct val="10000"/>
              </a:spcBef>
            </a:pPr>
            <a:endParaRPr lang="en-US" altLang="zh-CN" sz="4400" dirty="0"/>
          </a:p>
          <a:p>
            <a:pPr>
              <a:spcBef>
                <a:spcPct val="10000"/>
              </a:spcBef>
            </a:pPr>
            <a:r>
              <a:rPr lang="en-US" altLang="zh-CN" sz="4400" dirty="0" smtClean="0"/>
              <a:t>Dump Geometry Primitives</a:t>
            </a:r>
          </a:p>
          <a:p>
            <a:pPr>
              <a:spcBef>
                <a:spcPct val="10000"/>
              </a:spcBef>
            </a:pPr>
            <a:endParaRPr lang="en-US" altLang="zh-CN" sz="4400" dirty="0"/>
          </a:p>
          <a:p>
            <a:pPr>
              <a:spcBef>
                <a:spcPct val="10000"/>
              </a:spcBef>
            </a:pPr>
            <a:endParaRPr lang="en-US" altLang="zh-CN" sz="4400" dirty="0" smtClean="0"/>
          </a:p>
          <a:p>
            <a:pPr>
              <a:spcBef>
                <a:spcPct val="10000"/>
              </a:spcBef>
            </a:pPr>
            <a:endParaRPr lang="en-US" altLang="zh-CN" sz="4400" dirty="0"/>
          </a:p>
          <a:p>
            <a:pPr>
              <a:spcBef>
                <a:spcPct val="10000"/>
              </a:spcBef>
            </a:pPr>
            <a:endParaRPr lang="en-US" altLang="zh-CN" sz="4400" dirty="0" smtClean="0"/>
          </a:p>
          <a:p>
            <a:pPr>
              <a:spcBef>
                <a:spcPct val="10000"/>
              </a:spcBef>
            </a:pPr>
            <a:endParaRPr lang="en-US" altLang="zh-CN" sz="4400" dirty="0"/>
          </a:p>
          <a:p>
            <a:pPr>
              <a:spcBef>
                <a:spcPct val="10000"/>
              </a:spcBef>
            </a:pPr>
            <a:endParaRPr lang="en-US" altLang="zh-CN" sz="4400" dirty="0"/>
          </a:p>
          <a:p>
            <a:pPr>
              <a:spcBef>
                <a:spcPct val="10000"/>
              </a:spcBef>
              <a:buNone/>
            </a:pPr>
            <a:endParaRPr lang="en-GB" sz="4400" dirty="0" smtClean="0"/>
          </a:p>
        </p:txBody>
      </p:sp>
      <p:sp>
        <p:nvSpPr>
          <p:cNvPr id="2" name="Title 1"/>
          <p:cNvSpPr>
            <a:spLocks noGrp="1"/>
          </p:cNvSpPr>
          <p:nvPr>
            <p:ph type="title"/>
          </p:nvPr>
        </p:nvSpPr>
        <p:spPr/>
        <p:txBody>
          <a:bodyPr/>
          <a:lstStyle/>
          <a:p>
            <a:r>
              <a:rPr lang="en-US" dirty="0" smtClean="0"/>
              <a:t>Agenda</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Font typeface="Arial" pitchFamily="34" charset="0"/>
              <a:buChar char="•"/>
            </a:pPr>
            <a:r>
              <a:rPr lang="en-US" altLang="zh-CN" sz="4000" dirty="0"/>
              <a:t>For some functionalities which have not been exposed in .</a:t>
            </a:r>
            <a:r>
              <a:rPr lang="en-US" altLang="zh-CN" sz="4000" dirty="0" smtClean="0"/>
              <a:t>NET, </a:t>
            </a:r>
            <a:r>
              <a:rPr lang="en-US" altLang="zh-CN" sz="4000" dirty="0"/>
              <a:t>we need COM API </a:t>
            </a:r>
          </a:p>
          <a:p>
            <a:pPr>
              <a:buFont typeface="Arial" pitchFamily="34" charset="0"/>
              <a:buChar char="•"/>
            </a:pPr>
            <a:endParaRPr lang="en-US" altLang="zh-CN" sz="4000" dirty="0"/>
          </a:p>
          <a:p>
            <a:pPr marL="282858" lvl="1"/>
            <a:r>
              <a:rPr lang="en-GB" altLang="zh-CN" sz="4000" dirty="0"/>
              <a:t>Over time will all migrate into .NET API</a:t>
            </a:r>
          </a:p>
          <a:p>
            <a:pPr marL="282858" lvl="1"/>
            <a:endParaRPr lang="en-GB" altLang="zh-CN" sz="4000" dirty="0"/>
          </a:p>
          <a:p>
            <a:pPr marL="282858" lvl="1"/>
            <a:r>
              <a:rPr lang="en-GB" altLang="zh-CN" sz="4000" dirty="0"/>
              <a:t>Documentations </a:t>
            </a:r>
            <a:r>
              <a:rPr lang="en-GB" altLang="zh-CN" sz="4000" dirty="0" smtClean="0"/>
              <a:t>( </a:t>
            </a:r>
            <a:r>
              <a:rPr lang="en-GB" altLang="zh-CN" sz="4000" dirty="0" err="1" smtClean="0"/>
              <a:t>api</a:t>
            </a:r>
            <a:r>
              <a:rPr lang="en-GB" altLang="zh-CN" sz="4000" dirty="0" smtClean="0"/>
              <a:t>\COM\documentation</a:t>
            </a:r>
            <a:r>
              <a:rPr lang="en-GB" altLang="zh-CN" sz="4000" dirty="0"/>
              <a:t>\)</a:t>
            </a:r>
          </a:p>
          <a:p>
            <a:pPr marL="1350943" lvl="3"/>
            <a:r>
              <a:rPr lang="en-GB" altLang="zh-CN" sz="3600" dirty="0"/>
              <a:t>COM Interface.pdf : introduction on COM API</a:t>
            </a:r>
          </a:p>
          <a:p>
            <a:pPr marL="1350943" lvl="3"/>
            <a:r>
              <a:rPr lang="en-GB" altLang="zh-CN" sz="3600" dirty="0"/>
              <a:t>NavisworksCOM.chm: </a:t>
            </a:r>
            <a:r>
              <a:rPr lang="en-GB" altLang="zh-CN" sz="3600" dirty="0" smtClean="0"/>
              <a:t>API reference </a:t>
            </a:r>
            <a:endParaRPr lang="zh-CN" altLang="en-US" sz="3600" dirty="0"/>
          </a:p>
        </p:txBody>
      </p:sp>
      <p:sp>
        <p:nvSpPr>
          <p:cNvPr id="2" name="Title 1"/>
          <p:cNvSpPr>
            <a:spLocks noGrp="1"/>
          </p:cNvSpPr>
          <p:nvPr>
            <p:ph type="title"/>
          </p:nvPr>
        </p:nvSpPr>
        <p:spPr/>
        <p:txBody>
          <a:bodyPr/>
          <a:lstStyle/>
          <a:p>
            <a:r>
              <a:rPr lang="en-US" altLang="zh-CN" dirty="0"/>
              <a:t>COM is not a </a:t>
            </a:r>
            <a:r>
              <a:rPr lang="en-US" altLang="zh-CN" dirty="0" smtClean="0"/>
              <a:t>Monster</a:t>
            </a:r>
            <a:endParaRPr lang="zh-CN" altLang="en-US" dirty="0">
              <a:solidFill>
                <a:srgbClr val="009999"/>
              </a:solidFill>
            </a:endParaRPr>
          </a:p>
        </p:txBody>
      </p:sp>
    </p:spTree>
    <p:extLst>
      <p:ext uri="{BB962C8B-B14F-4D97-AF65-F5344CB8AC3E}">
        <p14:creationId xmlns:p14="http://schemas.microsoft.com/office/powerpoint/2010/main" val="22130034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a:t>How .NET and COM </a:t>
            </a:r>
            <a:r>
              <a:rPr lang="en-US" altLang="zh-CN" dirty="0" smtClean="0"/>
              <a:t>communicate</a:t>
            </a:r>
            <a:br>
              <a:rPr lang="en-US" altLang="zh-CN" dirty="0" smtClean="0"/>
            </a:br>
            <a:endParaRPr lang="en-US" altLang="zh-CN" sz="2800" b="0" i="1" dirty="0">
              <a:solidFill>
                <a:schemeClr val="accent4"/>
              </a:solidFill>
            </a:endParaRPr>
          </a:p>
        </p:txBody>
      </p:sp>
      <p:grpSp>
        <p:nvGrpSpPr>
          <p:cNvPr id="3" name="Group 16"/>
          <p:cNvGrpSpPr/>
          <p:nvPr/>
        </p:nvGrpSpPr>
        <p:grpSpPr>
          <a:xfrm>
            <a:off x="485775" y="2516187"/>
            <a:ext cx="4574376" cy="2819400"/>
            <a:chOff x="485775" y="2439987"/>
            <a:chExt cx="4574376" cy="2819400"/>
          </a:xfrm>
        </p:grpSpPr>
        <p:sp>
          <p:nvSpPr>
            <p:cNvPr id="4" name="Rectangle 3"/>
            <p:cNvSpPr/>
            <p:nvPr/>
          </p:nvSpPr>
          <p:spPr bwMode="auto">
            <a:xfrm>
              <a:off x="1628775" y="3278187"/>
              <a:ext cx="2895600" cy="1981200"/>
            </a:xfrm>
            <a:prstGeom prst="rect">
              <a:avLst/>
            </a:prstGeom>
            <a:solidFill>
              <a:srgbClr val="FFFF00"/>
            </a:solidFill>
            <a:ln w="254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3200" b="0" i="0" u="none" strike="noStrike" cap="none" normalizeH="0" baseline="0" smtClean="0">
                <a:ln>
                  <a:noFill/>
                </a:ln>
                <a:solidFill>
                  <a:srgbClr val="000000"/>
                </a:solidFill>
                <a:effectLst/>
                <a:latin typeface="Gill Sans" charset="0"/>
                <a:ea typeface="ヒラギノ角ゴ Pro W3" charset="0"/>
                <a:cs typeface="ヒラギノ角ゴ Pro W3" charset="0"/>
                <a:sym typeface="Gill Sans" charset="0"/>
              </a:endParaRPr>
            </a:p>
          </p:txBody>
        </p:sp>
        <p:sp>
          <p:nvSpPr>
            <p:cNvPr id="5" name="TextBox 4"/>
            <p:cNvSpPr txBox="1"/>
            <p:nvPr/>
          </p:nvSpPr>
          <p:spPr>
            <a:xfrm>
              <a:off x="1400175" y="2744787"/>
              <a:ext cx="3659976" cy="461665"/>
            </a:xfrm>
            <a:prstGeom prst="rect">
              <a:avLst/>
            </a:prstGeom>
            <a:noFill/>
          </p:spPr>
          <p:txBody>
            <a:bodyPr wrap="none" rtlCol="0">
              <a:spAutoFit/>
            </a:bodyPr>
            <a:lstStyle/>
            <a:p>
              <a:r>
                <a:rPr lang="en-GB" sz="2400" dirty="0" err="1" smtClean="0"/>
                <a:t>Autodesk.Navisworks.Api</a:t>
              </a:r>
              <a:endParaRPr lang="en-US" sz="2400" dirty="0"/>
            </a:p>
          </p:txBody>
        </p:sp>
        <p:pic>
          <p:nvPicPr>
            <p:cNvPr id="6" name="Picture 5" descr="images.jpg"/>
            <p:cNvPicPr>
              <a:picLocks noChangeAspect="1"/>
            </p:cNvPicPr>
            <p:nvPr/>
          </p:nvPicPr>
          <p:blipFill>
            <a:blip r:embed="rId3" cstate="print"/>
            <a:stretch>
              <a:fillRect/>
            </a:stretch>
          </p:blipFill>
          <p:spPr>
            <a:xfrm>
              <a:off x="2466975" y="3506787"/>
              <a:ext cx="1238250" cy="790575"/>
            </a:xfrm>
            <a:prstGeom prst="rect">
              <a:avLst/>
            </a:prstGeom>
          </p:spPr>
        </p:pic>
        <p:pic>
          <p:nvPicPr>
            <p:cNvPr id="7" name="Picture 6" descr="dll.png"/>
            <p:cNvPicPr>
              <a:picLocks noChangeAspect="1"/>
            </p:cNvPicPr>
            <p:nvPr/>
          </p:nvPicPr>
          <p:blipFill>
            <a:blip r:embed="rId4" cstate="print"/>
            <a:stretch>
              <a:fillRect/>
            </a:stretch>
          </p:blipFill>
          <p:spPr>
            <a:xfrm>
              <a:off x="485775" y="2439987"/>
              <a:ext cx="1066800" cy="1066800"/>
            </a:xfrm>
            <a:prstGeom prst="rect">
              <a:avLst/>
            </a:prstGeom>
          </p:spPr>
        </p:pic>
      </p:grpSp>
      <p:sp>
        <p:nvSpPr>
          <p:cNvPr id="8" name="Rectangle 7"/>
          <p:cNvSpPr/>
          <p:nvPr/>
        </p:nvSpPr>
        <p:spPr bwMode="auto">
          <a:xfrm>
            <a:off x="7877175" y="5259387"/>
            <a:ext cx="3810000" cy="3048000"/>
          </a:xfrm>
          <a:prstGeom prst="rect">
            <a:avLst/>
          </a:prstGeom>
          <a:solidFill>
            <a:srgbClr val="FFFF00"/>
          </a:solidFill>
          <a:ln w="25400" cap="flat" cmpd="sng" algn="ctr">
            <a:solidFill>
              <a:srgbClr val="00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6000" b="0" i="0" u="none" strike="noStrike" cap="none" normalizeH="0" baseline="0" dirty="0" smtClean="0">
                <a:ln>
                  <a:noFill/>
                </a:ln>
                <a:solidFill>
                  <a:schemeClr val="tx2"/>
                </a:solidFill>
                <a:effectLst/>
                <a:latin typeface="Gill Sans" charset="0"/>
                <a:ea typeface="ヒラギノ角ゴ Pro W3" charset="0"/>
                <a:cs typeface="ヒラギノ角ゴ Pro W3" charset="0"/>
                <a:sym typeface="Gill Sans" charset="0"/>
              </a:rPr>
              <a:t>COM</a:t>
            </a:r>
            <a:endParaRPr kumimoji="0" lang="en-US" sz="6000" b="0" i="0" u="none" strike="noStrike" cap="none" normalizeH="0" baseline="0" dirty="0" smtClean="0">
              <a:ln>
                <a:noFill/>
              </a:ln>
              <a:solidFill>
                <a:schemeClr val="tx2"/>
              </a:solidFill>
              <a:effectLst/>
              <a:latin typeface="Gill Sans" charset="0"/>
              <a:ea typeface="ヒラギノ角ゴ Pro W3" charset="0"/>
              <a:cs typeface="ヒラギノ角ゴ Pro W3" charset="0"/>
              <a:sym typeface="Gill Sans" charset="0"/>
            </a:endParaRPr>
          </a:p>
        </p:txBody>
      </p:sp>
      <p:grpSp>
        <p:nvGrpSpPr>
          <p:cNvPr id="9" name="Group 17"/>
          <p:cNvGrpSpPr/>
          <p:nvPr/>
        </p:nvGrpSpPr>
        <p:grpSpPr>
          <a:xfrm>
            <a:off x="6276975" y="4192587"/>
            <a:ext cx="6268751" cy="1066800"/>
            <a:chOff x="6276975" y="2058987"/>
            <a:chExt cx="6268751" cy="1066800"/>
          </a:xfrm>
        </p:grpSpPr>
        <p:sp>
          <p:nvSpPr>
            <p:cNvPr id="10" name="TextBox 9"/>
            <p:cNvSpPr txBox="1"/>
            <p:nvPr/>
          </p:nvSpPr>
          <p:spPr>
            <a:xfrm>
              <a:off x="7191375" y="2363787"/>
              <a:ext cx="5354351" cy="461665"/>
            </a:xfrm>
            <a:prstGeom prst="rect">
              <a:avLst/>
            </a:prstGeom>
            <a:noFill/>
          </p:spPr>
          <p:txBody>
            <a:bodyPr wrap="none" rtlCol="0">
              <a:spAutoFit/>
            </a:bodyPr>
            <a:lstStyle/>
            <a:p>
              <a:r>
                <a:rPr lang="en-GB" sz="2400" dirty="0" err="1" smtClean="0"/>
                <a:t>Autodesk.Navisworks.Interop.ComApi</a:t>
              </a:r>
              <a:endParaRPr lang="en-US" sz="2400" dirty="0"/>
            </a:p>
          </p:txBody>
        </p:sp>
        <p:pic>
          <p:nvPicPr>
            <p:cNvPr id="12" name="Picture 11" descr="dll.png"/>
            <p:cNvPicPr>
              <a:picLocks noChangeAspect="1"/>
            </p:cNvPicPr>
            <p:nvPr/>
          </p:nvPicPr>
          <p:blipFill>
            <a:blip r:embed="rId4" cstate="print"/>
            <a:stretch>
              <a:fillRect/>
            </a:stretch>
          </p:blipFill>
          <p:spPr>
            <a:xfrm>
              <a:off x="6276975" y="2058987"/>
              <a:ext cx="1066800" cy="1066800"/>
            </a:xfrm>
            <a:prstGeom prst="rect">
              <a:avLst/>
            </a:prstGeom>
          </p:spPr>
        </p:pic>
      </p:grpSp>
      <p:grpSp>
        <p:nvGrpSpPr>
          <p:cNvPr id="11" name="Group 18"/>
          <p:cNvGrpSpPr/>
          <p:nvPr/>
        </p:nvGrpSpPr>
        <p:grpSpPr>
          <a:xfrm>
            <a:off x="561975" y="5487987"/>
            <a:ext cx="7086600" cy="2362200"/>
            <a:chOff x="561975" y="4878387"/>
            <a:chExt cx="7086600" cy="2362200"/>
          </a:xfrm>
        </p:grpSpPr>
        <p:pic>
          <p:nvPicPr>
            <p:cNvPr id="13" name="Picture 12" descr="dll.png"/>
            <p:cNvPicPr>
              <a:picLocks noChangeAspect="1"/>
            </p:cNvPicPr>
            <p:nvPr/>
          </p:nvPicPr>
          <p:blipFill>
            <a:blip r:embed="rId4" cstate="print"/>
            <a:stretch>
              <a:fillRect/>
            </a:stretch>
          </p:blipFill>
          <p:spPr>
            <a:xfrm>
              <a:off x="561975" y="6173787"/>
              <a:ext cx="1066800" cy="1066800"/>
            </a:xfrm>
            <a:prstGeom prst="rect">
              <a:avLst/>
            </a:prstGeom>
          </p:spPr>
        </p:pic>
        <p:sp>
          <p:nvSpPr>
            <p:cNvPr id="14" name="TextBox 13"/>
            <p:cNvSpPr txBox="1"/>
            <p:nvPr/>
          </p:nvSpPr>
          <p:spPr>
            <a:xfrm>
              <a:off x="1476375" y="6478587"/>
              <a:ext cx="4653838" cy="492443"/>
            </a:xfrm>
            <a:prstGeom prst="rect">
              <a:avLst/>
            </a:prstGeom>
            <a:noFill/>
          </p:spPr>
          <p:txBody>
            <a:bodyPr wrap="none" rtlCol="0">
              <a:spAutoFit/>
            </a:bodyPr>
            <a:lstStyle/>
            <a:p>
              <a:r>
                <a:rPr lang="en-GB" dirty="0" err="1" smtClean="0"/>
                <a:t>Autodesk.Navisworks.ComApi</a:t>
              </a:r>
              <a:endParaRPr lang="en-US" dirty="0"/>
            </a:p>
          </p:txBody>
        </p:sp>
        <p:sp>
          <p:nvSpPr>
            <p:cNvPr id="15" name="Left-Right Arrow 14"/>
            <p:cNvSpPr/>
            <p:nvPr/>
          </p:nvSpPr>
          <p:spPr bwMode="auto">
            <a:xfrm>
              <a:off x="6276975" y="6478587"/>
              <a:ext cx="1371600" cy="533400"/>
            </a:xfrm>
            <a:prstGeom prst="leftRightArrow">
              <a:avLst/>
            </a:prstGeom>
            <a:solidFill>
              <a:schemeClr val="accent2"/>
            </a:solidFill>
            <a:ln w="254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3200" b="0" i="0" u="none" strike="noStrike" cap="none" normalizeH="0" baseline="0" smtClean="0">
                <a:ln>
                  <a:noFill/>
                </a:ln>
                <a:solidFill>
                  <a:srgbClr val="000000"/>
                </a:solidFill>
                <a:effectLst/>
                <a:latin typeface="Gill Sans" charset="0"/>
                <a:ea typeface="ヒラギノ角ゴ Pro W3" charset="0"/>
                <a:cs typeface="ヒラギノ角ゴ Pro W3" charset="0"/>
                <a:sym typeface="Gill Sans" charset="0"/>
              </a:endParaRPr>
            </a:p>
          </p:txBody>
        </p:sp>
        <p:sp>
          <p:nvSpPr>
            <p:cNvPr id="16" name="Up-Down Arrow 15"/>
            <p:cNvSpPr/>
            <p:nvPr/>
          </p:nvSpPr>
          <p:spPr bwMode="auto">
            <a:xfrm>
              <a:off x="2771775" y="4878387"/>
              <a:ext cx="609600" cy="1447800"/>
            </a:xfrm>
            <a:prstGeom prst="upDownArrow">
              <a:avLst/>
            </a:prstGeom>
            <a:solidFill>
              <a:schemeClr val="accent2"/>
            </a:solidFill>
            <a:ln w="25400"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3200" b="0" i="0" u="none" strike="noStrike" cap="none" normalizeH="0" baseline="0" smtClean="0">
                <a:ln>
                  <a:noFill/>
                </a:ln>
                <a:solidFill>
                  <a:srgbClr val="000000"/>
                </a:solidFill>
                <a:effectLst/>
                <a:latin typeface="Gill Sans" charset="0"/>
                <a:ea typeface="ヒラギノ角ゴ Pro W3" charset="0"/>
                <a:cs typeface="ヒラギノ角ゴ Pro W3" charset="0"/>
                <a:sym typeface="Gill Sans" charset="0"/>
              </a:endParaRPr>
            </a:p>
          </p:txBody>
        </p:sp>
      </p:grpSp>
    </p:spTree>
    <p:extLst>
      <p:ext uri="{BB962C8B-B14F-4D97-AF65-F5344CB8AC3E}">
        <p14:creationId xmlns:p14="http://schemas.microsoft.com/office/powerpoint/2010/main" val="266819307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20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20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38175" y="1601787"/>
            <a:ext cx="11710098" cy="6782341"/>
          </a:xfrm>
        </p:spPr>
        <p:txBody>
          <a:bodyPr/>
          <a:lstStyle/>
          <a:p>
            <a:r>
              <a:rPr lang="en-US" altLang="zh-CN" dirty="0" smtClean="0"/>
              <a:t>Some overlapped functionalities in .NET and COM</a:t>
            </a:r>
          </a:p>
          <a:p>
            <a:r>
              <a:rPr lang="en-US" altLang="zh-CN" dirty="0" smtClean="0"/>
              <a:t>If .NET API has exposed the functions, use .NET. Otherwise use COM </a:t>
            </a:r>
            <a:r>
              <a:rPr lang="en-US" altLang="zh-CN" dirty="0" err="1" smtClean="0"/>
              <a:t>interop</a:t>
            </a:r>
            <a:endParaRPr lang="en-US" altLang="zh-CN" dirty="0" smtClean="0"/>
          </a:p>
          <a:p>
            <a:r>
              <a:rPr lang="en-US" altLang="zh-CN" dirty="0" smtClean="0"/>
              <a:t>Some known functions that COM only currently</a:t>
            </a:r>
          </a:p>
          <a:p>
            <a:pPr lvl="1"/>
            <a:r>
              <a:rPr lang="en-US" altLang="zh-CN" dirty="0" smtClean="0"/>
              <a:t>Add custom properties</a:t>
            </a:r>
          </a:p>
          <a:p>
            <a:pPr lvl="1"/>
            <a:r>
              <a:rPr lang="en-US" altLang="zh-CN" dirty="0" smtClean="0"/>
              <a:t>Manipulate object hyperlink or label</a:t>
            </a:r>
          </a:p>
          <a:p>
            <a:pPr lvl="1"/>
            <a:r>
              <a:rPr lang="en-US" altLang="zh-CN" dirty="0" smtClean="0"/>
              <a:t>Quick properties</a:t>
            </a:r>
          </a:p>
          <a:p>
            <a:pPr lvl="1"/>
            <a:r>
              <a:rPr lang="en-US" altLang="zh-CN" dirty="0" smtClean="0"/>
              <a:t>Sectioning </a:t>
            </a:r>
          </a:p>
          <a:p>
            <a:pPr lvl="1"/>
            <a:r>
              <a:rPr lang="en-US" altLang="zh-CN" dirty="0" smtClean="0"/>
              <a:t>Zoom to object </a:t>
            </a:r>
            <a:endParaRPr lang="en-US" altLang="zh-CN" dirty="0"/>
          </a:p>
          <a:p>
            <a:endParaRPr lang="zh-CN" altLang="en-US" dirty="0"/>
          </a:p>
        </p:txBody>
      </p:sp>
      <p:sp>
        <p:nvSpPr>
          <p:cNvPr id="3" name="Title 2"/>
          <p:cNvSpPr>
            <a:spLocks noGrp="1"/>
          </p:cNvSpPr>
          <p:nvPr>
            <p:ph type="title"/>
          </p:nvPr>
        </p:nvSpPr>
        <p:spPr/>
        <p:txBody>
          <a:bodyPr/>
          <a:lstStyle/>
          <a:p>
            <a:r>
              <a:rPr lang="en-US" altLang="zh-CN" dirty="0" smtClean="0"/>
              <a:t>.NET or COM?	</a:t>
            </a:r>
            <a:endParaRPr lang="zh-CN" altLang="en-US" dirty="0"/>
          </a:p>
        </p:txBody>
      </p:sp>
    </p:spTree>
    <p:extLst>
      <p:ext uri="{BB962C8B-B14F-4D97-AF65-F5344CB8AC3E}">
        <p14:creationId xmlns:p14="http://schemas.microsoft.com/office/powerpoint/2010/main" val="36929579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1975" y="230187"/>
            <a:ext cx="11762080" cy="932732"/>
          </a:xfrm>
        </p:spPr>
        <p:txBody>
          <a:bodyPr/>
          <a:lstStyle/>
          <a:p>
            <a:r>
              <a:rPr lang="en-US" altLang="zh-CN" dirty="0"/>
              <a:t>How </a:t>
            </a:r>
            <a:r>
              <a:rPr lang="en-US" altLang="zh-CN" dirty="0" err="1"/>
              <a:t>Navisworks</a:t>
            </a:r>
            <a:r>
              <a:rPr lang="en-US" altLang="zh-CN" dirty="0"/>
              <a:t> looks from </a:t>
            </a:r>
            <a:r>
              <a:rPr lang="en-US" altLang="zh-CN" dirty="0" smtClean="0"/>
              <a:t>COM</a:t>
            </a:r>
            <a:r>
              <a:rPr lang="en-US" dirty="0" smtClean="0"/>
              <a:t/>
            </a:r>
            <a:br>
              <a:rPr lang="en-US" dirty="0" smtClean="0"/>
            </a:br>
            <a:endParaRPr lang="en-US" altLang="zh-CN" sz="2800" b="0" i="1" dirty="0">
              <a:solidFill>
                <a:schemeClr val="accent4"/>
              </a:solidFill>
            </a:endParaRPr>
          </a:p>
        </p:txBody>
      </p:sp>
      <p:pic>
        <p:nvPicPr>
          <p:cNvPr id="1026" name="Picture 2"/>
          <p:cNvPicPr>
            <a:picLocks noChangeAspect="1" noChangeArrowheads="1"/>
          </p:cNvPicPr>
          <p:nvPr/>
        </p:nvPicPr>
        <p:blipFill>
          <a:blip r:embed="rId3" cstate="print"/>
          <a:srcRect/>
          <a:stretch>
            <a:fillRect/>
          </a:stretch>
        </p:blipFill>
        <p:spPr bwMode="auto">
          <a:xfrm>
            <a:off x="316339" y="1373187"/>
            <a:ext cx="12694811" cy="7620000"/>
          </a:xfrm>
          <a:prstGeom prst="rect">
            <a:avLst/>
          </a:prstGeom>
          <a:noFill/>
          <a:ln w="9525">
            <a:noFill/>
            <a:miter lim="800000"/>
            <a:headEnd/>
            <a:tailEnd/>
          </a:ln>
        </p:spPr>
      </p:pic>
      <p:sp>
        <p:nvSpPr>
          <p:cNvPr id="20" name="Rectangle 19"/>
          <p:cNvSpPr/>
          <p:nvPr/>
        </p:nvSpPr>
        <p:spPr bwMode="auto">
          <a:xfrm>
            <a:off x="866775" y="3125787"/>
            <a:ext cx="1905000" cy="3200400"/>
          </a:xfrm>
          <a:prstGeom prst="rect">
            <a:avLst/>
          </a:prstGeom>
          <a:noFill/>
          <a:ln w="4445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3200" b="1" i="0" u="none" strike="noStrike" cap="none" normalizeH="0" baseline="0" dirty="0" smtClean="0">
              <a:ln>
                <a:noFill/>
              </a:ln>
              <a:solidFill>
                <a:srgbClr val="DD0000"/>
              </a:solidFill>
              <a:effectLst/>
              <a:latin typeface="Gill Sans" charset="0"/>
              <a:ea typeface="ヒラギノ角ゴ Pro W3" charset="0"/>
              <a:cs typeface="ヒラギノ角ゴ Pro W3" charset="0"/>
              <a:sym typeface="Gill Sans" charset="0"/>
            </a:endParaRPr>
          </a:p>
        </p:txBody>
      </p:sp>
      <p:sp>
        <p:nvSpPr>
          <p:cNvPr id="5" name="Rectangle 4"/>
          <p:cNvSpPr/>
          <p:nvPr/>
        </p:nvSpPr>
        <p:spPr bwMode="auto">
          <a:xfrm>
            <a:off x="866775" y="6478587"/>
            <a:ext cx="1905000" cy="1676400"/>
          </a:xfrm>
          <a:prstGeom prst="rect">
            <a:avLst/>
          </a:prstGeom>
          <a:noFill/>
          <a:ln w="4445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3200" b="1" i="0" u="none" strike="noStrike" cap="none" normalizeH="0" baseline="0" dirty="0" smtClean="0">
              <a:ln>
                <a:noFill/>
              </a:ln>
              <a:solidFill>
                <a:srgbClr val="DD0000"/>
              </a:solidFill>
              <a:effectLst/>
              <a:latin typeface="Gill Sans" charset="0"/>
              <a:ea typeface="ヒラギノ角ゴ Pro W3" charset="0"/>
              <a:cs typeface="ヒラギノ角ゴ Pro W3" charset="0"/>
              <a:sym typeface="Gill Sans" charset="0"/>
            </a:endParaRPr>
          </a:p>
        </p:txBody>
      </p:sp>
      <p:sp>
        <p:nvSpPr>
          <p:cNvPr id="12" name="Rectangle 11"/>
          <p:cNvSpPr/>
          <p:nvPr/>
        </p:nvSpPr>
        <p:spPr bwMode="auto">
          <a:xfrm>
            <a:off x="409574" y="1373187"/>
            <a:ext cx="12601576" cy="7543800"/>
          </a:xfrm>
          <a:prstGeom prst="rect">
            <a:avLst/>
          </a:prstGeom>
          <a:noFill/>
          <a:ln w="444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3200" b="1" i="0" u="none" strike="noStrike" cap="none" normalizeH="0" baseline="0" dirty="0" smtClean="0">
              <a:ln>
                <a:noFill/>
              </a:ln>
              <a:solidFill>
                <a:srgbClr val="DD0000"/>
              </a:solidFill>
              <a:effectLst/>
              <a:latin typeface="Gill Sans" charset="0"/>
              <a:ea typeface="ヒラギノ角ゴ Pro W3" charset="0"/>
              <a:cs typeface="ヒラギノ角ゴ Pro W3" charset="0"/>
              <a:sym typeface="Gill Sans" charset="0"/>
            </a:endParaRPr>
          </a:p>
        </p:txBody>
      </p:sp>
      <p:sp>
        <p:nvSpPr>
          <p:cNvPr id="13" name="Rectangle 12"/>
          <p:cNvSpPr/>
          <p:nvPr/>
        </p:nvSpPr>
        <p:spPr bwMode="auto">
          <a:xfrm>
            <a:off x="866775" y="3506787"/>
            <a:ext cx="1981200" cy="228600"/>
          </a:xfrm>
          <a:prstGeom prst="rect">
            <a:avLst/>
          </a:prstGeom>
          <a:noFill/>
          <a:ln w="4445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3200" b="1" i="0" u="none" strike="noStrike" cap="none" normalizeH="0" baseline="0" dirty="0" smtClean="0">
              <a:ln>
                <a:noFill/>
              </a:ln>
              <a:solidFill>
                <a:srgbClr val="DD0000"/>
              </a:solidFill>
              <a:effectLst/>
              <a:latin typeface="Gill Sans" charset="0"/>
              <a:ea typeface="ヒラギノ角ゴ Pro W3" charset="0"/>
              <a:cs typeface="ヒラギノ角ゴ Pro W3" charset="0"/>
              <a:sym typeface="Gill Sans" charset="0"/>
            </a:endParaRPr>
          </a:p>
        </p:txBody>
      </p:sp>
      <p:sp>
        <p:nvSpPr>
          <p:cNvPr id="14" name="Rectangular Callout 13"/>
          <p:cNvSpPr/>
          <p:nvPr/>
        </p:nvSpPr>
        <p:spPr bwMode="auto">
          <a:xfrm>
            <a:off x="8410575" y="3735387"/>
            <a:ext cx="2105023" cy="609600"/>
          </a:xfrm>
          <a:prstGeom prst="wedgeRectCallout">
            <a:avLst>
              <a:gd name="adj1" fmla="val -100"/>
              <a:gd name="adj2" fmla="val -443450"/>
            </a:avLst>
          </a:prstGeom>
          <a:solidFill>
            <a:srgbClr val="FFC9C9">
              <a:alpha val="80000"/>
            </a:srgbClr>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altLang="zh-CN" sz="2400" dirty="0" smtClean="0"/>
              <a:t>Application</a:t>
            </a:r>
          </a:p>
          <a:p>
            <a:pPr marL="0" marR="0" indent="0"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rgbClr val="000000"/>
              </a:solidFill>
              <a:effectLst/>
              <a:latin typeface="Gill Sans" charset="0"/>
              <a:ea typeface="ヒラギノ角ゴ Pro W3" charset="0"/>
              <a:cs typeface="ヒラギノ角ゴ Pro W3" charset="0"/>
              <a:sym typeface="Gill Sans" charset="0"/>
            </a:endParaRPr>
          </a:p>
        </p:txBody>
      </p:sp>
      <p:sp>
        <p:nvSpPr>
          <p:cNvPr id="15" name="Rectangle 14"/>
          <p:cNvSpPr/>
          <p:nvPr/>
        </p:nvSpPr>
        <p:spPr bwMode="auto">
          <a:xfrm>
            <a:off x="714375" y="2668587"/>
            <a:ext cx="11887200" cy="5943600"/>
          </a:xfrm>
          <a:prstGeom prst="rect">
            <a:avLst/>
          </a:prstGeom>
          <a:noFill/>
          <a:ln w="4445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3200" b="1" i="0" u="none" strike="noStrike" cap="none" normalizeH="0" baseline="0" dirty="0" smtClean="0">
              <a:ln>
                <a:noFill/>
              </a:ln>
              <a:solidFill>
                <a:srgbClr val="DD0000"/>
              </a:solidFill>
              <a:effectLst/>
              <a:latin typeface="Gill Sans" charset="0"/>
              <a:ea typeface="ヒラギノ角ゴ Pro W3" charset="0"/>
              <a:cs typeface="ヒラギノ角ゴ Pro W3" charset="0"/>
              <a:sym typeface="Gill Sans" charset="0"/>
            </a:endParaRPr>
          </a:p>
        </p:txBody>
      </p:sp>
      <p:sp>
        <p:nvSpPr>
          <p:cNvPr id="16" name="Rectangular Callout 15"/>
          <p:cNvSpPr/>
          <p:nvPr/>
        </p:nvSpPr>
        <p:spPr bwMode="auto">
          <a:xfrm>
            <a:off x="5514975" y="5106987"/>
            <a:ext cx="2105023" cy="609600"/>
          </a:xfrm>
          <a:prstGeom prst="wedgeRectCallout">
            <a:avLst>
              <a:gd name="adj1" fmla="val -100"/>
              <a:gd name="adj2" fmla="val -443450"/>
            </a:avLst>
          </a:prstGeom>
          <a:solidFill>
            <a:srgbClr val="FFC9C9">
              <a:alpha val="80000"/>
            </a:srgbClr>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altLang="zh-CN" sz="2400" dirty="0" smtClean="0"/>
              <a:t>State</a:t>
            </a:r>
          </a:p>
          <a:p>
            <a:pPr marL="0" marR="0" indent="0"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rgbClr val="000000"/>
              </a:solidFill>
              <a:effectLst/>
              <a:latin typeface="Gill Sans" charset="0"/>
              <a:ea typeface="ヒラギノ角ゴ Pro W3" charset="0"/>
              <a:cs typeface="ヒラギノ角ゴ Pro W3" charset="0"/>
              <a:sym typeface="Gill Sans" charset="0"/>
            </a:endParaRPr>
          </a:p>
        </p:txBody>
      </p:sp>
      <p:sp>
        <p:nvSpPr>
          <p:cNvPr id="17" name="Rectangular Callout 16"/>
          <p:cNvSpPr/>
          <p:nvPr/>
        </p:nvSpPr>
        <p:spPr bwMode="auto">
          <a:xfrm>
            <a:off x="5514975" y="6249987"/>
            <a:ext cx="1600200" cy="609600"/>
          </a:xfrm>
          <a:prstGeom prst="wedgeRectCallout">
            <a:avLst>
              <a:gd name="adj1" fmla="val -203745"/>
              <a:gd name="adj2" fmla="val -414604"/>
            </a:avLst>
          </a:prstGeom>
          <a:solidFill>
            <a:srgbClr val="FFC9C9">
              <a:alpha val="80000"/>
            </a:srgbClr>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yo-NG" altLang="zh-CN" sz="2400" dirty="0"/>
              <a:t>Partition </a:t>
            </a:r>
            <a:r>
              <a:rPr lang="en-US" altLang="zh-CN" sz="2400" dirty="0" smtClean="0"/>
              <a:t>1</a:t>
            </a:r>
            <a:endParaRPr kumimoji="0" lang="en-US" sz="2000" b="0" i="0" u="none" strike="noStrike" cap="none" normalizeH="0" baseline="0" dirty="0" smtClean="0">
              <a:ln>
                <a:noFill/>
              </a:ln>
              <a:solidFill>
                <a:srgbClr val="000000"/>
              </a:solidFill>
              <a:effectLst/>
              <a:latin typeface="Gill Sans" charset="0"/>
              <a:ea typeface="ヒラギノ角ゴ Pro W3" charset="0"/>
              <a:cs typeface="ヒラギノ角ゴ Pro W3" charset="0"/>
              <a:sym typeface="Gill Sans" charset="0"/>
            </a:endParaRPr>
          </a:p>
        </p:txBody>
      </p:sp>
      <p:sp>
        <p:nvSpPr>
          <p:cNvPr id="18" name="Rectangular Callout 17"/>
          <p:cNvSpPr/>
          <p:nvPr/>
        </p:nvSpPr>
        <p:spPr bwMode="auto">
          <a:xfrm>
            <a:off x="5591175" y="7469187"/>
            <a:ext cx="1600200" cy="609600"/>
          </a:xfrm>
          <a:prstGeom prst="wedgeRectCallout">
            <a:avLst>
              <a:gd name="adj1" fmla="val -202647"/>
              <a:gd name="adj2" fmla="val -117488"/>
            </a:avLst>
          </a:prstGeom>
          <a:solidFill>
            <a:srgbClr val="FFC9C9">
              <a:alpha val="80000"/>
            </a:srgbClr>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yo-NG" altLang="zh-CN" sz="2400" dirty="0"/>
              <a:t>Partition </a:t>
            </a:r>
            <a:r>
              <a:rPr lang="en-US" altLang="zh-CN" sz="2400" dirty="0" smtClean="0"/>
              <a:t>2</a:t>
            </a:r>
            <a:endParaRPr kumimoji="0" lang="en-US" sz="2000" b="0" i="0" u="none" strike="noStrike" cap="none" normalizeH="0" baseline="0" dirty="0" smtClean="0">
              <a:ln>
                <a:noFill/>
              </a:ln>
              <a:solidFill>
                <a:srgbClr val="000000"/>
              </a:solidFill>
              <a:effectLst/>
              <a:latin typeface="Gill Sans" charset="0"/>
              <a:ea typeface="ヒラギノ角ゴ Pro W3" charset="0"/>
              <a:cs typeface="ヒラギノ角ゴ Pro W3" charset="0"/>
              <a:sym typeface="Gill Sans" charset="0"/>
            </a:endParaRPr>
          </a:p>
        </p:txBody>
      </p:sp>
      <p:sp>
        <p:nvSpPr>
          <p:cNvPr id="19" name="Rectangular Callout 18"/>
          <p:cNvSpPr/>
          <p:nvPr/>
        </p:nvSpPr>
        <p:spPr bwMode="auto">
          <a:xfrm>
            <a:off x="5819775" y="3963987"/>
            <a:ext cx="2057400" cy="609600"/>
          </a:xfrm>
          <a:prstGeom prst="wedgeRectCallout">
            <a:avLst>
              <a:gd name="adj1" fmla="val -195746"/>
              <a:gd name="adj2" fmla="val -105629"/>
            </a:avLst>
          </a:prstGeom>
          <a:solidFill>
            <a:srgbClr val="FFC9C9">
              <a:alpha val="80000"/>
            </a:srgbClr>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sz="2400" dirty="0" smtClean="0">
                <a:ea typeface="ヒラギノ角ゴ Pro W3" charset="0"/>
                <a:cs typeface="ヒラギノ角ゴ Pro W3" charset="0"/>
                <a:sym typeface="Gill Sans" charset="0"/>
              </a:rPr>
              <a:t>Node</a:t>
            </a:r>
            <a:endParaRPr kumimoji="0" lang="en-US" sz="2000" b="0" i="0" u="none" strike="noStrike" cap="none" normalizeH="0" baseline="0" dirty="0" smtClean="0">
              <a:ln>
                <a:noFill/>
              </a:ln>
              <a:solidFill>
                <a:srgbClr val="000000"/>
              </a:solidFill>
              <a:effectLst/>
              <a:latin typeface="Gill Sans" charset="0"/>
              <a:ea typeface="ヒラギノ角ゴ Pro W3" charset="0"/>
              <a:cs typeface="ヒラギノ角ゴ Pro W3" charset="0"/>
              <a:sym typeface="Gill Sans" charset="0"/>
            </a:endParaRPr>
          </a:p>
        </p:txBody>
      </p:sp>
    </p:spTree>
    <p:extLst>
      <p:ext uri="{BB962C8B-B14F-4D97-AF65-F5344CB8AC3E}">
        <p14:creationId xmlns:p14="http://schemas.microsoft.com/office/powerpoint/2010/main" val="9403198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14"/>
                                        </p:tgtEl>
                                        <p:attrNameLst>
                                          <p:attrName>style.visibility</p:attrName>
                                        </p:attrNameLst>
                                      </p:cBhvr>
                                      <p:to>
                                        <p:strVal val="hidden"/>
                                      </p:to>
                                    </p:set>
                                  </p:childTnLst>
                                </p:cTn>
                              </p:par>
                              <p:par>
                                <p:cTn id="15" presetID="1" presetClass="exit"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par>
                                <p:cTn id="27" presetID="1" presetClass="exit" presetSubtype="0" fill="hold" grpId="1" nodeType="withEffect">
                                  <p:stCondLst>
                                    <p:cond delay="0"/>
                                  </p:stCondLst>
                                  <p:childTnLst>
                                    <p:set>
                                      <p:cBhvr>
                                        <p:cTn id="28" dur="1" fill="hold">
                                          <p:stCondLst>
                                            <p:cond delay="0"/>
                                          </p:stCondLst>
                                        </p:cTn>
                                        <p:tgtEl>
                                          <p:spTgt spid="16"/>
                                        </p:tgtEl>
                                        <p:attrNameLst>
                                          <p:attrName>style.visibility</p:attrName>
                                        </p:attrNameLst>
                                      </p:cBhvr>
                                      <p:to>
                                        <p:strVal val="hidden"/>
                                      </p:to>
                                    </p:set>
                                  </p:childTnLst>
                                </p:cTn>
                              </p:par>
                              <p:par>
                                <p:cTn id="29" presetID="1" presetClass="exit" presetSubtype="0" fill="hold" grpId="1" nodeType="withEffect">
                                  <p:stCondLst>
                                    <p:cond delay="0"/>
                                  </p:stCondLst>
                                  <p:childTnLst>
                                    <p:set>
                                      <p:cBhvr>
                                        <p:cTn id="30" dur="1" fill="hold">
                                          <p:stCondLst>
                                            <p:cond delay="0"/>
                                          </p:stCondLst>
                                        </p:cTn>
                                        <p:tgtEl>
                                          <p:spTgt spid="15"/>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
                                        </p:tgtEl>
                                        <p:attrNameLst>
                                          <p:attrName>style.visibility</p:attrName>
                                        </p:attrNameLst>
                                      </p:cBhvr>
                                      <p:to>
                                        <p:strVal val="visible"/>
                                      </p:to>
                                    </p:set>
                                  </p:childTnLst>
                                </p:cTn>
                              </p:par>
                              <p:par>
                                <p:cTn id="37" presetID="1" presetClass="exit" presetSubtype="0" fill="hold" grpId="1" nodeType="withEffect">
                                  <p:stCondLst>
                                    <p:cond delay="0"/>
                                  </p:stCondLst>
                                  <p:childTnLst>
                                    <p:set>
                                      <p:cBhvr>
                                        <p:cTn id="38" dur="1" fill="hold">
                                          <p:stCondLst>
                                            <p:cond delay="0"/>
                                          </p:stCondLst>
                                        </p:cTn>
                                        <p:tgtEl>
                                          <p:spTgt spid="17"/>
                                        </p:tgtEl>
                                        <p:attrNameLst>
                                          <p:attrName>style.visibility</p:attrName>
                                        </p:attrNameLst>
                                      </p:cBhvr>
                                      <p:to>
                                        <p:strVal val="hidden"/>
                                      </p:to>
                                    </p:set>
                                  </p:childTnLst>
                                </p:cTn>
                              </p:par>
                              <p:par>
                                <p:cTn id="39" presetID="1" presetClass="exit" presetSubtype="0" fill="hold" grpId="1" nodeType="withEffect">
                                  <p:stCondLst>
                                    <p:cond delay="0"/>
                                  </p:stCondLst>
                                  <p:childTnLst>
                                    <p:set>
                                      <p:cBhvr>
                                        <p:cTn id="40" dur="1" fill="hold">
                                          <p:stCondLst>
                                            <p:cond delay="0"/>
                                          </p:stCondLst>
                                        </p:cTn>
                                        <p:tgtEl>
                                          <p:spTgt spid="20"/>
                                        </p:tgtEl>
                                        <p:attrNameLst>
                                          <p:attrName>style.visibility</p:attrName>
                                        </p:attrNameLst>
                                      </p:cBhvr>
                                      <p:to>
                                        <p:strVal val="hidden"/>
                                      </p:to>
                                    </p:set>
                                  </p:childTnLst>
                                </p:cTn>
                              </p:par>
                              <p:par>
                                <p:cTn id="41" presetID="1" presetClass="entr" presetSubtype="0" fill="hold" grpId="1" nodeType="withEffect">
                                  <p:stCondLst>
                                    <p:cond delay="0"/>
                                  </p:stCondLst>
                                  <p:childTnLst>
                                    <p:set>
                                      <p:cBhvr>
                                        <p:cTn id="42" dur="1" fill="hold">
                                          <p:stCondLst>
                                            <p:cond delay="0"/>
                                          </p:stCondLst>
                                        </p:cTn>
                                        <p:tgtEl>
                                          <p:spTgt spid="18"/>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9"/>
                                        </p:tgtEl>
                                        <p:attrNameLst>
                                          <p:attrName>style.visibility</p:attrName>
                                        </p:attrNameLst>
                                      </p:cBhvr>
                                      <p:to>
                                        <p:strVal val="visible"/>
                                      </p:to>
                                    </p:set>
                                  </p:childTnLst>
                                </p:cTn>
                              </p:par>
                              <p:par>
                                <p:cTn id="47" presetID="1" presetClass="entr" presetSubtype="0" fill="hold" grpId="1" nodeType="withEffect">
                                  <p:stCondLst>
                                    <p:cond delay="0"/>
                                  </p:stCondLst>
                                  <p:childTnLst>
                                    <p:set>
                                      <p:cBhvr>
                                        <p:cTn id="48" dur="1" fill="hold">
                                          <p:stCondLst>
                                            <p:cond delay="0"/>
                                          </p:stCondLst>
                                        </p:cTn>
                                        <p:tgtEl>
                                          <p:spTgt spid="19"/>
                                        </p:tgtEl>
                                        <p:attrNameLst>
                                          <p:attrName>style.visibility</p:attrName>
                                        </p:attrNameLst>
                                      </p:cBhvr>
                                      <p:to>
                                        <p:strVal val="visible"/>
                                      </p:to>
                                    </p:set>
                                  </p:childTnLst>
                                </p:cTn>
                              </p:par>
                            </p:childTnLst>
                          </p:cTn>
                        </p:par>
                        <p:par>
                          <p:cTn id="49" fill="hold">
                            <p:stCondLst>
                              <p:cond delay="0"/>
                            </p:stCondLst>
                            <p:childTnLst>
                              <p:par>
                                <p:cTn id="50" presetID="1" presetClass="entr" presetSubtype="0" fill="hold" grpId="2" nodeType="afterEffect">
                                  <p:stCondLst>
                                    <p:cond delay="0"/>
                                  </p:stCondLst>
                                  <p:childTnLst>
                                    <p:set>
                                      <p:cBhvr>
                                        <p:cTn id="51" dur="1" fill="hold">
                                          <p:stCondLst>
                                            <p:cond delay="0"/>
                                          </p:stCondLst>
                                        </p:cTn>
                                        <p:tgtEl>
                                          <p:spTgt spid="19"/>
                                        </p:tgtEl>
                                        <p:attrNameLst>
                                          <p:attrName>style.visibility</p:attrName>
                                        </p:attrNameLst>
                                      </p:cBhvr>
                                      <p:to>
                                        <p:strVal val="visible"/>
                                      </p:to>
                                    </p:set>
                                  </p:childTnLst>
                                </p:cTn>
                              </p:par>
                              <p:par>
                                <p:cTn id="52" presetID="1" presetClass="entr" presetSubtype="0" fill="hold" grpId="0" nodeType="withEffect">
                                  <p:stCondLst>
                                    <p:cond delay="0"/>
                                  </p:stCondLst>
                                  <p:childTnLst>
                                    <p:set>
                                      <p:cBhvr>
                                        <p:cTn id="53"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0" grpId="1" animBg="1"/>
      <p:bldP spid="5" grpId="0" animBg="1"/>
      <p:bldP spid="12" grpId="0" animBg="1"/>
      <p:bldP spid="12" grpId="1" animBg="1"/>
      <p:bldP spid="13" grpId="0"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P spid="19" grpId="0" animBg="1"/>
      <p:bldP spid="19" grpId="1" animBg="1"/>
      <p:bldP spid="19" grpId="2"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Path of Node</a:t>
            </a:r>
            <a:endParaRPr lang="zh-CN" altLang="en-US" dirty="0"/>
          </a:p>
        </p:txBody>
      </p:sp>
      <p:sp>
        <p:nvSpPr>
          <p:cNvPr id="3" name="Content Placeholder 2"/>
          <p:cNvSpPr>
            <a:spLocks noGrp="1"/>
          </p:cNvSpPr>
          <p:nvPr>
            <p:ph idx="1"/>
          </p:nvPr>
        </p:nvSpPr>
        <p:spPr>
          <a:xfrm>
            <a:off x="622692" y="1376160"/>
            <a:ext cx="11762081" cy="6699654"/>
          </a:xfrm>
        </p:spPr>
        <p:txBody>
          <a:bodyPr/>
          <a:lstStyle/>
          <a:p>
            <a:r>
              <a:rPr lang="en-US" altLang="zh-CN" dirty="0" smtClean="0"/>
              <a:t>Node sequence from root node to this node</a:t>
            </a:r>
            <a:endParaRPr lang="zh-CN" altLang="en-US" dirty="0"/>
          </a:p>
        </p:txBody>
      </p:sp>
      <p:pic>
        <p:nvPicPr>
          <p:cNvPr id="4" name="Picture 3"/>
          <p:cNvPicPr>
            <a:picLocks noChangeAspect="1"/>
          </p:cNvPicPr>
          <p:nvPr/>
        </p:nvPicPr>
        <p:blipFill>
          <a:blip r:embed="rId2"/>
          <a:stretch>
            <a:fillRect/>
          </a:stretch>
        </p:blipFill>
        <p:spPr>
          <a:xfrm>
            <a:off x="3457575" y="2764587"/>
            <a:ext cx="6096000" cy="5947317"/>
          </a:xfrm>
          <a:prstGeom prst="rect">
            <a:avLst/>
          </a:prstGeom>
        </p:spPr>
      </p:pic>
      <p:cxnSp>
        <p:nvCxnSpPr>
          <p:cNvPr id="10" name="Elbow Connector 9"/>
          <p:cNvCxnSpPr/>
          <p:nvPr/>
        </p:nvCxnSpPr>
        <p:spPr>
          <a:xfrm rot="16200000" flipH="1">
            <a:off x="3533775" y="4344987"/>
            <a:ext cx="1219200" cy="457200"/>
          </a:xfrm>
          <a:prstGeom prst="bentConnector3">
            <a:avLst>
              <a:gd name="adj1" fmla="val 50000"/>
            </a:avLst>
          </a:prstGeom>
          <a:ln w="44450">
            <a:solidFill>
              <a:srgbClr val="EE0066"/>
            </a:solidFill>
            <a:tailEnd type="triangle"/>
          </a:ln>
        </p:spPr>
        <p:style>
          <a:lnRef idx="2">
            <a:schemeClr val="accent1"/>
          </a:lnRef>
          <a:fillRef idx="0">
            <a:schemeClr val="accent1"/>
          </a:fillRef>
          <a:effectRef idx="1">
            <a:schemeClr val="accent1"/>
          </a:effectRef>
          <a:fontRef idx="minor">
            <a:schemeClr val="tx1"/>
          </a:fontRef>
        </p:style>
      </p:cxnSp>
      <p:cxnSp>
        <p:nvCxnSpPr>
          <p:cNvPr id="14" name="Elbow Connector 13"/>
          <p:cNvCxnSpPr/>
          <p:nvPr/>
        </p:nvCxnSpPr>
        <p:spPr>
          <a:xfrm>
            <a:off x="4371975" y="5183187"/>
            <a:ext cx="685800" cy="457200"/>
          </a:xfrm>
          <a:prstGeom prst="bentConnector3">
            <a:avLst/>
          </a:prstGeom>
          <a:ln w="5080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6" name="Rectangular Callout 15"/>
          <p:cNvSpPr/>
          <p:nvPr/>
        </p:nvSpPr>
        <p:spPr bwMode="auto">
          <a:xfrm>
            <a:off x="10355948" y="5128645"/>
            <a:ext cx="1600200" cy="609600"/>
          </a:xfrm>
          <a:prstGeom prst="wedgeRectCallout">
            <a:avLst>
              <a:gd name="adj1" fmla="val -411218"/>
              <a:gd name="adj2" fmla="val -47488"/>
            </a:avLst>
          </a:prstGeom>
          <a:solidFill>
            <a:srgbClr val="FFC9C9">
              <a:alpha val="80000"/>
            </a:srgbClr>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altLang="zh-CN" sz="2400" dirty="0" smtClean="0"/>
              <a:t>Path</a:t>
            </a:r>
            <a:endParaRPr kumimoji="0" lang="en-US" sz="2000" b="0" i="0" u="none" strike="noStrike" cap="none" normalizeH="0" baseline="0" dirty="0" smtClean="0">
              <a:ln>
                <a:noFill/>
              </a:ln>
              <a:solidFill>
                <a:srgbClr val="000000"/>
              </a:solidFill>
              <a:effectLst/>
              <a:latin typeface="Gill Sans" charset="0"/>
              <a:ea typeface="ヒラギノ角ゴ Pro W3" charset="0"/>
              <a:cs typeface="ヒラギノ角ゴ Pro W3" charset="0"/>
              <a:sym typeface="Gill Sans" charset="0"/>
            </a:endParaRPr>
          </a:p>
        </p:txBody>
      </p:sp>
    </p:spTree>
    <p:extLst>
      <p:ext uri="{BB962C8B-B14F-4D97-AF65-F5344CB8AC3E}">
        <p14:creationId xmlns:p14="http://schemas.microsoft.com/office/powerpoint/2010/main" val="61695999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1"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6"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Main Objects		</a:t>
            </a:r>
            <a:endParaRPr lang="zh-CN" altLang="en-US" dirty="0"/>
          </a:p>
        </p:txBody>
      </p:sp>
      <p:sp>
        <p:nvSpPr>
          <p:cNvPr id="3" name="Content Placeholder 2"/>
          <p:cNvSpPr>
            <a:spLocks noGrp="1"/>
          </p:cNvSpPr>
          <p:nvPr>
            <p:ph idx="1"/>
          </p:nvPr>
        </p:nvSpPr>
        <p:spPr>
          <a:xfrm>
            <a:off x="612753" y="1296987"/>
            <a:ext cx="12039600" cy="8077200"/>
          </a:xfrm>
        </p:spPr>
        <p:txBody>
          <a:bodyPr/>
          <a:lstStyle/>
          <a:p>
            <a:r>
              <a:rPr lang="en-US" altLang="zh-CN" sz="4000" dirty="0" err="1" smtClean="0"/>
              <a:t>InwOpState</a:t>
            </a:r>
            <a:endParaRPr lang="en-US" altLang="zh-CN" sz="4000" dirty="0" smtClean="0"/>
          </a:p>
          <a:p>
            <a:pPr lvl="1">
              <a:buFont typeface="Arial" pitchFamily="34" charset="0"/>
              <a:buChar char="•"/>
            </a:pPr>
            <a:r>
              <a:rPr lang="en-US" altLang="zh-CN" sz="2400" dirty="0"/>
              <a:t>Top object in COM API . Like Document in .NET </a:t>
            </a:r>
          </a:p>
          <a:p>
            <a:pPr lvl="1">
              <a:buFont typeface="Arial" pitchFamily="34" charset="0"/>
              <a:buChar char="•"/>
            </a:pPr>
            <a:r>
              <a:rPr lang="en-US" altLang="zh-CN" sz="2400" dirty="0"/>
              <a:t>Main entry of COM </a:t>
            </a:r>
            <a:r>
              <a:rPr lang="en-US" altLang="zh-CN" sz="2400" dirty="0" smtClean="0"/>
              <a:t>API</a:t>
            </a:r>
          </a:p>
          <a:p>
            <a:pPr lvl="1">
              <a:buFont typeface="Arial" pitchFamily="34" charset="0"/>
              <a:buChar char="•"/>
            </a:pPr>
            <a:endParaRPr lang="en-US" altLang="zh-CN" sz="2400" dirty="0"/>
          </a:p>
          <a:p>
            <a:r>
              <a:rPr lang="en-US" altLang="zh-CN" sz="4000" dirty="0" err="1" smtClean="0"/>
              <a:t>InwOaPartition</a:t>
            </a:r>
            <a:endParaRPr lang="en-US" altLang="zh-CN" sz="4000" dirty="0" smtClean="0"/>
          </a:p>
          <a:p>
            <a:pPr lvl="1"/>
            <a:r>
              <a:rPr lang="en-US" altLang="zh-CN" sz="2800" dirty="0" smtClean="0"/>
              <a:t>forming </a:t>
            </a:r>
            <a:r>
              <a:rPr lang="en-US" altLang="zh-CN" sz="2800" dirty="0"/>
              <a:t>the root of the model scene graph. If multiple files have been appended together, the root partition will have child partitions with each child representing one of the loaded files. </a:t>
            </a:r>
            <a:endParaRPr lang="en-US" altLang="zh-CN" sz="2800" dirty="0" smtClean="0"/>
          </a:p>
          <a:p>
            <a:pPr lvl="1"/>
            <a:endParaRPr lang="en-US" altLang="zh-CN" sz="2800" dirty="0"/>
          </a:p>
          <a:p>
            <a:r>
              <a:rPr lang="en-US" altLang="zh-CN" sz="4000" dirty="0" err="1" smtClean="0"/>
              <a:t>InwOaNode</a:t>
            </a:r>
            <a:r>
              <a:rPr lang="en-US" altLang="zh-CN" sz="4000" dirty="0" smtClean="0"/>
              <a:t>:</a:t>
            </a:r>
          </a:p>
          <a:p>
            <a:pPr lvl="1"/>
            <a:r>
              <a:rPr lang="en-US" altLang="zh-CN" sz="2800" dirty="0" smtClean="0"/>
              <a:t>Corresponding item of the model tree</a:t>
            </a:r>
          </a:p>
          <a:p>
            <a:pPr lvl="1"/>
            <a:endParaRPr lang="en-US" altLang="zh-CN" sz="2800" dirty="0" smtClean="0"/>
          </a:p>
          <a:p>
            <a:r>
              <a:rPr lang="en-US" altLang="zh-CN" sz="4000" dirty="0" err="1" smtClean="0"/>
              <a:t>InwOaPath</a:t>
            </a:r>
            <a:endParaRPr lang="en-US" altLang="zh-CN" sz="4000" dirty="0" smtClean="0"/>
          </a:p>
          <a:p>
            <a:pPr lvl="1"/>
            <a:r>
              <a:rPr lang="en-US" altLang="zh-CN" sz="2800" dirty="0" smtClean="0"/>
              <a:t>path </a:t>
            </a:r>
            <a:r>
              <a:rPr lang="en-US" altLang="zh-CN" sz="2800" dirty="0"/>
              <a:t>through the model data from the root partition to specific </a:t>
            </a:r>
            <a:r>
              <a:rPr lang="en-US" altLang="zh-CN" sz="2800" dirty="0" smtClean="0"/>
              <a:t>node</a:t>
            </a:r>
          </a:p>
          <a:p>
            <a:pPr lvl="1"/>
            <a:r>
              <a:rPr lang="en-US" altLang="zh-CN" sz="2800" dirty="0" smtClean="0"/>
              <a:t>Collection of nodes</a:t>
            </a:r>
          </a:p>
          <a:p>
            <a:pPr lvl="1"/>
            <a:endParaRPr lang="en-US" altLang="zh-CN" sz="2800" dirty="0" smtClean="0"/>
          </a:p>
          <a:p>
            <a:pPr lvl="1"/>
            <a:endParaRPr lang="zh-CN" altLang="en-US" sz="2800" dirty="0"/>
          </a:p>
        </p:txBody>
      </p:sp>
    </p:spTree>
    <p:extLst>
      <p:ext uri="{BB962C8B-B14F-4D97-AF65-F5344CB8AC3E}">
        <p14:creationId xmlns:p14="http://schemas.microsoft.com/office/powerpoint/2010/main" val="4278757677"/>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50600" y="1525588"/>
            <a:ext cx="11710098" cy="3886200"/>
          </a:xfrm>
        </p:spPr>
        <p:txBody>
          <a:bodyPr/>
          <a:lstStyle/>
          <a:p>
            <a:pPr>
              <a:buFont typeface="Arial" pitchFamily="34" charset="0"/>
              <a:buChar char="•"/>
            </a:pPr>
            <a:r>
              <a:rPr lang="en-US" altLang="zh-CN" sz="2845" dirty="0" err="1"/>
              <a:t>COMApiBridge</a:t>
            </a:r>
            <a:endParaRPr lang="en-US" altLang="zh-CN" sz="2845" dirty="0"/>
          </a:p>
          <a:p>
            <a:pPr lvl="2">
              <a:buFont typeface="Arial" pitchFamily="34" charset="0"/>
              <a:buChar char="•"/>
            </a:pPr>
            <a:r>
              <a:rPr lang="en-US" altLang="zh-CN" sz="2276" dirty="0" err="1"/>
              <a:t>Autodesk.Navisworks.ComAPI.dll</a:t>
            </a:r>
            <a:r>
              <a:rPr lang="en-US" altLang="zh-CN" sz="2276" dirty="0"/>
              <a:t> </a:t>
            </a:r>
          </a:p>
          <a:p>
            <a:pPr lvl="2">
              <a:buFont typeface="Arial" pitchFamily="34" charset="0"/>
              <a:buChar char="•"/>
            </a:pPr>
            <a:r>
              <a:rPr lang="en-US" altLang="zh-CN" sz="2276" dirty="0"/>
              <a:t>Communicating </a:t>
            </a:r>
            <a:r>
              <a:rPr lang="en-US" altLang="zh-CN" sz="2276" dirty="0" smtClean="0"/>
              <a:t>between </a:t>
            </a:r>
            <a:r>
              <a:rPr lang="en-US" altLang="zh-CN" sz="2276" dirty="0"/>
              <a:t>.NET and COM. Get COM entry</a:t>
            </a:r>
            <a:r>
              <a:rPr lang="en-US" altLang="zh-CN" sz="2276" dirty="0" smtClean="0"/>
              <a:t>. </a:t>
            </a:r>
            <a:endParaRPr lang="en-US" altLang="zh-CN" sz="2276" dirty="0"/>
          </a:p>
          <a:p>
            <a:pPr>
              <a:buFont typeface="Arial" pitchFamily="34" charset="0"/>
              <a:buChar char="•"/>
            </a:pPr>
            <a:r>
              <a:rPr lang="en-US" altLang="zh-CN" sz="2845" dirty="0"/>
              <a:t>COM API </a:t>
            </a:r>
            <a:r>
              <a:rPr lang="en-US" altLang="zh-CN" sz="2845" dirty="0" err="1"/>
              <a:t>Interop</a:t>
            </a:r>
            <a:endParaRPr lang="en-US" altLang="zh-CN" sz="2845" dirty="0"/>
          </a:p>
          <a:p>
            <a:pPr lvl="2">
              <a:buFont typeface="Arial" pitchFamily="34" charset="0"/>
              <a:buChar char="•"/>
            </a:pPr>
            <a:r>
              <a:rPr lang="en-US" altLang="zh-CN" sz="2276" dirty="0" err="1"/>
              <a:t>Autodesk.Navisworks.Interop.ComAPI.dll</a:t>
            </a:r>
            <a:endParaRPr lang="en-US" altLang="zh-CN" sz="2276" dirty="0"/>
          </a:p>
          <a:p>
            <a:pPr lvl="2">
              <a:buFont typeface="Arial" pitchFamily="34" charset="0"/>
              <a:buChar char="•"/>
            </a:pPr>
            <a:r>
              <a:rPr lang="en-US" altLang="zh-CN" sz="2276" dirty="0"/>
              <a:t>Library of COM </a:t>
            </a:r>
            <a:r>
              <a:rPr lang="en-US" altLang="zh-CN" sz="2276" dirty="0" smtClean="0"/>
              <a:t>objects</a:t>
            </a:r>
            <a:endParaRPr lang="en-US" altLang="zh-CN" sz="2419" dirty="0"/>
          </a:p>
          <a:p>
            <a:pPr>
              <a:buFont typeface="Arial" pitchFamily="34" charset="0"/>
              <a:buChar char="•"/>
            </a:pPr>
            <a:r>
              <a:rPr lang="en-US" altLang="zh-CN" sz="2845" dirty="0"/>
              <a:t>State </a:t>
            </a:r>
            <a:r>
              <a:rPr lang="en-US" altLang="zh-CN" sz="2845" dirty="0" smtClean="0"/>
              <a:t>object (</a:t>
            </a:r>
            <a:r>
              <a:rPr lang="en-US" altLang="zh-CN" sz="3200" dirty="0" err="1"/>
              <a:t>InwOpState</a:t>
            </a:r>
            <a:r>
              <a:rPr lang="en-US" altLang="zh-CN" sz="2845" dirty="0" smtClean="0"/>
              <a:t>)</a:t>
            </a:r>
            <a:endParaRPr lang="en-US" altLang="zh-CN" sz="2845" dirty="0"/>
          </a:p>
          <a:p>
            <a:pPr lvl="2">
              <a:buFont typeface="Arial" pitchFamily="34" charset="0"/>
              <a:buChar char="•"/>
            </a:pPr>
            <a:r>
              <a:rPr lang="en-US" altLang="zh-CN" sz="2419" dirty="0" smtClean="0"/>
              <a:t>Top </a:t>
            </a:r>
            <a:r>
              <a:rPr lang="en-US" altLang="zh-CN" sz="2419" dirty="0"/>
              <a:t>object in COM API . Like Document in .NET </a:t>
            </a:r>
          </a:p>
          <a:p>
            <a:pPr lvl="2">
              <a:buFont typeface="Arial" pitchFamily="34" charset="0"/>
              <a:buChar char="•"/>
            </a:pPr>
            <a:r>
              <a:rPr lang="en-US" altLang="zh-CN" sz="2419" dirty="0"/>
              <a:t>Main entry of COM API</a:t>
            </a:r>
          </a:p>
          <a:p>
            <a:endParaRPr lang="zh-CN" altLang="en-US" sz="2845" dirty="0"/>
          </a:p>
        </p:txBody>
      </p:sp>
      <p:sp>
        <p:nvSpPr>
          <p:cNvPr id="2" name="Title 1"/>
          <p:cNvSpPr>
            <a:spLocks noGrp="1"/>
          </p:cNvSpPr>
          <p:nvPr>
            <p:ph type="title"/>
          </p:nvPr>
        </p:nvSpPr>
        <p:spPr/>
        <p:txBody>
          <a:bodyPr/>
          <a:lstStyle/>
          <a:p>
            <a:r>
              <a:rPr lang="en-US" altLang="zh-CN" dirty="0"/>
              <a:t>Two references and State object </a:t>
            </a:r>
            <a:endParaRPr lang="zh-CN" altLang="en-US" sz="2561" dirty="0">
              <a:solidFill>
                <a:srgbClr val="009999"/>
              </a:solidFill>
            </a:endParaRPr>
          </a:p>
        </p:txBody>
      </p:sp>
      <p:sp>
        <p:nvSpPr>
          <p:cNvPr id="114689" name="Rectangle 1"/>
          <p:cNvSpPr>
            <a:spLocks noChangeArrowheads="1"/>
          </p:cNvSpPr>
          <p:nvPr/>
        </p:nvSpPr>
        <p:spPr bwMode="auto">
          <a:xfrm>
            <a:off x="931506" y="5716587"/>
            <a:ext cx="11654670" cy="685358"/>
          </a:xfrm>
          <a:prstGeom prst="rect">
            <a:avLst/>
          </a:prstGeom>
          <a:solidFill>
            <a:schemeClr val="bg1">
              <a:lumMod val="85000"/>
            </a:schemeClr>
          </a:solidFill>
          <a:ln w="9525">
            <a:noFill/>
            <a:miter lim="800000"/>
            <a:headEnd/>
            <a:tailEnd/>
          </a:ln>
          <a:effectLst/>
        </p:spPr>
        <p:txBody>
          <a:bodyPr vert="horz" wrap="square" lIns="130090" tIns="65045" rIns="130090" bIns="65045" numCol="1" anchor="ctr" anchorCtr="0" compatLnSpc="1">
            <a:prstTxWarp prst="textNoShape">
              <a:avLst/>
            </a:prstTxWarp>
            <a:spAutoFit/>
          </a:bodyPr>
          <a:lstStyle/>
          <a:p>
            <a:pPr defTabSz="1300917"/>
            <a:r>
              <a:rPr lang="en-US" altLang="zh-CN" sz="1800" b="1" dirty="0">
                <a:solidFill>
                  <a:srgbClr val="0000FF"/>
                </a:solidFill>
                <a:latin typeface="Times New Roman" panose="02020603050405020304" pitchFamily="18" charset="0"/>
                <a:ea typeface="宋体" pitchFamily="2" charset="-122"/>
                <a:cs typeface="Times New Roman" panose="02020603050405020304" pitchFamily="18" charset="0"/>
              </a:rPr>
              <a:t>using</a:t>
            </a:r>
            <a:r>
              <a:rPr lang="en-US" altLang="zh-CN" sz="1800" b="1" dirty="0">
                <a:latin typeface="Times New Roman" panose="02020603050405020304" pitchFamily="18" charset="0"/>
                <a:ea typeface="宋体" pitchFamily="2" charset="-122"/>
                <a:cs typeface="Times New Roman" panose="02020603050405020304" pitchFamily="18" charset="0"/>
              </a:rPr>
              <a:t> </a:t>
            </a:r>
            <a:r>
              <a:rPr lang="en-US" altLang="zh-CN" sz="1800" b="1" dirty="0" err="1">
                <a:latin typeface="Times New Roman" panose="02020603050405020304" pitchFamily="18" charset="0"/>
                <a:ea typeface="宋体" pitchFamily="2" charset="-122"/>
                <a:cs typeface="Times New Roman" panose="02020603050405020304" pitchFamily="18" charset="0"/>
              </a:rPr>
              <a:t>ComApi</a:t>
            </a:r>
            <a:r>
              <a:rPr lang="en-US" altLang="zh-CN" sz="1800" b="1" dirty="0">
                <a:latin typeface="Times New Roman" panose="02020603050405020304" pitchFamily="18" charset="0"/>
                <a:ea typeface="宋体" pitchFamily="2" charset="-122"/>
                <a:cs typeface="Times New Roman" panose="02020603050405020304" pitchFamily="18" charset="0"/>
              </a:rPr>
              <a:t> = </a:t>
            </a:r>
            <a:r>
              <a:rPr lang="en-US" altLang="zh-CN" sz="1800" b="1" dirty="0" err="1">
                <a:latin typeface="Times New Roman" panose="02020603050405020304" pitchFamily="18" charset="0"/>
                <a:ea typeface="宋体" pitchFamily="2" charset="-122"/>
                <a:cs typeface="Times New Roman" panose="02020603050405020304" pitchFamily="18" charset="0"/>
              </a:rPr>
              <a:t>Autodesk.Navisworks.Api.Interop.ComApi</a:t>
            </a:r>
            <a:r>
              <a:rPr lang="en-US" altLang="zh-CN" sz="1800" b="1" dirty="0">
                <a:latin typeface="Times New Roman" panose="02020603050405020304" pitchFamily="18" charset="0"/>
                <a:ea typeface="宋体" pitchFamily="2" charset="-122"/>
                <a:cs typeface="Times New Roman" panose="02020603050405020304" pitchFamily="18" charset="0"/>
              </a:rPr>
              <a:t>;</a:t>
            </a:r>
          </a:p>
          <a:p>
            <a:pPr defTabSz="1300917" eaLnBrk="0" hangingPunct="0"/>
            <a:r>
              <a:rPr lang="en-US" altLang="zh-CN" sz="1800" b="1" dirty="0">
                <a:solidFill>
                  <a:srgbClr val="0000FF"/>
                </a:solidFill>
                <a:latin typeface="Times New Roman" panose="02020603050405020304" pitchFamily="18" charset="0"/>
                <a:ea typeface="宋体" pitchFamily="2" charset="-122"/>
                <a:cs typeface="Times New Roman" panose="02020603050405020304" pitchFamily="18" charset="0"/>
              </a:rPr>
              <a:t>using</a:t>
            </a:r>
            <a:r>
              <a:rPr lang="en-US" altLang="zh-CN" sz="1800" b="1" dirty="0">
                <a:latin typeface="Times New Roman" panose="02020603050405020304" pitchFamily="18" charset="0"/>
                <a:ea typeface="宋体" pitchFamily="2" charset="-122"/>
                <a:cs typeface="Times New Roman" panose="02020603050405020304" pitchFamily="18" charset="0"/>
              </a:rPr>
              <a:t> </a:t>
            </a:r>
            <a:r>
              <a:rPr lang="en-US" altLang="zh-CN" sz="1800" b="1" dirty="0" err="1">
                <a:solidFill>
                  <a:srgbClr val="2B91AF"/>
                </a:solidFill>
                <a:latin typeface="Times New Roman" panose="02020603050405020304" pitchFamily="18" charset="0"/>
                <a:ea typeface="宋体" pitchFamily="2" charset="-122"/>
                <a:cs typeface="Times New Roman" panose="02020603050405020304" pitchFamily="18" charset="0"/>
              </a:rPr>
              <a:t>ComBridge</a:t>
            </a:r>
            <a:r>
              <a:rPr lang="en-US" altLang="zh-CN" sz="1800" b="1" dirty="0">
                <a:latin typeface="Times New Roman" panose="02020603050405020304" pitchFamily="18" charset="0"/>
                <a:ea typeface="宋体" pitchFamily="2" charset="-122"/>
                <a:cs typeface="Times New Roman" panose="02020603050405020304" pitchFamily="18" charset="0"/>
              </a:rPr>
              <a:t> = </a:t>
            </a:r>
            <a:r>
              <a:rPr lang="en-US" altLang="zh-CN" sz="1800" b="1" dirty="0" err="1">
                <a:latin typeface="Times New Roman" panose="02020603050405020304" pitchFamily="18" charset="0"/>
                <a:ea typeface="宋体" pitchFamily="2" charset="-122"/>
                <a:cs typeface="Times New Roman" panose="02020603050405020304" pitchFamily="18" charset="0"/>
              </a:rPr>
              <a:t>Autodesk.Navisworks.Api.ComApi.</a:t>
            </a:r>
            <a:r>
              <a:rPr lang="en-US" altLang="zh-CN" sz="1800" b="1" dirty="0" err="1">
                <a:solidFill>
                  <a:srgbClr val="2B91AF"/>
                </a:solidFill>
                <a:latin typeface="Times New Roman" panose="02020603050405020304" pitchFamily="18" charset="0"/>
                <a:ea typeface="宋体" pitchFamily="2" charset="-122"/>
                <a:cs typeface="Times New Roman" panose="02020603050405020304" pitchFamily="18" charset="0"/>
              </a:rPr>
              <a:t>ComApiBridge</a:t>
            </a:r>
            <a:r>
              <a:rPr lang="en-US" altLang="zh-CN" sz="1800" b="1" dirty="0">
                <a:latin typeface="Times New Roman" panose="02020603050405020304" pitchFamily="18" charset="0"/>
                <a:ea typeface="宋体" pitchFamily="2" charset="-122"/>
                <a:cs typeface="Times New Roman" panose="02020603050405020304" pitchFamily="18" charset="0"/>
              </a:rPr>
              <a:t>;</a:t>
            </a:r>
          </a:p>
        </p:txBody>
      </p:sp>
      <p:sp>
        <p:nvSpPr>
          <p:cNvPr id="114690" name="Rectangle 2"/>
          <p:cNvSpPr>
            <a:spLocks noChangeArrowheads="1"/>
          </p:cNvSpPr>
          <p:nvPr/>
        </p:nvSpPr>
        <p:spPr bwMode="auto">
          <a:xfrm>
            <a:off x="945551" y="6721240"/>
            <a:ext cx="11672489" cy="2070353"/>
          </a:xfrm>
          <a:prstGeom prst="rect">
            <a:avLst/>
          </a:prstGeom>
          <a:solidFill>
            <a:schemeClr val="bg1">
              <a:lumMod val="85000"/>
            </a:schemeClr>
          </a:solidFill>
          <a:ln w="9525">
            <a:noFill/>
            <a:miter lim="800000"/>
            <a:headEnd/>
            <a:tailEnd/>
          </a:ln>
          <a:effectLst/>
        </p:spPr>
        <p:txBody>
          <a:bodyPr vert="horz" wrap="square" lIns="130090" tIns="65045" rIns="130090" bIns="65045" numCol="1" anchor="ctr" anchorCtr="0" compatLnSpc="1">
            <a:prstTxWarp prst="textNoShape">
              <a:avLst/>
            </a:prstTxWarp>
            <a:spAutoFit/>
          </a:bodyPr>
          <a:lstStyle/>
          <a:p>
            <a:pPr defTabSz="1300917"/>
            <a:r>
              <a:rPr lang="en-US" altLang="zh-CN" sz="1800" b="1" dirty="0">
                <a:latin typeface="Times New Roman" panose="02020603050405020304" pitchFamily="18" charset="0"/>
                <a:ea typeface="宋体" pitchFamily="2" charset="-122"/>
                <a:cs typeface="Times New Roman" panose="02020603050405020304" pitchFamily="18" charset="0"/>
              </a:rPr>
              <a:t>        </a:t>
            </a:r>
            <a:r>
              <a:rPr lang="en-US" altLang="zh-CN" sz="1800" b="1" dirty="0" err="1">
                <a:latin typeface="Times New Roman" panose="02020603050405020304" pitchFamily="18" charset="0"/>
                <a:ea typeface="宋体" pitchFamily="2" charset="-122"/>
                <a:cs typeface="Times New Roman" panose="02020603050405020304" pitchFamily="18" charset="0"/>
              </a:rPr>
              <a:t>ComApi.</a:t>
            </a:r>
            <a:r>
              <a:rPr lang="en-US" altLang="zh-CN" sz="1800" b="1" dirty="0" err="1">
                <a:solidFill>
                  <a:srgbClr val="2B91AF"/>
                </a:solidFill>
                <a:latin typeface="Times New Roman" panose="02020603050405020304" pitchFamily="18" charset="0"/>
                <a:ea typeface="宋体" pitchFamily="2" charset="-122"/>
                <a:cs typeface="Times New Roman" panose="02020603050405020304" pitchFamily="18" charset="0"/>
              </a:rPr>
              <a:t>InwOpState</a:t>
            </a:r>
            <a:r>
              <a:rPr lang="en-US" altLang="zh-CN" sz="1800" b="1" dirty="0">
                <a:latin typeface="Times New Roman" panose="02020603050405020304" pitchFamily="18" charset="0"/>
                <a:ea typeface="宋体" pitchFamily="2" charset="-122"/>
                <a:cs typeface="Times New Roman" panose="02020603050405020304" pitchFamily="18" charset="0"/>
              </a:rPr>
              <a:t> </a:t>
            </a:r>
            <a:r>
              <a:rPr lang="en-US" altLang="zh-CN" sz="1800" b="1" dirty="0" err="1">
                <a:latin typeface="Times New Roman" panose="02020603050405020304" pitchFamily="18" charset="0"/>
                <a:ea typeface="宋体" pitchFamily="2" charset="-122"/>
                <a:cs typeface="Times New Roman" panose="02020603050405020304" pitchFamily="18" charset="0"/>
              </a:rPr>
              <a:t>oState</a:t>
            </a:r>
            <a:r>
              <a:rPr lang="en-US" altLang="zh-CN" sz="1800" b="1" dirty="0">
                <a:latin typeface="Times New Roman" panose="02020603050405020304" pitchFamily="18" charset="0"/>
                <a:ea typeface="宋体" pitchFamily="2" charset="-122"/>
                <a:cs typeface="Times New Roman" panose="02020603050405020304" pitchFamily="18" charset="0"/>
              </a:rPr>
              <a:t> = </a:t>
            </a:r>
            <a:r>
              <a:rPr lang="en-US" altLang="zh-CN" sz="1800" b="1" dirty="0" err="1">
                <a:solidFill>
                  <a:srgbClr val="2B91AF"/>
                </a:solidFill>
                <a:latin typeface="Times New Roman" panose="02020603050405020304" pitchFamily="18" charset="0"/>
                <a:ea typeface="宋体" pitchFamily="2" charset="-122"/>
                <a:cs typeface="Times New Roman" panose="02020603050405020304" pitchFamily="18" charset="0"/>
              </a:rPr>
              <a:t>ComBridge</a:t>
            </a:r>
            <a:r>
              <a:rPr lang="en-US" altLang="zh-CN" sz="1800" b="1" dirty="0">
                <a:latin typeface="Times New Roman" panose="02020603050405020304" pitchFamily="18" charset="0"/>
                <a:ea typeface="宋体" pitchFamily="2" charset="-122"/>
                <a:cs typeface="Times New Roman" panose="02020603050405020304" pitchFamily="18" charset="0"/>
              </a:rPr>
              <a:t> .</a:t>
            </a:r>
            <a:r>
              <a:rPr lang="en-US" altLang="zh-CN" sz="1800" b="1" dirty="0" smtClean="0">
                <a:latin typeface="Times New Roman" panose="02020603050405020304" pitchFamily="18" charset="0"/>
                <a:ea typeface="宋体" pitchFamily="2" charset="-122"/>
                <a:cs typeface="Times New Roman" panose="02020603050405020304" pitchFamily="18" charset="0"/>
              </a:rPr>
              <a:t>State</a:t>
            </a:r>
            <a:r>
              <a:rPr lang="en-US" altLang="zh-CN" sz="1800" b="1" dirty="0">
                <a:latin typeface="Times New Roman" panose="02020603050405020304" pitchFamily="18" charset="0"/>
                <a:ea typeface="宋体" pitchFamily="2" charset="-122"/>
                <a:cs typeface="Times New Roman" panose="02020603050405020304" pitchFamily="18" charset="0"/>
              </a:rPr>
              <a:t>;</a:t>
            </a:r>
          </a:p>
          <a:p>
            <a:pPr defTabSz="1300917" eaLnBrk="0" hangingPunct="0"/>
            <a:r>
              <a:rPr lang="en-US" altLang="zh-CN" sz="1800" b="1" dirty="0">
                <a:latin typeface="Times New Roman" panose="02020603050405020304" pitchFamily="18" charset="0"/>
                <a:ea typeface="宋体" pitchFamily="2" charset="-122"/>
                <a:cs typeface="Times New Roman" panose="02020603050405020304" pitchFamily="18" charset="0"/>
              </a:rPr>
              <a:t>           </a:t>
            </a:r>
            <a:r>
              <a:rPr lang="en-US" altLang="zh-CN" sz="1800" b="1" dirty="0">
                <a:solidFill>
                  <a:srgbClr val="008000"/>
                </a:solidFill>
                <a:latin typeface="Times New Roman" panose="02020603050405020304" pitchFamily="18" charset="0"/>
                <a:ea typeface="宋体" pitchFamily="2" charset="-122"/>
                <a:cs typeface="Times New Roman" panose="02020603050405020304" pitchFamily="18" charset="0"/>
              </a:rPr>
              <a:t>// access the current selection</a:t>
            </a:r>
            <a:endParaRPr lang="en-US" altLang="zh-CN" sz="1800" b="1" dirty="0">
              <a:latin typeface="Times New Roman" panose="02020603050405020304" pitchFamily="18" charset="0"/>
              <a:ea typeface="宋体" pitchFamily="2" charset="-122"/>
              <a:cs typeface="Times New Roman" panose="02020603050405020304" pitchFamily="18" charset="0"/>
            </a:endParaRPr>
          </a:p>
          <a:p>
            <a:pPr defTabSz="1300917" eaLnBrk="0" hangingPunct="0"/>
            <a:r>
              <a:rPr lang="en-US" altLang="zh-CN" sz="1800" b="1" dirty="0">
                <a:latin typeface="Times New Roman" panose="02020603050405020304" pitchFamily="18" charset="0"/>
                <a:ea typeface="宋体" pitchFamily="2" charset="-122"/>
                <a:cs typeface="Times New Roman" panose="02020603050405020304" pitchFamily="18" charset="0"/>
              </a:rPr>
              <a:t>           </a:t>
            </a:r>
            <a:r>
              <a:rPr lang="en-US" altLang="zh-CN" sz="1800" b="1" dirty="0">
                <a:solidFill>
                  <a:srgbClr val="008000"/>
                </a:solidFill>
                <a:latin typeface="Times New Roman" panose="02020603050405020304" pitchFamily="18" charset="0"/>
                <a:ea typeface="宋体" pitchFamily="2" charset="-122"/>
                <a:cs typeface="Times New Roman" panose="02020603050405020304" pitchFamily="18" charset="0"/>
              </a:rPr>
              <a:t>//</a:t>
            </a:r>
            <a:r>
              <a:rPr lang="en-US" altLang="zh-CN" sz="1800" b="1" dirty="0" err="1">
                <a:solidFill>
                  <a:srgbClr val="008000"/>
                </a:solidFill>
                <a:latin typeface="Times New Roman" panose="02020603050405020304" pitchFamily="18" charset="0"/>
                <a:ea typeface="宋体" pitchFamily="2" charset="-122"/>
                <a:cs typeface="Times New Roman" panose="02020603050405020304" pitchFamily="18" charset="0"/>
              </a:rPr>
              <a:t>oState.CurrentSelection</a:t>
            </a:r>
            <a:endParaRPr lang="en-US" altLang="zh-CN" sz="1800" b="1" dirty="0">
              <a:latin typeface="Times New Roman" panose="02020603050405020304" pitchFamily="18" charset="0"/>
              <a:ea typeface="宋体" pitchFamily="2" charset="-122"/>
              <a:cs typeface="Times New Roman" panose="02020603050405020304" pitchFamily="18" charset="0"/>
            </a:endParaRPr>
          </a:p>
          <a:p>
            <a:pPr defTabSz="1300917" eaLnBrk="0" hangingPunct="0"/>
            <a:r>
              <a:rPr lang="en-US" altLang="zh-CN" sz="1800" b="1" dirty="0">
                <a:latin typeface="Times New Roman" panose="02020603050405020304" pitchFamily="18" charset="0"/>
                <a:ea typeface="宋体" pitchFamily="2" charset="-122"/>
                <a:cs typeface="Times New Roman" panose="02020603050405020304" pitchFamily="18" charset="0"/>
              </a:rPr>
              <a:t>           </a:t>
            </a:r>
            <a:r>
              <a:rPr lang="en-US" altLang="zh-CN" sz="1800" b="1" dirty="0">
                <a:solidFill>
                  <a:srgbClr val="008000"/>
                </a:solidFill>
                <a:latin typeface="Times New Roman" panose="02020603050405020304" pitchFamily="18" charset="0"/>
                <a:ea typeface="宋体" pitchFamily="2" charset="-122"/>
                <a:cs typeface="Times New Roman" panose="02020603050405020304" pitchFamily="18" charset="0"/>
              </a:rPr>
              <a:t>// access the current view</a:t>
            </a:r>
            <a:endParaRPr lang="en-US" altLang="zh-CN" sz="1800" b="1" dirty="0">
              <a:latin typeface="Times New Roman" panose="02020603050405020304" pitchFamily="18" charset="0"/>
              <a:ea typeface="宋体" pitchFamily="2" charset="-122"/>
              <a:cs typeface="Times New Roman" panose="02020603050405020304" pitchFamily="18" charset="0"/>
            </a:endParaRPr>
          </a:p>
          <a:p>
            <a:pPr defTabSz="1300917" eaLnBrk="0" hangingPunct="0"/>
            <a:r>
              <a:rPr lang="en-US" altLang="zh-CN" sz="1800" b="1" dirty="0">
                <a:latin typeface="Times New Roman" panose="02020603050405020304" pitchFamily="18" charset="0"/>
                <a:ea typeface="宋体" pitchFamily="2" charset="-122"/>
                <a:cs typeface="Times New Roman" panose="02020603050405020304" pitchFamily="18" charset="0"/>
              </a:rPr>
              <a:t>           </a:t>
            </a:r>
            <a:r>
              <a:rPr lang="en-US" altLang="zh-CN" sz="1800" b="1" dirty="0">
                <a:solidFill>
                  <a:srgbClr val="008000"/>
                </a:solidFill>
                <a:latin typeface="Times New Roman" panose="02020603050405020304" pitchFamily="18" charset="0"/>
                <a:ea typeface="宋体" pitchFamily="2" charset="-122"/>
                <a:cs typeface="Times New Roman" panose="02020603050405020304" pitchFamily="18" charset="0"/>
              </a:rPr>
              <a:t>//</a:t>
            </a:r>
            <a:r>
              <a:rPr lang="en-US" altLang="zh-CN" sz="1800" b="1" dirty="0" err="1">
                <a:solidFill>
                  <a:srgbClr val="008000"/>
                </a:solidFill>
                <a:latin typeface="Times New Roman" panose="02020603050405020304" pitchFamily="18" charset="0"/>
                <a:ea typeface="宋体" pitchFamily="2" charset="-122"/>
                <a:cs typeface="Times New Roman" panose="02020603050405020304" pitchFamily="18" charset="0"/>
              </a:rPr>
              <a:t>oState.CurrentView</a:t>
            </a:r>
            <a:endParaRPr lang="en-US" altLang="zh-CN" sz="1800" b="1" dirty="0">
              <a:latin typeface="Times New Roman" panose="02020603050405020304" pitchFamily="18" charset="0"/>
              <a:ea typeface="宋体" pitchFamily="2" charset="-122"/>
              <a:cs typeface="Times New Roman" panose="02020603050405020304" pitchFamily="18" charset="0"/>
            </a:endParaRPr>
          </a:p>
          <a:p>
            <a:pPr defTabSz="1300917" eaLnBrk="0" hangingPunct="0"/>
            <a:r>
              <a:rPr lang="en-US" altLang="zh-CN" sz="1800" b="1" dirty="0">
                <a:latin typeface="Times New Roman" panose="02020603050405020304" pitchFamily="18" charset="0"/>
                <a:ea typeface="宋体" pitchFamily="2" charset="-122"/>
                <a:cs typeface="Times New Roman" panose="02020603050405020304" pitchFamily="18" charset="0"/>
              </a:rPr>
              <a:t>           </a:t>
            </a:r>
            <a:r>
              <a:rPr lang="en-US" altLang="zh-CN" sz="1800" b="1" dirty="0">
                <a:solidFill>
                  <a:srgbClr val="008000"/>
                </a:solidFill>
                <a:latin typeface="Times New Roman" panose="02020603050405020304" pitchFamily="18" charset="0"/>
                <a:ea typeface="宋体" pitchFamily="2" charset="-122"/>
                <a:cs typeface="Times New Roman" panose="02020603050405020304" pitchFamily="18" charset="0"/>
              </a:rPr>
              <a:t>// access the saved views collection</a:t>
            </a:r>
            <a:endParaRPr lang="en-US" altLang="zh-CN" sz="1800" b="1" dirty="0">
              <a:latin typeface="Times New Roman" panose="02020603050405020304" pitchFamily="18" charset="0"/>
              <a:ea typeface="宋体" pitchFamily="2" charset="-122"/>
              <a:cs typeface="Times New Roman" panose="02020603050405020304" pitchFamily="18" charset="0"/>
            </a:endParaRPr>
          </a:p>
          <a:p>
            <a:pPr defTabSz="1300917" eaLnBrk="0" hangingPunct="0"/>
            <a:r>
              <a:rPr lang="en-US" altLang="zh-CN" sz="1800" b="1" dirty="0">
                <a:latin typeface="Times New Roman" panose="02020603050405020304" pitchFamily="18" charset="0"/>
                <a:ea typeface="宋体" pitchFamily="2" charset="-122"/>
                <a:cs typeface="Times New Roman" panose="02020603050405020304" pitchFamily="18" charset="0"/>
              </a:rPr>
              <a:t>           </a:t>
            </a:r>
            <a:r>
              <a:rPr lang="en-US" altLang="zh-CN" sz="1800" b="1" dirty="0">
                <a:solidFill>
                  <a:srgbClr val="008000"/>
                </a:solidFill>
                <a:latin typeface="Times New Roman" panose="02020603050405020304" pitchFamily="18" charset="0"/>
                <a:ea typeface="宋体" pitchFamily="2" charset="-122"/>
                <a:cs typeface="Times New Roman" panose="02020603050405020304" pitchFamily="18" charset="0"/>
              </a:rPr>
              <a:t>//</a:t>
            </a:r>
            <a:r>
              <a:rPr lang="en-US" altLang="zh-CN" sz="1800" b="1" dirty="0" err="1">
                <a:solidFill>
                  <a:srgbClr val="008000"/>
                </a:solidFill>
                <a:latin typeface="Times New Roman" panose="02020603050405020304" pitchFamily="18" charset="0"/>
                <a:ea typeface="宋体" pitchFamily="2" charset="-122"/>
                <a:cs typeface="Times New Roman" panose="02020603050405020304" pitchFamily="18" charset="0"/>
              </a:rPr>
              <a:t>oState.SavedViews</a:t>
            </a:r>
            <a:r>
              <a:rPr lang="en-US" altLang="zh-CN" sz="1800" b="1" dirty="0">
                <a:solidFill>
                  <a:srgbClr val="008000"/>
                </a:solidFill>
                <a:latin typeface="Times New Roman" panose="02020603050405020304" pitchFamily="18" charset="0"/>
                <a:ea typeface="宋体" pitchFamily="2" charset="-122"/>
                <a:cs typeface="Times New Roman" panose="02020603050405020304" pitchFamily="18" charset="0"/>
              </a:rPr>
              <a:t>();</a:t>
            </a:r>
            <a:r>
              <a:rPr lang="en-US" altLang="zh-CN" sz="1800" b="1" dirty="0">
                <a:latin typeface="Times New Roman" panose="02020603050405020304" pitchFamily="18" charset="0"/>
                <a:ea typeface="宋体" pitchFamily="2" charset="-122"/>
                <a:cs typeface="Times New Roman" panose="02020603050405020304" pitchFamily="18" charset="0"/>
              </a:rPr>
              <a:t>       </a:t>
            </a:r>
          </a:p>
        </p:txBody>
      </p:sp>
    </p:spTree>
    <p:extLst>
      <p:ext uri="{BB962C8B-B14F-4D97-AF65-F5344CB8AC3E}">
        <p14:creationId xmlns:p14="http://schemas.microsoft.com/office/powerpoint/2010/main" val="12967972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469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468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689" grpId="0" animBg="1"/>
      <p:bldP spid="114690" grpId="0" animBg="1"/>
    </p:bldLst>
  </p:timing>
</p:sld>
</file>

<file path=ppt/theme/theme1.xml><?xml version="1.0" encoding="utf-8"?>
<a:theme xmlns:a="http://schemas.openxmlformats.org/drawingml/2006/main" name="Autodesk Theme">
  <a:themeElements>
    <a:clrScheme name="Autodesk Corporate Colors">
      <a:dk1>
        <a:srgbClr val="000000"/>
      </a:dk1>
      <a:lt1>
        <a:srgbClr val="FFFFFF"/>
      </a:lt1>
      <a:dk2>
        <a:srgbClr val="000000"/>
      </a:dk2>
      <a:lt2>
        <a:srgbClr val="FFFFFF"/>
      </a:lt2>
      <a:accent1>
        <a:srgbClr val="00ABE6"/>
      </a:accent1>
      <a:accent2>
        <a:srgbClr val="87BC40"/>
      </a:accent2>
      <a:accent3>
        <a:srgbClr val="32BCAD"/>
      </a:accent3>
      <a:accent4>
        <a:srgbClr val="1B58A8"/>
      </a:accent4>
      <a:accent5>
        <a:srgbClr val="005E30"/>
      </a:accent5>
      <a:accent6>
        <a:srgbClr val="007272"/>
      </a:accent6>
      <a:hlink>
        <a:srgbClr val="007272"/>
      </a:hlink>
      <a:folHlink>
        <a:srgbClr val="0072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CCE8C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CCE8C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TemplateUrl xmlns="http://schemas.microsoft.com/sharepoint/v3" xsi:nil="true"/>
    <_SourceUrl xmlns="http://schemas.microsoft.com/sharepoint/v3" xsi:nil="true"/>
    <xd_ProgID xmlns="http://schemas.microsoft.com/sharepoint/v3" xsi:nil="true"/>
    <Order xmlns="http://schemas.microsoft.com/sharepoint/v3">300</Order>
    <_SharedFileIndex xmlns="http://schemas.microsoft.com/sharepoint/v3" xsi:nil="true"/>
    <MetaInfo xmlns="http://schemas.microsoft.com/sharepoint/v3" xsi:nil="true"/>
    <ContentTypeId xmlns="http://schemas.microsoft.com/sharepoint/v3">0x010100878497926FF84742887A8260E0E729F0</ContentTypeId>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878497926FF84742887A8260E0E729F0" ma:contentTypeVersion="5" ma:contentTypeDescription="Create a new document." ma:contentTypeScope="" ma:versionID="a9aad4cad76077e4f158aa2fc91da1c0">
  <xsd:schema xmlns:xsd="http://www.w3.org/2001/XMLSchema" xmlns:xs="http://www.w3.org/2001/XMLSchema" xmlns:p="http://schemas.microsoft.com/office/2006/metadata/properties" xmlns:ns1="http://schemas.microsoft.com/sharepoint/v3" targetNamespace="http://schemas.microsoft.com/office/2006/metadata/properties" ma:root="true" ma:fieldsID="9c5ca8a46a03a6b7ace1121ba96c0330" ns1:_="">
    <xsd:import namespace="http://schemas.microsoft.com/sharepoint/v3"/>
    <xsd:element name="properties">
      <xsd:complexType>
        <xsd:sequence>
          <xsd:element name="documentManagement">
            <xsd:complexType>
              <xsd:all>
                <xsd:element ref="ns1:_ModerationComments" minOccurs="0"/>
                <xsd:element ref="ns1:File_x0020_Type" minOccurs="0"/>
                <xsd:element ref="ns1:HTML_x0020_File_x0020_Type" minOccurs="0"/>
                <xsd:element ref="ns1:_SourceUrl" minOccurs="0"/>
                <xsd:element ref="ns1:_SharedFileIndex" minOccurs="0"/>
                <xsd:element ref="ns1:ContentTypeId" minOccurs="0"/>
                <xsd:element ref="ns1:TemplateUrl" minOccurs="0"/>
                <xsd:element ref="ns1:xd_ProgID" minOccurs="0"/>
                <xsd:element ref="ns1:xd_Signature" minOccurs="0"/>
                <xsd:element ref="ns1:ID" minOccurs="0"/>
                <xsd:element ref="ns1:Author" minOccurs="0"/>
                <xsd:element ref="ns1:Editor" minOccurs="0"/>
                <xsd:element ref="ns1:_HasCopyDestinations" minOccurs="0"/>
                <xsd:element ref="ns1:_CopySource" minOccurs="0"/>
                <xsd:element ref="ns1:_ModerationStatus" minOccurs="0"/>
                <xsd:element ref="ns1:FileRef" minOccurs="0"/>
                <xsd:element ref="ns1:FileDirRef" minOccurs="0"/>
                <xsd:element ref="ns1:Last_x0020_Modified" minOccurs="0"/>
                <xsd:element ref="ns1:Created_x0020_Date" minOccurs="0"/>
                <xsd:element ref="ns1:File_x0020_Size" minOccurs="0"/>
                <xsd:element ref="ns1:FSObjType" minOccurs="0"/>
                <xsd:element ref="ns1:CheckedOutUserId" minOccurs="0"/>
                <xsd:element ref="ns1:IsCheckedoutToLocal" minOccurs="0"/>
                <xsd:element ref="ns1:CheckoutUser" minOccurs="0"/>
                <xsd:element ref="ns1:UniqueId" minOccurs="0"/>
                <xsd:element ref="ns1:ProgId" minOccurs="0"/>
                <xsd:element ref="ns1:ScopeId" minOccurs="0"/>
                <xsd:element ref="ns1:VirusStatus" minOccurs="0"/>
                <xsd:element ref="ns1:CheckedOutTitle" minOccurs="0"/>
                <xsd:element ref="ns1:_CheckinComment" minOccurs="0"/>
                <xsd:element ref="ns1:MetaInfo" minOccurs="0"/>
                <xsd:element ref="ns1:_Level" minOccurs="0"/>
                <xsd:element ref="ns1:_IsCurrentVersion" minOccurs="0"/>
                <xsd:element ref="ns1:owshiddenversion" minOccurs="0"/>
                <xsd:element ref="ns1:_UIVersion" minOccurs="0"/>
                <xsd:element ref="ns1:_UIVersionString" minOccurs="0"/>
                <xsd:element ref="ns1:InstanceID" minOccurs="0"/>
                <xsd:element ref="ns1:Order" minOccurs="0"/>
                <xsd:element ref="ns1:GUID" minOccurs="0"/>
                <xsd:element ref="ns1:WorkflowVersion" minOccurs="0"/>
                <xsd:element ref="ns1:WorkflowInstanceID" minOccurs="0"/>
                <xsd:element ref="ns1:ParentVersionString" minOccurs="0"/>
                <xsd:element ref="ns1:ParentLeafNam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ModerationComments" ma:index="0" nillable="true" ma:displayName="Approver Comments" ma:hidden="true" ma:internalName="_ModerationComments" ma:readOnly="true">
      <xsd:simpleType>
        <xsd:restriction base="dms:Note"/>
      </xsd:simpleType>
    </xsd:element>
    <xsd:element name="File_x0020_Type" ma:index="4" nillable="true" ma:displayName="File Type" ma:hidden="true" ma:internalName="File_x0020_Type" ma:readOnly="true">
      <xsd:simpleType>
        <xsd:restriction base="dms:Text"/>
      </xsd:simpleType>
    </xsd:element>
    <xsd:element name="HTML_x0020_File_x0020_Type" ma:index="5" nillable="true" ma:displayName="HTML File Type" ma:hidden="true" ma:internalName="HTML_x0020_File_x0020_Type" ma:readOnly="true">
      <xsd:simpleType>
        <xsd:restriction base="dms:Text"/>
      </xsd:simpleType>
    </xsd:element>
    <xsd:element name="_SourceUrl" ma:index="6" nillable="true" ma:displayName="Source URL" ma:hidden="true" ma:internalName="_SourceUrl">
      <xsd:simpleType>
        <xsd:restriction base="dms:Text"/>
      </xsd:simpleType>
    </xsd:element>
    <xsd:element name="_SharedFileIndex" ma:index="7" nillable="true" ma:displayName="Shared File Index" ma:hidden="true" ma:internalName="_SharedFileIndex">
      <xsd:simpleType>
        <xsd:restriction base="dms:Text"/>
      </xsd:simpleType>
    </xsd:element>
    <xsd:element name="ContentTypeId" ma:index="9" nillable="true" ma:displayName="Content Type ID" ma:hidden="true" ma:internalName="ContentTypeId" ma:readOnly="true">
      <xsd:simpleType>
        <xsd:restriction base="dms:Unknown"/>
      </xsd:simpleType>
    </xsd:element>
    <xsd:element name="TemplateUrl" ma:index="10" nillable="true" ma:displayName="Template Link" ma:hidden="true" ma:internalName="TemplateUrl">
      <xsd:simpleType>
        <xsd:restriction base="dms:Text"/>
      </xsd:simpleType>
    </xsd:element>
    <xsd:element name="xd_ProgID" ma:index="11" nillable="true" ma:displayName="HTML File Link" ma:hidden="true" ma:internalName="xd_ProgID">
      <xsd:simpleType>
        <xsd:restriction base="dms:Text"/>
      </xsd:simpleType>
    </xsd:element>
    <xsd:element name="xd_Signature" ma:index="12" nillable="true" ma:displayName="Is Signed" ma:hidden="true" ma:internalName="xd_Signature" ma:readOnly="true">
      <xsd:simpleType>
        <xsd:restriction base="dms:Boolean"/>
      </xsd:simpleType>
    </xsd:element>
    <xsd:element name="ID" ma:index="13" nillable="true" ma:displayName="ID" ma:internalName="ID" ma:readOnly="true">
      <xsd:simpleType>
        <xsd:restriction base="dms:Unknown"/>
      </xsd:simpleType>
    </xsd:element>
    <xsd:element name="Author" ma:index="16" nillable="true" ma:displayName="Created By" ma:list="UserInfo" ma:internalName="Auth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 ma:index="18" nillable="true" ma:displayName="Modified By" ma:list="UserInfo" ma:internalName="Edit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_HasCopyDestinations" ma:index="19" nillable="true" ma:displayName="Has Copy Destinations" ma:hidden="true" ma:internalName="_HasCopyDestinations" ma:readOnly="true">
      <xsd:simpleType>
        <xsd:restriction base="dms:Boolean"/>
      </xsd:simpleType>
    </xsd:element>
    <xsd:element name="_CopySource" ma:index="20" nillable="true" ma:displayName="Copy Source" ma:internalName="_CopySource" ma:readOnly="true">
      <xsd:simpleType>
        <xsd:restriction base="dms:Text"/>
      </xsd:simpleType>
    </xsd:element>
    <xsd:element name="_ModerationStatus" ma:index="21" nillable="true" ma:displayName="Approval Status" ma:default="0" ma:hidden="true" ma:internalName="_ModerationStatus" ma:readOnly="true">
      <xsd:simpleType>
        <xsd:restriction base="dms:Unknown"/>
      </xsd:simpleType>
    </xsd:element>
    <xsd:element name="FileRef" ma:index="22" nillable="true" ma:displayName="URL Path" ma:hidden="true" ma:list="Docs" ma:internalName="FileRef" ma:readOnly="true" ma:showField="FullUrl">
      <xsd:simpleType>
        <xsd:restriction base="dms:Lookup"/>
      </xsd:simpleType>
    </xsd:element>
    <xsd:element name="FileDirRef" ma:index="23" nillable="true" ma:displayName="Path" ma:hidden="true" ma:list="Docs" ma:internalName="FileDirRef" ma:readOnly="true" ma:showField="DirName">
      <xsd:simpleType>
        <xsd:restriction base="dms:Lookup"/>
      </xsd:simpleType>
    </xsd:element>
    <xsd:element name="Last_x0020_Modified" ma:index="24" nillable="true" ma:displayName="Modified" ma:format="TRUE" ma:hidden="true" ma:list="Docs" ma:internalName="Last_x0020_Modified" ma:readOnly="true" ma:showField="TimeLastModified">
      <xsd:simpleType>
        <xsd:restriction base="dms:Lookup"/>
      </xsd:simpleType>
    </xsd:element>
    <xsd:element name="Created_x0020_Date" ma:index="25" nillable="true" ma:displayName="Created" ma:format="TRUE" ma:hidden="true" ma:list="Docs" ma:internalName="Created_x0020_Date" ma:readOnly="true" ma:showField="TimeCreated">
      <xsd:simpleType>
        <xsd:restriction base="dms:Lookup"/>
      </xsd:simpleType>
    </xsd:element>
    <xsd:element name="File_x0020_Size" ma:index="26" nillable="true" ma:displayName="File Size" ma:format="TRUE" ma:hidden="true" ma:list="Docs" ma:internalName="File_x0020_Size" ma:readOnly="true" ma:showField="SizeInKB">
      <xsd:simpleType>
        <xsd:restriction base="dms:Lookup"/>
      </xsd:simpleType>
    </xsd:element>
    <xsd:element name="FSObjType" ma:index="27" nillable="true" ma:displayName="Item Type" ma:hidden="true" ma:list="Docs" ma:internalName="FSObjType" ma:readOnly="true" ma:showField="FSType">
      <xsd:simpleType>
        <xsd:restriction base="dms:Lookup"/>
      </xsd:simpleType>
    </xsd:element>
    <xsd:element name="CheckedOutUserId" ma:index="29" nillable="true" ma:displayName="ID of the User who has the item Checked Out" ma:hidden="true" ma:list="Docs" ma:internalName="CheckedOutUserId" ma:readOnly="true" ma:showField="CheckoutUserId">
      <xsd:simpleType>
        <xsd:restriction base="dms:Lookup"/>
      </xsd:simpleType>
    </xsd:element>
    <xsd:element name="IsCheckedoutToLocal" ma:index="30" nillable="true" ma:displayName="Is Checked out to local" ma:hidden="true" ma:list="Docs" ma:internalName="IsCheckedoutToLocal" ma:readOnly="true" ma:showField="IsCheckoutToLocal">
      <xsd:simpleType>
        <xsd:restriction base="dms:Lookup"/>
      </xsd:simpleType>
    </xsd:element>
    <xsd:element name="CheckoutUser" ma:index="31" nillable="true" ma:displayName="Checked Out To" ma:list="UserInfo" ma:internalName="CheckoutUse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UniqueId" ma:index="32" nillable="true" ma:displayName="Unique Id" ma:hidden="true" ma:list="Docs" ma:internalName="UniqueId" ma:readOnly="true" ma:showField="UniqueId">
      <xsd:simpleType>
        <xsd:restriction base="dms:Lookup"/>
      </xsd:simpleType>
    </xsd:element>
    <xsd:element name="ProgId" ma:index="33" nillable="true" ma:displayName="ProgId" ma:hidden="true" ma:list="Docs" ma:internalName="ProgId" ma:readOnly="true" ma:showField="ProgId">
      <xsd:simpleType>
        <xsd:restriction base="dms:Lookup"/>
      </xsd:simpleType>
    </xsd:element>
    <xsd:element name="ScopeId" ma:index="34" nillable="true" ma:displayName="ScopeId" ma:hidden="true" ma:list="Docs" ma:internalName="ScopeId" ma:readOnly="true" ma:showField="ScopeId">
      <xsd:simpleType>
        <xsd:restriction base="dms:Lookup"/>
      </xsd:simpleType>
    </xsd:element>
    <xsd:element name="VirusStatus" ma:index="35" nillable="true" ma:displayName="Virus Status" ma:format="TRUE" ma:hidden="true" ma:list="Docs" ma:internalName="VirusStatus" ma:readOnly="true" ma:showField="Size">
      <xsd:simpleType>
        <xsd:restriction base="dms:Lookup"/>
      </xsd:simpleType>
    </xsd:element>
    <xsd:element name="CheckedOutTitle" ma:index="36" nillable="true" ma:displayName="Checked Out To" ma:format="TRUE" ma:hidden="true" ma:list="Docs" ma:internalName="CheckedOutTitle" ma:readOnly="true" ma:showField="CheckedOutTitle">
      <xsd:simpleType>
        <xsd:restriction base="dms:Lookup"/>
      </xsd:simpleType>
    </xsd:element>
    <xsd:element name="_CheckinComment" ma:index="37" nillable="true" ma:displayName="Check In Comment" ma:format="TRUE" ma:list="Docs" ma:internalName="_CheckinComment" ma:readOnly="true" ma:showField="CheckinComment">
      <xsd:simpleType>
        <xsd:restriction base="dms:Lookup"/>
      </xsd:simpleType>
    </xsd:element>
    <xsd:element name="MetaInfo" ma:index="48" nillable="true" ma:displayName="Property Bag" ma:hidden="true" ma:list="Docs" ma:internalName="MetaInfo" ma:showField="MetaInfo">
      <xsd:simpleType>
        <xsd:restriction base="dms:Lookup"/>
      </xsd:simpleType>
    </xsd:element>
    <xsd:element name="_Level" ma:index="49" nillable="true" ma:displayName="Level" ma:hidden="true" ma:internalName="_Level" ma:readOnly="true">
      <xsd:simpleType>
        <xsd:restriction base="dms:Unknown"/>
      </xsd:simpleType>
    </xsd:element>
    <xsd:element name="_IsCurrentVersion" ma:index="50" nillable="true" ma:displayName="Is Current Version" ma:hidden="true" ma:internalName="_IsCurrentVersion" ma:readOnly="true">
      <xsd:simpleType>
        <xsd:restriction base="dms:Boolean"/>
      </xsd:simpleType>
    </xsd:element>
    <xsd:element name="owshiddenversion" ma:index="54" nillable="true" ma:displayName="owshiddenversion" ma:hidden="true" ma:internalName="owshiddenversion" ma:readOnly="true">
      <xsd:simpleType>
        <xsd:restriction base="dms:Unknown"/>
      </xsd:simpleType>
    </xsd:element>
    <xsd:element name="_UIVersion" ma:index="55" nillable="true" ma:displayName="UI Version" ma:hidden="true" ma:internalName="_UIVersion" ma:readOnly="true">
      <xsd:simpleType>
        <xsd:restriction base="dms:Unknown"/>
      </xsd:simpleType>
    </xsd:element>
    <xsd:element name="_UIVersionString" ma:index="56" nillable="true" ma:displayName="Version" ma:internalName="_UIVersionString" ma:readOnly="true">
      <xsd:simpleType>
        <xsd:restriction base="dms:Text"/>
      </xsd:simpleType>
    </xsd:element>
    <xsd:element name="InstanceID" ma:index="57" nillable="true" ma:displayName="Instance ID" ma:hidden="true" ma:internalName="InstanceID" ma:readOnly="true">
      <xsd:simpleType>
        <xsd:restriction base="dms:Unknown"/>
      </xsd:simpleType>
    </xsd:element>
    <xsd:element name="Order" ma:index="58" nillable="true" ma:displayName="Order" ma:hidden="true" ma:internalName="Order">
      <xsd:simpleType>
        <xsd:restriction base="dms:Number"/>
      </xsd:simpleType>
    </xsd:element>
    <xsd:element name="GUID" ma:index="59" nillable="true" ma:displayName="GUID" ma:hidden="true" ma:internalName="GUID" ma:readOnly="true">
      <xsd:simpleType>
        <xsd:restriction base="dms:Unknown"/>
      </xsd:simpleType>
    </xsd:element>
    <xsd:element name="WorkflowVersion" ma:index="60" nillable="true" ma:displayName="Workflow Version" ma:hidden="true" ma:internalName="WorkflowVersion" ma:readOnly="true">
      <xsd:simpleType>
        <xsd:restriction base="dms:Unknown"/>
      </xsd:simpleType>
    </xsd:element>
    <xsd:element name="WorkflowInstanceID" ma:index="61" nillable="true" ma:displayName="Workflow Instance ID" ma:hidden="true" ma:internalName="WorkflowInstanceID" ma:readOnly="true">
      <xsd:simpleType>
        <xsd:restriction base="dms:Unknown"/>
      </xsd:simpleType>
    </xsd:element>
    <xsd:element name="ParentVersionString" ma:index="62" nillable="true" ma:displayName="Source Version (Converted Document)" ma:hidden="true" ma:list="Docs" ma:internalName="ParentVersionString" ma:readOnly="true" ma:showField="ParentVersionString">
      <xsd:simpleType>
        <xsd:restriction base="dms:Lookup"/>
      </xsd:simpleType>
    </xsd:element>
    <xsd:element name="ParentLeafName" ma:index="63" nillable="true" ma:displayName="Source Name (Converted Document)" ma:hidden="true" ma:list="Docs" ma:internalName="ParentLeafName" ma:readOnly="true" ma:showField="ParentLeafName">
      <xsd:simpleType>
        <xsd:restriction base="dms:Lookup"/>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4" ma:displayName="Content Type"/>
        <xsd:element ref="dc:title" minOccurs="0" maxOccurs="1" ma:index="8"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B23F64D-CA4A-4BF5-9636-FF31814D07BC}">
  <ds:schemaRefs>
    <ds:schemaRef ds:uri="http://schemas.microsoft.com/sharepoint/v3/contenttype/forms"/>
  </ds:schemaRefs>
</ds:datastoreItem>
</file>

<file path=customXml/itemProps2.xml><?xml version="1.0" encoding="utf-8"?>
<ds:datastoreItem xmlns:ds="http://schemas.openxmlformats.org/officeDocument/2006/customXml" ds:itemID="{6307AE55-A139-4AD7-ACEE-00E455099D23}">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schemas.microsoft.com/sharepoint/v3"/>
    <ds:schemaRef ds:uri="http://purl.org/dc/terms/"/>
    <ds:schemaRef ds:uri="http://schemas.openxmlformats.org/package/2006/metadata/core-properties"/>
    <ds:schemaRef ds:uri="http://www.w3.org/XML/1998/namespace"/>
    <ds:schemaRef ds:uri="http://purl.org/dc/dcmitype/"/>
  </ds:schemaRefs>
</ds:datastoreItem>
</file>

<file path=customXml/itemProps3.xml><?xml version="1.0" encoding="utf-8"?>
<ds:datastoreItem xmlns:ds="http://schemas.openxmlformats.org/officeDocument/2006/customXml" ds:itemID="{27EA7AC5-B9C3-4667-A534-727290F91D7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0</TotalTime>
  <Words>1043</Words>
  <Application>Microsoft Office PowerPoint</Application>
  <PresentationFormat>Custom</PresentationFormat>
  <Paragraphs>249</Paragraphs>
  <Slides>19</Slides>
  <Notes>12</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Autodesk Theme</vt:lpstr>
      <vt:lpstr>PowerPoint Presentation</vt:lpstr>
      <vt:lpstr>Agenda</vt:lpstr>
      <vt:lpstr>COM is not a Monster</vt:lpstr>
      <vt:lpstr>How .NET and COM communicate </vt:lpstr>
      <vt:lpstr>.NET or COM? </vt:lpstr>
      <vt:lpstr>How Navisworks looks from COM </vt:lpstr>
      <vt:lpstr>Path of Node</vt:lpstr>
      <vt:lpstr>Main Objects  </vt:lpstr>
      <vt:lpstr>Two references and State object </vt:lpstr>
      <vt:lpstr>Create Object of COM API</vt:lpstr>
      <vt:lpstr>Converting Objects  </vt:lpstr>
      <vt:lpstr>Functionalities of Zoom  </vt:lpstr>
      <vt:lpstr>Object Properties in COM</vt:lpstr>
      <vt:lpstr>Object Properties APIs</vt:lpstr>
      <vt:lpstr>Demo: Add Custom Properties</vt:lpstr>
      <vt:lpstr>Geometry Primitive</vt:lpstr>
      <vt:lpstr>Demo: Dump Geometry Primitive</vt:lpstr>
      <vt:lpstr>Exercise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AEC Industry Title Slide</dc:title>
  <dc:creator/>
  <cp:lastModifiedBy/>
  <cp:revision>1</cp:revision>
  <dcterms:created xsi:type="dcterms:W3CDTF">2011-06-08T12:56:09Z</dcterms:created>
  <dcterms:modified xsi:type="dcterms:W3CDTF">2015-08-04T10:13:25Z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0x0101003D62B9A716C08244A68E1D56ED354A9500A7EFD4C2F324CA44B4E995A506E2E1CF</vt:lpwstr>
  </property>
  <property fmtid="{D5CDD505-2E9C-101B-9397-08002B2CF9AE}" pid="3" name="PPT Category">
    <vt:lpwstr>2</vt:lpwstr>
  </property>
  <property fmtid="{D5CDD505-2E9C-101B-9397-08002B2CF9AE}" pid="4" name="Order">
    <vt:r8>300</vt:r8>
  </property>
  <property fmtid="{D5CDD505-2E9C-101B-9397-08002B2CF9AE}" pid="5" name="URL">
    <vt:lpwstr/>
  </property>
  <property fmtid="{D5CDD505-2E9C-101B-9397-08002B2CF9AE}" pid="6" name="Business &amp; Corporate Type">
    <vt:lpwstr>2</vt:lpwstr>
  </property>
</Properties>
</file>