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18"/>
  </p:notesMasterIdLst>
  <p:handoutMasterIdLst>
    <p:handoutMasterId r:id="rId19"/>
  </p:handoutMasterIdLst>
  <p:sldIdLst>
    <p:sldId id="579" r:id="rId5"/>
    <p:sldId id="319" r:id="rId6"/>
    <p:sldId id="586" r:id="rId7"/>
    <p:sldId id="589" r:id="rId8"/>
    <p:sldId id="587" r:id="rId9"/>
    <p:sldId id="590" r:id="rId10"/>
    <p:sldId id="595" r:id="rId11"/>
    <p:sldId id="596" r:id="rId12"/>
    <p:sldId id="597" r:id="rId13"/>
    <p:sldId id="588" r:id="rId14"/>
    <p:sldId id="594" r:id="rId15"/>
    <p:sldId id="598" r:id="rId16"/>
    <p:sldId id="585" r:id="rId17"/>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1013" autoAdjust="0"/>
  </p:normalViewPr>
  <p:slideViewPr>
    <p:cSldViewPr>
      <p:cViewPr varScale="1">
        <p:scale>
          <a:sx n="57" d="100"/>
          <a:sy n="57" d="100"/>
        </p:scale>
        <p:origin x="-1493" y="-106"/>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7/31/2015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7/31/2015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218313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7</a:t>
            </a:fld>
            <a:endParaRPr lang="en-US"/>
          </a:p>
        </p:txBody>
      </p:sp>
    </p:spTree>
    <p:extLst>
      <p:ext uri="{BB962C8B-B14F-4D97-AF65-F5344CB8AC3E}">
        <p14:creationId xmlns:p14="http://schemas.microsoft.com/office/powerpoint/2010/main" val="2022780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sz="1200" b="0" i="0" kern="1200" dirty="0" smtClean="0">
                <a:solidFill>
                  <a:schemeClr val="tx1"/>
                </a:solidFill>
                <a:latin typeface="Arial" charset="0"/>
                <a:ea typeface="+mn-ea"/>
                <a:cs typeface="+mn-cs"/>
              </a:rPr>
              <a:t>Navisworks is currently an SDI Document. A single Document  is created at start-up and destroyed at shut-down.  The ‘</a:t>
            </a:r>
            <a:r>
              <a:rPr lang="en-US" altLang="zh-CN" sz="1200" b="0" i="0" kern="1200" dirty="0" err="1" smtClean="0">
                <a:solidFill>
                  <a:schemeClr val="tx1"/>
                </a:solidFill>
                <a:latin typeface="Arial" charset="0"/>
                <a:ea typeface="+mn-ea"/>
                <a:cs typeface="+mn-cs"/>
              </a:rPr>
              <a:t>ActiveDocument</a:t>
            </a:r>
            <a:r>
              <a:rPr lang="en-US" altLang="zh-CN" sz="1200" b="0" i="0" kern="1200" dirty="0" smtClean="0">
                <a:solidFill>
                  <a:schemeClr val="tx1"/>
                </a:solidFill>
                <a:latin typeface="Arial" charset="0"/>
                <a:ea typeface="+mn-ea"/>
                <a:cs typeface="+mn-cs"/>
              </a:rPr>
              <a:t>’ stays the same throughout the lifetime of the program, including when you  load/unload a file. </a:t>
            </a:r>
            <a:endParaRPr lang="zh-CN" alt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9</a:t>
            </a:fld>
            <a:endParaRPr lang="en-US"/>
          </a:p>
        </p:txBody>
      </p:sp>
    </p:spTree>
    <p:extLst>
      <p:ext uri="{BB962C8B-B14F-4D97-AF65-F5344CB8AC3E}">
        <p14:creationId xmlns:p14="http://schemas.microsoft.com/office/powerpoint/2010/main" val="6840446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The </a:t>
            </a:r>
            <a:r>
              <a:rPr lang="en-US" altLang="zh-CN" dirty="0" err="1" smtClean="0"/>
              <a:t>Navisworks</a:t>
            </a:r>
            <a:r>
              <a:rPr lang="en-US" altLang="zh-CN" dirty="0" smtClean="0"/>
              <a:t> screen refresh happens when the UI message loop delivers a paint event. If you have some code running that sits in a loop doing lots of work (for example rendering 100 images to file) then there’s no way for the UI message loop to deliver a paint event.</a:t>
            </a:r>
          </a:p>
          <a:p>
            <a:endParaRPr lang="en-US" altLang="zh-CN" dirty="0" smtClean="0"/>
          </a:p>
          <a:p>
            <a:r>
              <a:rPr lang="en-US" altLang="zh-CN" dirty="0" smtClean="0"/>
              <a:t>http://adndevblog.typepad.com/aec/2013/11/capture-view-image-and-force-screen-refresh-continuously.html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460218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4177228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9 – Event</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966178"/>
            <a:ext cx="11710098" cy="6782341"/>
          </a:xfrm>
        </p:spPr>
        <p:txBody>
          <a:bodyPr/>
          <a:lstStyle/>
          <a:p>
            <a:r>
              <a:rPr lang="en-US" altLang="zh-CN" sz="4000" dirty="0" err="1"/>
              <a:t>ActiveSheetChanged</a:t>
            </a:r>
            <a:r>
              <a:rPr lang="en-US" altLang="zh-CN" sz="4000" dirty="0"/>
              <a:t> </a:t>
            </a:r>
          </a:p>
          <a:p>
            <a:pPr lvl="1"/>
            <a:r>
              <a:rPr lang="en-US" altLang="zh-CN" sz="2800" dirty="0"/>
              <a:t>Occurs when the </a:t>
            </a:r>
            <a:r>
              <a:rPr lang="en-US" altLang="zh-CN" sz="2800" dirty="0" err="1"/>
              <a:t>ActiveSheet</a:t>
            </a:r>
            <a:r>
              <a:rPr lang="en-US" altLang="zh-CN" sz="2800" dirty="0"/>
              <a:t> has changed.  </a:t>
            </a:r>
          </a:p>
          <a:p>
            <a:r>
              <a:rPr lang="en-US" altLang="zh-CN" sz="4000" dirty="0" err="1"/>
              <a:t>ActiveSheetChanging</a:t>
            </a:r>
            <a:endParaRPr lang="en-US" altLang="zh-CN" sz="4000" dirty="0"/>
          </a:p>
          <a:p>
            <a:pPr lvl="1"/>
            <a:r>
              <a:rPr lang="en-US" altLang="zh-CN" sz="2800" dirty="0"/>
              <a:t>Occurs when the </a:t>
            </a:r>
            <a:r>
              <a:rPr lang="en-US" altLang="zh-CN" sz="2800" dirty="0" err="1"/>
              <a:t>ActiveSheet</a:t>
            </a:r>
            <a:r>
              <a:rPr lang="en-US" altLang="zh-CN" sz="2800" dirty="0"/>
              <a:t> is about to change.  </a:t>
            </a:r>
          </a:p>
          <a:p>
            <a:r>
              <a:rPr lang="en-US" altLang="zh-CN" sz="4000" dirty="0" err="1"/>
              <a:t>ActiveViewChanged</a:t>
            </a:r>
            <a:r>
              <a:rPr lang="en-US" altLang="zh-CN" sz="4000" dirty="0"/>
              <a:t>  </a:t>
            </a:r>
          </a:p>
          <a:p>
            <a:pPr lvl="1"/>
            <a:r>
              <a:rPr lang="en-US" altLang="zh-CN" sz="2800" dirty="0"/>
              <a:t>Occurs when the </a:t>
            </a:r>
            <a:r>
              <a:rPr lang="en-US" altLang="zh-CN" sz="2800" dirty="0" err="1"/>
              <a:t>ActiveView</a:t>
            </a:r>
            <a:r>
              <a:rPr lang="en-US" altLang="zh-CN" sz="2800" dirty="0"/>
              <a:t> has changed  </a:t>
            </a:r>
          </a:p>
          <a:p>
            <a:r>
              <a:rPr lang="en-US" altLang="zh-CN" sz="4000" dirty="0" err="1"/>
              <a:t>ActiveViewChanging</a:t>
            </a:r>
            <a:endParaRPr lang="en-US" altLang="zh-CN" sz="4000" dirty="0"/>
          </a:p>
          <a:p>
            <a:pPr lvl="1"/>
            <a:r>
              <a:rPr lang="en-US" altLang="zh-CN" sz="2800" dirty="0"/>
              <a:t>Occurs when the </a:t>
            </a:r>
            <a:r>
              <a:rPr lang="en-US" altLang="zh-CN" sz="2800" dirty="0" err="1"/>
              <a:t>ActiveView</a:t>
            </a:r>
            <a:r>
              <a:rPr lang="en-US" altLang="zh-CN" sz="2800" dirty="0"/>
              <a:t> is about to change  </a:t>
            </a:r>
          </a:p>
          <a:p>
            <a:r>
              <a:rPr lang="en-US" altLang="zh-CN" sz="4000" dirty="0" err="1"/>
              <a:t>FileSaved</a:t>
            </a:r>
            <a:r>
              <a:rPr lang="en-US" altLang="zh-CN" sz="4000" dirty="0"/>
              <a:t>  </a:t>
            </a:r>
          </a:p>
          <a:p>
            <a:pPr lvl="1"/>
            <a:r>
              <a:rPr lang="en-US" altLang="zh-CN" sz="2800" dirty="0"/>
              <a:t>Occurs when the document has been saved into a file  </a:t>
            </a:r>
          </a:p>
          <a:p>
            <a:r>
              <a:rPr lang="en-US" altLang="zh-CN" sz="4000" dirty="0" err="1"/>
              <a:t>FileSaving</a:t>
            </a:r>
            <a:r>
              <a:rPr lang="en-US" altLang="zh-CN" sz="4000" dirty="0"/>
              <a:t> </a:t>
            </a:r>
          </a:p>
          <a:p>
            <a:pPr lvl="1"/>
            <a:r>
              <a:rPr lang="en-US" altLang="zh-CN" sz="2800" dirty="0"/>
              <a:t>Occurs when the document is about to be saved into a file </a:t>
            </a:r>
            <a:r>
              <a:rPr lang="en-US" altLang="zh-CN" sz="2800" dirty="0" smtClean="0"/>
              <a:t> </a:t>
            </a:r>
            <a:endParaRPr lang="en-US" altLang="zh-CN" sz="2800" dirty="0"/>
          </a:p>
          <a:p>
            <a:endParaRPr lang="en-US" altLang="zh-CN" sz="3200" dirty="0"/>
          </a:p>
          <a:p>
            <a:endParaRPr lang="zh-CN" altLang="en-US" sz="3200" dirty="0"/>
          </a:p>
        </p:txBody>
      </p:sp>
      <p:sp>
        <p:nvSpPr>
          <p:cNvPr id="2" name="Title 1"/>
          <p:cNvSpPr>
            <a:spLocks noGrp="1"/>
          </p:cNvSpPr>
          <p:nvPr>
            <p:ph type="title"/>
          </p:nvPr>
        </p:nvSpPr>
        <p:spPr>
          <a:xfrm>
            <a:off x="485775" y="367770"/>
            <a:ext cx="11710035" cy="1626129"/>
          </a:xfrm>
        </p:spPr>
        <p:txBody>
          <a:bodyPr/>
          <a:lstStyle/>
          <a:p>
            <a:r>
              <a:rPr lang="en-US" altLang="zh-CN" dirty="0"/>
              <a:t>Document Events</a:t>
            </a:r>
            <a:r>
              <a:rPr lang="en-US" altLang="zh-CN" dirty="0" smtClean="0"/>
              <a:t/>
            </a:r>
            <a:br>
              <a:rPr lang="en-US" altLang="zh-CN" dirty="0" smtClean="0"/>
            </a:br>
            <a:r>
              <a:rPr lang="en-US" altLang="zh-CN" sz="3130" b="0" i="1" dirty="0" smtClean="0"/>
              <a:t> </a:t>
            </a:r>
            <a:r>
              <a:rPr lang="en-US" altLang="zh-CN" dirty="0" smtClean="0"/>
              <a:t/>
            </a:r>
            <a:br>
              <a:rPr lang="en-US" altLang="zh-CN" dirty="0" smtClean="0"/>
            </a:br>
            <a:endParaRPr lang="zh-CN" altLang="en-US" dirty="0"/>
          </a:p>
        </p:txBody>
      </p:sp>
    </p:spTree>
    <p:extLst>
      <p:ext uri="{BB962C8B-B14F-4D97-AF65-F5344CB8AC3E}">
        <p14:creationId xmlns:p14="http://schemas.microsoft.com/office/powerpoint/2010/main" val="3638687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altLang="zh-CN" dirty="0"/>
              <a:t>Occurs when the application finishes processing and is about to enter the idle </a:t>
            </a:r>
            <a:r>
              <a:rPr lang="en-US" altLang="zh-CN" dirty="0" smtClean="0"/>
              <a:t>state</a:t>
            </a:r>
          </a:p>
          <a:p>
            <a:r>
              <a:rPr lang="en-US" altLang="zh-CN" dirty="0" smtClean="0"/>
              <a:t>Useful to execute some customized job such as </a:t>
            </a:r>
            <a:r>
              <a:rPr lang="en-US" altLang="zh-CN" dirty="0"/>
              <a:t>moving camera continuously, </a:t>
            </a:r>
            <a:r>
              <a:rPr lang="en-US" altLang="zh-CN" dirty="0" smtClean="0"/>
              <a:t>export snapshot</a:t>
            </a:r>
          </a:p>
          <a:p>
            <a:endParaRPr lang="zh-CN" altLang="en-US" dirty="0"/>
          </a:p>
        </p:txBody>
      </p:sp>
      <p:sp>
        <p:nvSpPr>
          <p:cNvPr id="4" name="Title 3"/>
          <p:cNvSpPr>
            <a:spLocks noGrp="1"/>
          </p:cNvSpPr>
          <p:nvPr>
            <p:ph type="title"/>
          </p:nvPr>
        </p:nvSpPr>
        <p:spPr/>
        <p:txBody>
          <a:bodyPr/>
          <a:lstStyle/>
          <a:p>
            <a:r>
              <a:rPr lang="en-US" altLang="zh-CN" dirty="0" smtClean="0"/>
              <a:t>Idle Event</a:t>
            </a:r>
            <a:endParaRPr lang="zh-CN" altLang="en-US" dirty="0"/>
          </a:p>
        </p:txBody>
      </p:sp>
    </p:spTree>
    <p:extLst>
      <p:ext uri="{BB962C8B-B14F-4D97-AF65-F5344CB8AC3E}">
        <p14:creationId xmlns:p14="http://schemas.microsoft.com/office/powerpoint/2010/main" val="4013772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Create a plugin</a:t>
            </a:r>
          </a:p>
          <a:p>
            <a:endParaRPr lang="en-US" altLang="zh-CN" dirty="0" smtClean="0"/>
          </a:p>
          <a:p>
            <a:r>
              <a:rPr lang="en-US" altLang="zh-CN" dirty="0" smtClean="0"/>
              <a:t>Subscribe current selection changed event</a:t>
            </a:r>
          </a:p>
          <a:p>
            <a:endParaRPr lang="en-US" altLang="zh-CN" dirty="0"/>
          </a:p>
          <a:p>
            <a:r>
              <a:rPr lang="en-US" altLang="zh-CN" dirty="0" smtClean="0"/>
              <a:t>In the event, make the unselected model </a:t>
            </a:r>
            <a:r>
              <a:rPr lang="en-US" altLang="zh-CN" smtClean="0"/>
              <a:t>items transparency </a:t>
            </a:r>
            <a:endParaRPr lang="en-US" altLang="zh-CN" dirty="0"/>
          </a:p>
          <a:p>
            <a:endParaRPr lang="zh-CN" altLang="en-US" dirty="0"/>
          </a:p>
        </p:txBody>
      </p:sp>
      <p:sp>
        <p:nvSpPr>
          <p:cNvPr id="3" name="Title 2"/>
          <p:cNvSpPr>
            <a:spLocks noGrp="1"/>
          </p:cNvSpPr>
          <p:nvPr>
            <p:ph type="title"/>
          </p:nvPr>
        </p:nvSpPr>
        <p:spPr/>
        <p:txBody>
          <a:bodyPr/>
          <a:lstStyle/>
          <a:p>
            <a:r>
              <a:rPr lang="en-US" altLang="zh-CN" dirty="0" smtClean="0"/>
              <a:t>Exercise</a:t>
            </a:r>
            <a:endParaRPr lang="zh-CN" altLang="en-US" dirty="0"/>
          </a:p>
        </p:txBody>
      </p:sp>
    </p:spTree>
    <p:extLst>
      <p:ext uri="{BB962C8B-B14F-4D97-AF65-F5344CB8AC3E}">
        <p14:creationId xmlns:p14="http://schemas.microsoft.com/office/powerpoint/2010/main" val="1551476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373187"/>
            <a:ext cx="11710098" cy="6782341"/>
          </a:xfrm>
        </p:spPr>
        <p:txBody>
          <a:bodyPr/>
          <a:lstStyle/>
          <a:p>
            <a:pPr>
              <a:spcBef>
                <a:spcPct val="10000"/>
              </a:spcBef>
            </a:pPr>
            <a:r>
              <a:rPr lang="en-US" altLang="zh-CN" sz="4400" dirty="0" smtClean="0"/>
              <a:t>Events </a:t>
            </a:r>
            <a:endParaRPr lang="en-GB" altLang="zh-CN" sz="4400" dirty="0" smtClean="0"/>
          </a:p>
          <a:p>
            <a:pPr marL="105405" indent="0">
              <a:spcBef>
                <a:spcPct val="10000"/>
              </a:spcBef>
              <a:buNone/>
            </a:pPr>
            <a:r>
              <a:rPr lang="en-GB" altLang="zh-CN" sz="4400" dirty="0" smtClean="0"/>
              <a:t> </a:t>
            </a:r>
            <a:endParaRPr lang="en-GB" altLang="zh-CN" sz="4400" dirty="0"/>
          </a:p>
          <a:p>
            <a:pPr>
              <a:spcBef>
                <a:spcPct val="10000"/>
              </a:spcBef>
            </a:pPr>
            <a:r>
              <a:rPr lang="en-US" altLang="zh-CN" sz="4400" dirty="0"/>
              <a:t>Application Events </a:t>
            </a:r>
            <a:endParaRPr lang="en-US" altLang="zh-CN" sz="4400" dirty="0" smtClean="0"/>
          </a:p>
          <a:p>
            <a:pPr>
              <a:spcBef>
                <a:spcPct val="10000"/>
              </a:spcBef>
            </a:pPr>
            <a:endParaRPr lang="en-US" altLang="zh-CN" sz="4400" smtClean="0"/>
          </a:p>
          <a:p>
            <a:pPr>
              <a:spcBef>
                <a:spcPct val="10000"/>
              </a:spcBef>
            </a:pPr>
            <a:r>
              <a:rPr lang="en-US" altLang="zh-CN" sz="4400" smtClean="0"/>
              <a:t>Document Events</a:t>
            </a:r>
          </a:p>
          <a:p>
            <a:pPr>
              <a:spcBef>
                <a:spcPct val="10000"/>
              </a:spcBef>
            </a:pPr>
            <a:endParaRPr lang="en-US" altLang="zh-CN" sz="4400" dirty="0" smtClean="0"/>
          </a:p>
          <a:p>
            <a:pPr>
              <a:spcBef>
                <a:spcPct val="10000"/>
              </a:spcBef>
            </a:pPr>
            <a:r>
              <a:rPr lang="en-US" altLang="zh-CN" sz="4400" dirty="0" err="1"/>
              <a:t>EventWatcherPlugin</a:t>
            </a:r>
            <a:endParaRPr lang="en-US" altLang="zh-CN" sz="4400" dirty="0" smtClean="0"/>
          </a:p>
          <a:p>
            <a:pPr>
              <a:spcBef>
                <a:spcPct val="10000"/>
              </a:spcBef>
            </a:pPr>
            <a:endParaRPr lang="en-US" altLang="zh-CN" sz="4400" dirty="0"/>
          </a:p>
          <a:p>
            <a:pPr>
              <a:spcBef>
                <a:spcPct val="10000"/>
              </a:spcBef>
            </a:pPr>
            <a:r>
              <a:rPr lang="en-US" altLang="zh-CN" sz="4400" dirty="0" smtClean="0"/>
              <a:t>Current Selection Events </a:t>
            </a:r>
          </a:p>
          <a:p>
            <a:pPr>
              <a:spcBef>
                <a:spcPct val="10000"/>
              </a:spcBef>
            </a:pPr>
            <a:endParaRPr lang="en-US" altLang="zh-CN" sz="4400" dirty="0"/>
          </a:p>
          <a:p>
            <a:pPr>
              <a:spcBef>
                <a:spcPct val="10000"/>
              </a:spcBef>
            </a:pPr>
            <a:endParaRPr lang="en-US" altLang="zh-CN" sz="4400" dirty="0"/>
          </a:p>
          <a:p>
            <a:pPr>
              <a:spcBef>
                <a:spcPct val="10000"/>
              </a:spcBef>
              <a:buNone/>
            </a:pPr>
            <a:endParaRPr lang="en-GB" sz="4400" dirty="0" smtClean="0"/>
          </a:p>
        </p:txBody>
      </p:sp>
      <p:sp>
        <p:nvSpPr>
          <p:cNvPr id="2" name="Title 1"/>
          <p:cNvSpPr>
            <a:spLocks noGrp="1"/>
          </p:cNvSpPr>
          <p:nvPr>
            <p:ph type="title"/>
          </p:nvPr>
        </p:nvSpPr>
        <p:spPr>
          <a:xfrm>
            <a:off x="650663" y="390732"/>
            <a:ext cx="11710035" cy="830055"/>
          </a:xfrm>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7892" y="1376886"/>
            <a:ext cx="11710098" cy="6782341"/>
          </a:xfrm>
        </p:spPr>
        <p:txBody>
          <a:bodyPr/>
          <a:lstStyle/>
          <a:p>
            <a:pPr>
              <a:buFont typeface="Arial" pitchFamily="34" charset="0"/>
              <a:buChar char="•"/>
            </a:pPr>
            <a:r>
              <a:rPr lang="en-US" altLang="zh-CN" dirty="0" smtClean="0"/>
              <a:t>Follow standard usage of .NET event</a:t>
            </a:r>
          </a:p>
          <a:p>
            <a:pPr>
              <a:buFont typeface="Arial" pitchFamily="34" charset="0"/>
              <a:buChar char="•"/>
            </a:pPr>
            <a:r>
              <a:rPr lang="en-GB" altLang="zh-CN" dirty="0" smtClean="0"/>
              <a:t>Event handlers for </a:t>
            </a:r>
            <a:r>
              <a:rPr lang="en-US" altLang="zh-CN" dirty="0" smtClean="0"/>
              <a:t>delegation</a:t>
            </a:r>
          </a:p>
          <a:p>
            <a:endParaRPr lang="en-US" altLang="zh-CN" dirty="0" smtClean="0"/>
          </a:p>
          <a:p>
            <a:endParaRPr lang="zh-CN" altLang="en-US" dirty="0"/>
          </a:p>
        </p:txBody>
      </p:sp>
      <p:sp>
        <p:nvSpPr>
          <p:cNvPr id="2" name="Title 1"/>
          <p:cNvSpPr>
            <a:spLocks noGrp="1"/>
          </p:cNvSpPr>
          <p:nvPr>
            <p:ph type="title"/>
          </p:nvPr>
        </p:nvSpPr>
        <p:spPr/>
        <p:txBody>
          <a:bodyPr/>
          <a:lstStyle/>
          <a:p>
            <a:r>
              <a:rPr lang="en-US" altLang="zh-CN" dirty="0" smtClean="0"/>
              <a:t>Events</a:t>
            </a:r>
            <a:endParaRPr lang="zh-CN" altLang="en-US" dirty="0"/>
          </a:p>
        </p:txBody>
      </p:sp>
      <p:grpSp>
        <p:nvGrpSpPr>
          <p:cNvPr id="4" name="Group 4"/>
          <p:cNvGrpSpPr/>
          <p:nvPr/>
        </p:nvGrpSpPr>
        <p:grpSpPr>
          <a:xfrm>
            <a:off x="1288547" y="3701257"/>
            <a:ext cx="11413011" cy="1752600"/>
            <a:chOff x="1476375" y="2668587"/>
            <a:chExt cx="11414868" cy="1752600"/>
          </a:xfrm>
        </p:grpSpPr>
        <p:pic>
          <p:nvPicPr>
            <p:cNvPr id="6" name="Picture 5" descr="[DocumentCurrentSelection].png"/>
            <p:cNvPicPr>
              <a:picLocks noChangeAspect="1"/>
            </p:cNvPicPr>
            <p:nvPr/>
          </p:nvPicPr>
          <p:blipFill>
            <a:blip r:embed="rId2" cstate="print"/>
            <a:stretch>
              <a:fillRect/>
            </a:stretch>
          </p:blipFill>
          <p:spPr>
            <a:xfrm>
              <a:off x="1476375" y="2668587"/>
              <a:ext cx="3429000" cy="762000"/>
            </a:xfrm>
            <a:prstGeom prst="rect">
              <a:avLst/>
            </a:prstGeom>
          </p:spPr>
        </p:pic>
        <p:sp>
          <p:nvSpPr>
            <p:cNvPr id="7" name="TextBox 6"/>
            <p:cNvSpPr txBox="1"/>
            <p:nvPr/>
          </p:nvSpPr>
          <p:spPr>
            <a:xfrm>
              <a:off x="5627290" y="2787708"/>
              <a:ext cx="2115025" cy="661591"/>
            </a:xfrm>
            <a:prstGeom prst="rect">
              <a:avLst/>
            </a:prstGeom>
            <a:noFill/>
          </p:spPr>
          <p:txBody>
            <a:bodyPr wrap="none" rtlCol="0">
              <a:spAutoFit/>
            </a:bodyPr>
            <a:lstStyle/>
            <a:p>
              <a:r>
                <a:rPr lang="en-GB" sz="3699" dirty="0"/>
                <a:t>Changed</a:t>
              </a:r>
              <a:endParaRPr lang="en-US" sz="3699" dirty="0"/>
            </a:p>
          </p:txBody>
        </p:sp>
        <p:pic>
          <p:nvPicPr>
            <p:cNvPr id="8" name="Picture 7" descr="050281-blue-jelly-icon-natural-wonders-lightning2-sc48.png"/>
            <p:cNvPicPr>
              <a:picLocks noChangeAspect="1"/>
            </p:cNvPicPr>
            <p:nvPr/>
          </p:nvPicPr>
          <p:blipFill>
            <a:blip r:embed="rId3" cstate="print"/>
            <a:stretch>
              <a:fillRect/>
            </a:stretch>
          </p:blipFill>
          <p:spPr>
            <a:xfrm>
              <a:off x="5170089" y="2711509"/>
              <a:ext cx="609600" cy="609600"/>
            </a:xfrm>
            <a:prstGeom prst="rect">
              <a:avLst/>
            </a:prstGeom>
          </p:spPr>
        </p:pic>
        <p:pic>
          <p:nvPicPr>
            <p:cNvPr id="9" name="Picture 8" descr="[DocumentModels].png"/>
            <p:cNvPicPr>
              <a:picLocks noChangeAspect="1"/>
            </p:cNvPicPr>
            <p:nvPr/>
          </p:nvPicPr>
          <p:blipFill>
            <a:blip r:embed="rId4" cstate="print"/>
            <a:stretch>
              <a:fillRect/>
            </a:stretch>
          </p:blipFill>
          <p:spPr>
            <a:xfrm>
              <a:off x="1857375" y="3659187"/>
              <a:ext cx="2474293" cy="762000"/>
            </a:xfrm>
            <a:prstGeom prst="rect">
              <a:avLst/>
            </a:prstGeom>
          </p:spPr>
        </p:pic>
        <p:sp>
          <p:nvSpPr>
            <p:cNvPr id="10" name="TextBox 9"/>
            <p:cNvSpPr txBox="1"/>
            <p:nvPr/>
          </p:nvSpPr>
          <p:spPr>
            <a:xfrm>
              <a:off x="5703491" y="3724578"/>
              <a:ext cx="7187752" cy="661591"/>
            </a:xfrm>
            <a:prstGeom prst="rect">
              <a:avLst/>
            </a:prstGeom>
            <a:noFill/>
          </p:spPr>
          <p:txBody>
            <a:bodyPr wrap="none" rtlCol="0">
              <a:spAutoFit/>
            </a:bodyPr>
            <a:lstStyle/>
            <a:p>
              <a:r>
                <a:rPr lang="en-GB" sz="3699" dirty="0" err="1"/>
                <a:t>ModelGeometryMaterialChanged</a:t>
              </a:r>
              <a:endParaRPr lang="en-US" sz="3699" dirty="0"/>
            </a:p>
          </p:txBody>
        </p:sp>
        <p:pic>
          <p:nvPicPr>
            <p:cNvPr id="11" name="Picture 10" descr="050281-blue-jelly-icon-natural-wonders-lightning2-sc48.png"/>
            <p:cNvPicPr>
              <a:picLocks noChangeAspect="1"/>
            </p:cNvPicPr>
            <p:nvPr/>
          </p:nvPicPr>
          <p:blipFill>
            <a:blip r:embed="rId3" cstate="print"/>
            <a:stretch>
              <a:fillRect/>
            </a:stretch>
          </p:blipFill>
          <p:spPr>
            <a:xfrm>
              <a:off x="5170089" y="3724578"/>
              <a:ext cx="609600" cy="609600"/>
            </a:xfrm>
            <a:prstGeom prst="rect">
              <a:avLst/>
            </a:prstGeom>
          </p:spPr>
        </p:pic>
      </p:grpSp>
      <p:sp>
        <p:nvSpPr>
          <p:cNvPr id="12" name="TextBox 11"/>
          <p:cNvSpPr txBox="1"/>
          <p:nvPr/>
        </p:nvSpPr>
        <p:spPr>
          <a:xfrm>
            <a:off x="1477194" y="6097587"/>
            <a:ext cx="10154713" cy="707874"/>
          </a:xfrm>
          <a:prstGeom prst="rect">
            <a:avLst/>
          </a:prstGeom>
          <a:solidFill>
            <a:schemeClr val="bg1">
              <a:lumMod val="85000"/>
            </a:schemeClr>
          </a:solidFill>
        </p:spPr>
        <p:txBody>
          <a:bodyPr wrap="square" lIns="91427" tIns="45714" rIns="91427" bIns="45714" rtlCol="0">
            <a:spAutoFit/>
          </a:bodyPr>
          <a:lstStyle/>
          <a:p>
            <a:r>
              <a:rPr lang="en-US" sz="2000" b="1" dirty="0" err="1">
                <a:solidFill>
                  <a:srgbClr val="00B0F0"/>
                </a:solidFill>
                <a:latin typeface="Times New Roman" panose="02020603050405020304" pitchFamily="18" charset="0"/>
                <a:cs typeface="Times New Roman" panose="02020603050405020304" pitchFamily="18" charset="0"/>
              </a:rPr>
              <a:t>Application</a:t>
            </a:r>
            <a:r>
              <a:rPr lang="en-US" sz="2000" b="1" dirty="0" err="1">
                <a:latin typeface="Times New Roman" panose="02020603050405020304" pitchFamily="18" charset="0"/>
                <a:cs typeface="Times New Roman" panose="02020603050405020304" pitchFamily="18" charset="0"/>
              </a:rPr>
              <a:t>.ActiveDocument.CurrentSelection.Changed</a:t>
            </a:r>
            <a:r>
              <a:rPr lang="en-US" sz="2000" b="1" dirty="0">
                <a:latin typeface="Times New Roman" panose="02020603050405020304" pitchFamily="18" charset="0"/>
                <a:cs typeface="Times New Roman" panose="02020603050405020304" pitchFamily="18" charset="0"/>
              </a:rPr>
              <a:t> += </a:t>
            </a:r>
          </a:p>
          <a:p>
            <a:r>
              <a:rPr lang="en-US" sz="2000" b="1" dirty="0">
                <a:latin typeface="Times New Roman" panose="02020603050405020304" pitchFamily="18" charset="0"/>
                <a:cs typeface="Times New Roman" panose="02020603050405020304" pitchFamily="18" charset="0"/>
              </a:rPr>
              <a:t>  </a:t>
            </a:r>
            <a:r>
              <a:rPr lang="en-US" sz="2000" b="1" dirty="0">
                <a:solidFill>
                  <a:srgbClr val="0070C0"/>
                </a:solidFill>
                <a:latin typeface="Times New Roman" panose="02020603050405020304" pitchFamily="18" charset="0"/>
                <a:cs typeface="Times New Roman" panose="02020603050405020304" pitchFamily="18" charset="0"/>
              </a:rPr>
              <a:t>new</a:t>
            </a:r>
            <a:r>
              <a:rPr lang="en-US" sz="2000" b="1" dirty="0">
                <a:latin typeface="Times New Roman" panose="02020603050405020304" pitchFamily="18" charset="0"/>
                <a:cs typeface="Times New Roman" panose="02020603050405020304" pitchFamily="18" charset="0"/>
              </a:rPr>
              <a:t> </a:t>
            </a:r>
            <a:r>
              <a:rPr lang="en-US" sz="2000" b="1" dirty="0" err="1">
                <a:solidFill>
                  <a:srgbClr val="00B0F0"/>
                </a:solidFill>
                <a:latin typeface="Times New Roman" panose="02020603050405020304" pitchFamily="18" charset="0"/>
                <a:cs typeface="Times New Roman" panose="02020603050405020304" pitchFamily="18" charset="0"/>
              </a:rPr>
              <a:t>EventHandler</a:t>
            </a:r>
            <a:r>
              <a:rPr lang="en-US" sz="2000" b="1" dirty="0">
                <a:latin typeface="Times New Roman" panose="02020603050405020304" pitchFamily="18" charset="0"/>
                <a:cs typeface="Times New Roman" panose="02020603050405020304" pitchFamily="18" charset="0"/>
              </a:rPr>
              <a:t>&lt;</a:t>
            </a:r>
            <a:r>
              <a:rPr lang="en-US" sz="2000" b="1" dirty="0" err="1">
                <a:solidFill>
                  <a:srgbClr val="00B0F0"/>
                </a:solidFill>
                <a:latin typeface="Times New Roman" panose="02020603050405020304" pitchFamily="18" charset="0"/>
                <a:cs typeface="Times New Roman" panose="02020603050405020304" pitchFamily="18" charset="0"/>
              </a:rPr>
              <a:t>EventArgs</a:t>
            </a:r>
            <a:r>
              <a:rPr lang="en-US" sz="2000" b="1" dirty="0">
                <a:latin typeface="Times New Roman" panose="02020603050405020304" pitchFamily="18" charset="0"/>
                <a:cs typeface="Times New Roman" panose="02020603050405020304" pitchFamily="18" charset="0"/>
              </a:rPr>
              <a:t>&gt;(</a:t>
            </a:r>
            <a:r>
              <a:rPr lang="en-US" sz="2000" b="1" dirty="0" err="1">
                <a:latin typeface="Times New Roman" panose="02020603050405020304" pitchFamily="18" charset="0"/>
                <a:cs typeface="Times New Roman" panose="02020603050405020304" pitchFamily="18" charset="0"/>
              </a:rPr>
              <a:t>CurrentSelection_Changed</a:t>
            </a:r>
            <a:r>
              <a:rPr lang="en-US" sz="2000" b="1" dirty="0">
                <a:latin typeface="Times New Roman" panose="02020603050405020304" pitchFamily="18" charset="0"/>
                <a:cs typeface="Times New Roman" panose="02020603050405020304" pitchFamily="18" charset="0"/>
              </a:rPr>
              <a:t>);</a:t>
            </a:r>
          </a:p>
        </p:txBody>
      </p:sp>
      <p:sp>
        <p:nvSpPr>
          <p:cNvPr id="13" name="TextBox 12"/>
          <p:cNvSpPr txBox="1"/>
          <p:nvPr/>
        </p:nvSpPr>
        <p:spPr>
          <a:xfrm>
            <a:off x="1477194" y="7088187"/>
            <a:ext cx="10180473" cy="1323427"/>
          </a:xfrm>
          <a:prstGeom prst="rect">
            <a:avLst/>
          </a:prstGeom>
          <a:solidFill>
            <a:schemeClr val="bg1">
              <a:lumMod val="85000"/>
            </a:schemeClr>
          </a:solidFill>
        </p:spPr>
        <p:txBody>
          <a:bodyPr wrap="square" lIns="91427" tIns="45714" rIns="91427" bIns="45714" rtlCol="0">
            <a:spAutoFit/>
          </a:bodyPr>
          <a:lstStyle/>
          <a:p>
            <a:r>
              <a:rPr lang="en-US" sz="2000" b="1" dirty="0">
                <a:solidFill>
                  <a:srgbClr val="0070C0"/>
                </a:solidFill>
                <a:latin typeface="Times New Roman" panose="02020603050405020304" pitchFamily="18" charset="0"/>
                <a:cs typeface="Times New Roman" panose="02020603050405020304" pitchFamily="18" charset="0"/>
              </a:rPr>
              <a:t>private</a:t>
            </a:r>
            <a:r>
              <a:rPr lang="en-US" sz="2000" b="1" dirty="0">
                <a:latin typeface="Times New Roman" panose="02020603050405020304" pitchFamily="18" charset="0"/>
                <a:cs typeface="Times New Roman" panose="02020603050405020304" pitchFamily="18" charset="0"/>
              </a:rPr>
              <a:t> </a:t>
            </a:r>
            <a:r>
              <a:rPr lang="en-US" sz="2000" b="1" dirty="0">
                <a:solidFill>
                  <a:srgbClr val="0070C0"/>
                </a:solidFill>
                <a:latin typeface="Times New Roman" panose="02020603050405020304" pitchFamily="18" charset="0"/>
                <a:cs typeface="Times New Roman" panose="02020603050405020304" pitchFamily="18" charset="0"/>
              </a:rPr>
              <a:t>void</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CurrentSelection_Changed</a:t>
            </a:r>
            <a:r>
              <a:rPr lang="en-US" sz="2000" b="1" dirty="0">
                <a:latin typeface="Times New Roman" panose="02020603050405020304" pitchFamily="18" charset="0"/>
                <a:cs typeface="Times New Roman" panose="02020603050405020304" pitchFamily="18" charset="0"/>
              </a:rPr>
              <a:t>(</a:t>
            </a:r>
            <a:r>
              <a:rPr lang="en-US" sz="2000" b="1" dirty="0">
                <a:solidFill>
                  <a:srgbClr val="00B0F0"/>
                </a:solidFill>
                <a:latin typeface="Times New Roman" panose="02020603050405020304" pitchFamily="18" charset="0"/>
                <a:cs typeface="Times New Roman" panose="02020603050405020304" pitchFamily="18" charset="0"/>
              </a:rPr>
              <a:t>object</a:t>
            </a:r>
            <a:r>
              <a:rPr lang="en-US" sz="2000" b="1" dirty="0">
                <a:latin typeface="Times New Roman" panose="02020603050405020304" pitchFamily="18" charset="0"/>
                <a:cs typeface="Times New Roman" panose="02020603050405020304" pitchFamily="18" charset="0"/>
              </a:rPr>
              <a:t> sender, </a:t>
            </a:r>
            <a:r>
              <a:rPr lang="en-US" sz="2000" b="1" dirty="0" err="1">
                <a:solidFill>
                  <a:srgbClr val="00B0F0"/>
                </a:solidFill>
                <a:latin typeface="Times New Roman" panose="02020603050405020304" pitchFamily="18" charset="0"/>
                <a:cs typeface="Times New Roman" panose="02020603050405020304" pitchFamily="18" charset="0"/>
              </a:rPr>
              <a:t>EventArgs</a:t>
            </a:r>
            <a:r>
              <a:rPr lang="en-US" sz="2000" b="1" dirty="0">
                <a:latin typeface="Times New Roman" panose="02020603050405020304" pitchFamily="18" charset="0"/>
                <a:cs typeface="Times New Roman" panose="02020603050405020304" pitchFamily="18" charset="0"/>
              </a:rPr>
              <a:t> e)</a:t>
            </a:r>
          </a:p>
          <a:p>
            <a:r>
              <a:rPr lang="en-US" sz="2000" b="1" dirty="0">
                <a:latin typeface="Times New Roman" panose="02020603050405020304" pitchFamily="18" charset="0"/>
                <a:cs typeface="Times New Roman" panose="02020603050405020304" pitchFamily="18" charset="0"/>
              </a:rPr>
              <a:t>{</a:t>
            </a:r>
          </a:p>
          <a:p>
            <a:r>
              <a:rPr lang="en-GB" sz="2000" b="1" dirty="0">
                <a:latin typeface="Times New Roman" panose="02020603050405020304" pitchFamily="18" charset="0"/>
                <a:cs typeface="Times New Roman" panose="02020603050405020304" pitchFamily="18" charset="0"/>
              </a:rPr>
              <a:t>   </a:t>
            </a:r>
            <a:r>
              <a:rPr lang="en-GB" sz="2000" b="1" dirty="0">
                <a:solidFill>
                  <a:srgbClr val="00B050"/>
                </a:solidFill>
                <a:latin typeface="Times New Roman" panose="02020603050405020304" pitchFamily="18" charset="0"/>
                <a:cs typeface="Times New Roman" panose="02020603050405020304" pitchFamily="18" charset="0"/>
              </a:rPr>
              <a:t>// Respond to event...</a:t>
            </a:r>
            <a:endParaRPr lang="en-US" sz="2000" b="1" dirty="0">
              <a:solidFill>
                <a:srgbClr val="00B050"/>
              </a:solidFill>
              <a:latin typeface="Times New Roman" panose="02020603050405020304" pitchFamily="18" charset="0"/>
              <a:cs typeface="Times New Roman" panose="02020603050405020304" pitchFamily="18" charset="0"/>
            </a:endParaRPr>
          </a:p>
          <a:p>
            <a:r>
              <a:rPr lang="en-GB" sz="2000" b="1" dirty="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3597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63" y="1209865"/>
            <a:ext cx="11710098" cy="4572000"/>
          </a:xfrm>
        </p:spPr>
        <p:txBody>
          <a:bodyPr/>
          <a:lstStyle/>
          <a:p>
            <a:pPr>
              <a:buFont typeface="Arial" pitchFamily="34" charset="0"/>
              <a:buChar char="•"/>
            </a:pPr>
            <a:r>
              <a:rPr lang="en-US" altLang="zh-CN" sz="3600" dirty="0"/>
              <a:t>Changed  </a:t>
            </a:r>
          </a:p>
          <a:p>
            <a:pPr lvl="1">
              <a:buFont typeface="Arial" pitchFamily="34" charset="0"/>
              <a:buChar char="•"/>
            </a:pPr>
            <a:r>
              <a:rPr lang="en-US" altLang="zh-CN" sz="2800" dirty="0"/>
              <a:t>Occurs when </a:t>
            </a:r>
            <a:r>
              <a:rPr lang="en-US" altLang="zh-CN" sz="2800" dirty="0" smtClean="0"/>
              <a:t>current selection has </a:t>
            </a:r>
            <a:r>
              <a:rPr lang="en-US" altLang="zh-CN" sz="2800" dirty="0"/>
              <a:t>changed </a:t>
            </a:r>
            <a:endParaRPr lang="en-US" altLang="zh-CN" sz="3600" dirty="0"/>
          </a:p>
          <a:p>
            <a:pPr>
              <a:buFont typeface="Arial" pitchFamily="34" charset="0"/>
              <a:buChar char="•"/>
            </a:pPr>
            <a:r>
              <a:rPr lang="en-US" altLang="zh-CN" sz="3600" dirty="0"/>
              <a:t>Changing </a:t>
            </a:r>
          </a:p>
          <a:p>
            <a:pPr lvl="1">
              <a:buFont typeface="Arial" pitchFamily="34" charset="0"/>
              <a:buChar char="•"/>
            </a:pPr>
            <a:r>
              <a:rPr lang="en-US" altLang="zh-CN" sz="2800" dirty="0"/>
              <a:t>Occurs when current </a:t>
            </a:r>
            <a:r>
              <a:rPr lang="en-US" altLang="zh-CN" sz="2800" dirty="0" smtClean="0"/>
              <a:t>selection is </a:t>
            </a:r>
            <a:r>
              <a:rPr lang="en-US" altLang="zh-CN" sz="2800" dirty="0"/>
              <a:t>about to change </a:t>
            </a:r>
          </a:p>
          <a:p>
            <a:pPr>
              <a:buFont typeface="Arial" pitchFamily="34" charset="0"/>
              <a:buChar char="•"/>
            </a:pPr>
            <a:endParaRPr lang="zh-CN" altLang="en-US" sz="2400" dirty="0"/>
          </a:p>
        </p:txBody>
      </p:sp>
      <p:sp>
        <p:nvSpPr>
          <p:cNvPr id="2" name="Title 1"/>
          <p:cNvSpPr>
            <a:spLocks noGrp="1"/>
          </p:cNvSpPr>
          <p:nvPr>
            <p:ph type="title"/>
          </p:nvPr>
        </p:nvSpPr>
        <p:spPr>
          <a:xfrm>
            <a:off x="574357" y="149554"/>
            <a:ext cx="11710035" cy="1626129"/>
          </a:xfrm>
        </p:spPr>
        <p:txBody>
          <a:bodyPr/>
          <a:lstStyle/>
          <a:p>
            <a:r>
              <a:rPr lang="en-US" altLang="zh-CN" dirty="0" smtClean="0"/>
              <a:t>Current Selection Events</a:t>
            </a:r>
            <a:br>
              <a:rPr lang="en-US" altLang="zh-CN" dirty="0" smtClean="0"/>
            </a:br>
            <a:r>
              <a:rPr lang="en-US" altLang="zh-CN" sz="2845" dirty="0"/>
              <a:t> </a:t>
            </a:r>
            <a:endParaRPr lang="zh-CN" altLang="en-US" sz="2845" dirty="0">
              <a:solidFill>
                <a:srgbClr val="008080"/>
              </a:solidFill>
            </a:endParaRPr>
          </a:p>
        </p:txBody>
      </p:sp>
      <p:sp>
        <p:nvSpPr>
          <p:cNvPr id="4" name="Rectangle 3"/>
          <p:cNvSpPr/>
          <p:nvPr/>
        </p:nvSpPr>
        <p:spPr>
          <a:xfrm>
            <a:off x="942974" y="3495865"/>
            <a:ext cx="10972800" cy="5632311"/>
          </a:xfrm>
          <a:prstGeom prst="rect">
            <a:avLst/>
          </a:prstGeom>
          <a:solidFill>
            <a:schemeClr val="bg1">
              <a:lumMod val="95000"/>
            </a:schemeClr>
          </a:solidFill>
        </p:spPr>
        <p:txBody>
          <a:bodyPr wrap="square">
            <a:spAutoFit/>
          </a:bodyPr>
          <a:lstStyle/>
          <a:p>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subscribeSelectionEvents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.ActiveDocument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oDoc.CurrentSelection.Changing</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CurrentSelection_Changing</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unsubscribeSelectionEvents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.ActiveDocument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CurrentSelection_Changing</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oDoc.CurrentSelection.Changed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CurrentSelection_Changing</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object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sender,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EventArgs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e)</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MessageBox</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.Show</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"current selection is about to change!"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CurrentSelection_Changed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object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sender,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EventArgs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e)</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MessageBox</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.Show</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"current selection </a:t>
            </a:r>
            <a:r>
              <a:rPr lang="en-US" altLang="zh-CN" sz="1800" dirty="0" smtClean="0">
                <a:solidFill>
                  <a:srgbClr val="A31515"/>
                </a:solidFill>
                <a:highlight>
                  <a:srgbClr val="FFFFFF"/>
                </a:highlight>
                <a:latin typeface="Times New Roman" panose="02020603050405020304" pitchFamily="18" charset="0"/>
                <a:cs typeface="Times New Roman" panose="02020603050405020304" pitchFamily="18" charset="0"/>
              </a:rPr>
              <a:t>has changed</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4136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525587"/>
            <a:ext cx="11710098" cy="6782341"/>
          </a:xfrm>
        </p:spPr>
        <p:txBody>
          <a:bodyPr/>
          <a:lstStyle/>
          <a:p>
            <a:pPr>
              <a:buFont typeface="Arial" pitchFamily="34" charset="0"/>
              <a:buChar char="•"/>
            </a:pPr>
            <a:r>
              <a:rPr lang="en-US" altLang="zh-CN" dirty="0" err="1" smtClean="0"/>
              <a:t>ActiveDocumentChanging</a:t>
            </a:r>
            <a:r>
              <a:rPr lang="en-US" altLang="zh-CN" dirty="0" smtClean="0"/>
              <a:t> </a:t>
            </a:r>
          </a:p>
          <a:p>
            <a:pPr>
              <a:buNone/>
            </a:pPr>
            <a:r>
              <a:rPr lang="en-US" altLang="zh-CN" sz="2845" dirty="0"/>
              <a:t>      Occurs when the active document being de-activated (previous document</a:t>
            </a:r>
          </a:p>
          <a:p>
            <a:pPr>
              <a:buFont typeface="Arial" pitchFamily="34" charset="0"/>
              <a:buChar char="•"/>
            </a:pPr>
            <a:r>
              <a:rPr lang="en-US" altLang="zh-CN" dirty="0" err="1" smtClean="0"/>
              <a:t>ActiveDocumentChanged</a:t>
            </a:r>
            <a:endParaRPr lang="en-US" altLang="zh-CN" dirty="0" smtClean="0"/>
          </a:p>
          <a:p>
            <a:pPr>
              <a:buNone/>
            </a:pPr>
            <a:r>
              <a:rPr lang="en-US" altLang="zh-CN" dirty="0" smtClean="0"/>
              <a:t>     </a:t>
            </a:r>
            <a:r>
              <a:rPr lang="en-US" altLang="zh-CN" sz="2845" dirty="0"/>
              <a:t>Occurs when active document is changed to the newly activated document. </a:t>
            </a:r>
            <a:endParaRPr lang="en-US" altLang="zh-CN" dirty="0" smtClean="0"/>
          </a:p>
          <a:p>
            <a:pPr>
              <a:buFont typeface="Arial" pitchFamily="34" charset="0"/>
              <a:buChar char="•"/>
            </a:pPr>
            <a:r>
              <a:rPr lang="en-US" altLang="zh-CN" dirty="0" err="1" smtClean="0"/>
              <a:t>DocumentAdded</a:t>
            </a:r>
            <a:endParaRPr lang="en-US" altLang="zh-CN" dirty="0" smtClean="0"/>
          </a:p>
          <a:p>
            <a:pPr>
              <a:buNone/>
            </a:pPr>
            <a:r>
              <a:rPr lang="en-US" altLang="zh-CN" sz="2845" dirty="0"/>
              <a:t>      Occurs when a Document has been added to the Documents collection. Typically soon after the Document has been created</a:t>
            </a:r>
            <a:endParaRPr lang="en-US" altLang="zh-CN" dirty="0" smtClean="0"/>
          </a:p>
          <a:p>
            <a:pPr>
              <a:buFont typeface="Arial" pitchFamily="34" charset="0"/>
              <a:buChar char="•"/>
            </a:pPr>
            <a:r>
              <a:rPr lang="en-US" altLang="zh-CN" dirty="0" err="1" smtClean="0"/>
              <a:t>DocumentRemoved</a:t>
            </a:r>
            <a:endParaRPr lang="en-US" altLang="zh-CN" dirty="0" smtClean="0"/>
          </a:p>
          <a:p>
            <a:pPr>
              <a:buNone/>
            </a:pPr>
            <a:r>
              <a:rPr lang="en-US" altLang="zh-CN" dirty="0" smtClean="0"/>
              <a:t>    </a:t>
            </a:r>
            <a:r>
              <a:rPr lang="en-US" altLang="zh-CN" sz="2845" dirty="0"/>
              <a:t>Occurs when a Document has been removed from the Documents collection. Typically shortly before the Document is destroyed. </a:t>
            </a:r>
            <a:endParaRPr lang="en-US" altLang="zh-CN" dirty="0" smtClean="0"/>
          </a:p>
          <a:p>
            <a:endParaRPr lang="zh-CN" altLang="en-US" dirty="0"/>
          </a:p>
        </p:txBody>
      </p:sp>
      <p:sp>
        <p:nvSpPr>
          <p:cNvPr id="2" name="Title 1"/>
          <p:cNvSpPr>
            <a:spLocks noGrp="1"/>
          </p:cNvSpPr>
          <p:nvPr>
            <p:ph type="title"/>
          </p:nvPr>
        </p:nvSpPr>
        <p:spPr/>
        <p:txBody>
          <a:bodyPr/>
          <a:lstStyle/>
          <a:p>
            <a:r>
              <a:rPr lang="en-US" altLang="zh-CN" dirty="0"/>
              <a:t>Application Events </a:t>
            </a:r>
            <a:r>
              <a:rPr lang="en-US" altLang="zh-CN" dirty="0" smtClean="0"/>
              <a:t/>
            </a:r>
            <a:br>
              <a:rPr lang="en-US" altLang="zh-CN" dirty="0" smtClean="0"/>
            </a:br>
            <a:r>
              <a:rPr lang="en-US" altLang="zh-CN" dirty="0" smtClean="0"/>
              <a:t/>
            </a:r>
            <a:br>
              <a:rPr lang="en-US" altLang="zh-CN" dirty="0" smtClean="0"/>
            </a:br>
            <a:endParaRPr lang="zh-CN" altLang="en-US" dirty="0"/>
          </a:p>
        </p:txBody>
      </p:sp>
    </p:spTree>
    <p:extLst>
      <p:ext uri="{BB962C8B-B14F-4D97-AF65-F5344CB8AC3E}">
        <p14:creationId xmlns:p14="http://schemas.microsoft.com/office/powerpoint/2010/main" val="2660982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sz="4800" dirty="0" err="1"/>
              <a:t>CollectionChanged</a:t>
            </a:r>
            <a:r>
              <a:rPr lang="en-US" altLang="zh-CN" sz="4800" dirty="0"/>
              <a:t> </a:t>
            </a:r>
            <a:endParaRPr lang="en-US" altLang="zh-CN" sz="4800" dirty="0" smtClean="0"/>
          </a:p>
          <a:p>
            <a:pPr lvl="1"/>
            <a:r>
              <a:rPr lang="en-US" altLang="zh-CN" sz="3800" dirty="0"/>
              <a:t>Occurs when the collection of Models has </a:t>
            </a:r>
            <a:r>
              <a:rPr lang="en-US" altLang="zh-CN" sz="3800" dirty="0" smtClean="0"/>
              <a:t>changed (Append, Merge, New or document switching)</a:t>
            </a:r>
          </a:p>
          <a:p>
            <a:r>
              <a:rPr lang="en-US" altLang="zh-CN" sz="4800" dirty="0" err="1" smtClean="0"/>
              <a:t>ModelItemPropertiesChanged</a:t>
            </a:r>
            <a:r>
              <a:rPr lang="en-US" altLang="zh-CN" sz="4800" dirty="0" smtClean="0"/>
              <a:t> </a:t>
            </a:r>
            <a:endParaRPr lang="en-US" altLang="zh-CN" sz="4800" dirty="0"/>
          </a:p>
          <a:p>
            <a:pPr lvl="1"/>
            <a:r>
              <a:rPr lang="en-US" altLang="zh-CN" sz="3800" dirty="0"/>
              <a:t>Occurs when the editable properties (Hidden or Required) of </a:t>
            </a:r>
            <a:r>
              <a:rPr lang="en-US" altLang="zh-CN" sz="3800" dirty="0" smtClean="0"/>
              <a:t>any </a:t>
            </a:r>
            <a:r>
              <a:rPr lang="en-US" altLang="zh-CN" sz="3800" dirty="0" err="1" smtClean="0"/>
              <a:t>ModelItem</a:t>
            </a:r>
            <a:r>
              <a:rPr lang="en-US" altLang="zh-CN" sz="3800" dirty="0" smtClean="0"/>
              <a:t> </a:t>
            </a:r>
            <a:r>
              <a:rPr lang="en-US" altLang="zh-CN" sz="3800" dirty="0"/>
              <a:t>in the models has changed. </a:t>
            </a:r>
          </a:p>
          <a:p>
            <a:pPr>
              <a:buNone/>
            </a:pPr>
            <a:endParaRPr lang="zh-CN" altLang="en-US" sz="2845" dirty="0"/>
          </a:p>
        </p:txBody>
      </p:sp>
      <p:sp>
        <p:nvSpPr>
          <p:cNvPr id="2" name="Title 1"/>
          <p:cNvSpPr>
            <a:spLocks noGrp="1"/>
          </p:cNvSpPr>
          <p:nvPr>
            <p:ph type="title"/>
          </p:nvPr>
        </p:nvSpPr>
        <p:spPr/>
        <p:txBody>
          <a:bodyPr/>
          <a:lstStyle/>
          <a:p>
            <a:r>
              <a:rPr lang="en-US" altLang="zh-CN" dirty="0" err="1"/>
              <a:t>DocumentModal</a:t>
            </a:r>
            <a:r>
              <a:rPr lang="en-US" altLang="zh-CN" dirty="0"/>
              <a:t> Events </a:t>
            </a:r>
            <a:r>
              <a:rPr lang="en-US" altLang="zh-CN" dirty="0" smtClean="0"/>
              <a:t/>
            </a:r>
            <a:br>
              <a:rPr lang="en-US" altLang="zh-CN" dirty="0" smtClean="0"/>
            </a:br>
            <a:r>
              <a:rPr lang="en-US" altLang="zh-CN" dirty="0" smtClean="0"/>
              <a:t/>
            </a:r>
            <a:br>
              <a:rPr lang="en-US" altLang="zh-CN" dirty="0" smtClean="0"/>
            </a:br>
            <a:endParaRPr lang="zh-CN" altLang="en-US" dirty="0"/>
          </a:p>
        </p:txBody>
      </p:sp>
    </p:spTree>
    <p:extLst>
      <p:ext uri="{BB962C8B-B14F-4D97-AF65-F5344CB8AC3E}">
        <p14:creationId xmlns:p14="http://schemas.microsoft.com/office/powerpoint/2010/main" val="550689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677987"/>
            <a:ext cx="11710098" cy="6782341"/>
          </a:xfrm>
        </p:spPr>
        <p:txBody>
          <a:bodyPr/>
          <a:lstStyle/>
          <a:p>
            <a:r>
              <a:rPr lang="en-US" altLang="zh-CN" sz="3600" dirty="0" smtClean="0"/>
              <a:t>Special </a:t>
            </a:r>
            <a:r>
              <a:rPr lang="en-US" altLang="zh-CN" sz="3600" dirty="0"/>
              <a:t>type of plugin that is not delay loaded, but instead is loaded at application start-up</a:t>
            </a:r>
            <a:r>
              <a:rPr lang="en-US" altLang="zh-CN" sz="3600" dirty="0" smtClean="0"/>
              <a:t>.</a:t>
            </a:r>
          </a:p>
          <a:p>
            <a:pPr lvl="1"/>
            <a:r>
              <a:rPr lang="en-US" altLang="zh-CN" sz="2600" dirty="0" err="1" smtClean="0"/>
              <a:t>OnLoaded</a:t>
            </a:r>
            <a:r>
              <a:rPr lang="en-US" altLang="zh-CN" sz="2600" dirty="0" smtClean="0"/>
              <a:t> event of plugin fires when plugin is being loaded on-demand</a:t>
            </a:r>
            <a:endParaRPr lang="en-US" altLang="zh-CN" sz="2600" dirty="0" smtClean="0"/>
          </a:p>
          <a:p>
            <a:r>
              <a:rPr lang="en-US" altLang="zh-CN" sz="3600" dirty="0" smtClean="0"/>
              <a:t>No UI</a:t>
            </a:r>
            <a:endParaRPr lang="en-US" altLang="zh-CN" sz="3600" dirty="0"/>
          </a:p>
          <a:p>
            <a:r>
              <a:rPr lang="en-US" altLang="zh-CN" sz="3600" dirty="0" smtClean="0"/>
              <a:t>Better choice if subscribe events </a:t>
            </a:r>
            <a:r>
              <a:rPr lang="en-US" altLang="zh-CN" sz="3600" dirty="0" smtClean="0"/>
              <a:t>when </a:t>
            </a:r>
            <a:r>
              <a:rPr lang="en-US" altLang="zh-CN" sz="3600" dirty="0" err="1" smtClean="0"/>
              <a:t>Navisworks</a:t>
            </a:r>
            <a:r>
              <a:rPr lang="en-US" altLang="zh-CN" sz="3600" dirty="0" smtClean="0"/>
              <a:t> is </a:t>
            </a:r>
            <a:r>
              <a:rPr lang="en-US" altLang="zh-CN" sz="3600" dirty="0" smtClean="0"/>
              <a:t>launching.</a:t>
            </a:r>
            <a:endParaRPr lang="en-US" altLang="zh-CN" sz="3600" dirty="0"/>
          </a:p>
          <a:p>
            <a:endParaRPr lang="zh-CN" altLang="en-US" sz="3600" dirty="0"/>
          </a:p>
        </p:txBody>
      </p:sp>
      <p:sp>
        <p:nvSpPr>
          <p:cNvPr id="2" name="Title 1"/>
          <p:cNvSpPr>
            <a:spLocks noGrp="1"/>
          </p:cNvSpPr>
          <p:nvPr>
            <p:ph type="title"/>
          </p:nvPr>
        </p:nvSpPr>
        <p:spPr/>
        <p:txBody>
          <a:bodyPr/>
          <a:lstStyle/>
          <a:p>
            <a:r>
              <a:rPr lang="en-US" altLang="zh-CN" dirty="0" err="1"/>
              <a:t>EventWatcherPlugin</a:t>
            </a:r>
            <a:r>
              <a:rPr lang="en-US" altLang="zh-CN" dirty="0"/>
              <a:t> </a:t>
            </a:r>
            <a:endParaRPr lang="zh-CN" altLang="en-US" dirty="0">
              <a:solidFill>
                <a:srgbClr val="008080"/>
              </a:solidFill>
            </a:endParaRPr>
          </a:p>
        </p:txBody>
      </p:sp>
      <p:pic>
        <p:nvPicPr>
          <p:cNvPr id="4" name="Picture 3"/>
          <p:cNvPicPr>
            <a:picLocks noChangeAspect="1"/>
          </p:cNvPicPr>
          <p:nvPr/>
        </p:nvPicPr>
        <p:blipFill>
          <a:blip r:embed="rId3"/>
          <a:stretch>
            <a:fillRect/>
          </a:stretch>
        </p:blipFill>
        <p:spPr>
          <a:xfrm>
            <a:off x="3152775" y="5408027"/>
            <a:ext cx="6477000" cy="3760595"/>
          </a:xfrm>
          <a:prstGeom prst="rect">
            <a:avLst/>
          </a:prstGeom>
        </p:spPr>
      </p:pic>
    </p:spTree>
    <p:extLst>
      <p:ext uri="{BB962C8B-B14F-4D97-AF65-F5344CB8AC3E}">
        <p14:creationId xmlns:p14="http://schemas.microsoft.com/office/powerpoint/2010/main" val="3260394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smtClean="0"/>
              <a:t>EventWatcherPlugin</a:t>
            </a:r>
            <a:r>
              <a:rPr lang="en-US" altLang="zh-CN" dirty="0" smtClean="0"/>
              <a:t> Skeleton</a:t>
            </a:r>
            <a:endParaRPr lang="zh-CN" altLang="en-US" dirty="0">
              <a:solidFill>
                <a:srgbClr val="008080"/>
              </a:solidFill>
            </a:endParaRPr>
          </a:p>
        </p:txBody>
      </p:sp>
      <p:sp>
        <p:nvSpPr>
          <p:cNvPr id="4" name="Rectangle 3"/>
          <p:cNvSpPr/>
          <p:nvPr/>
        </p:nvSpPr>
        <p:spPr>
          <a:xfrm>
            <a:off x="650663" y="2211387"/>
            <a:ext cx="11710035" cy="6186309"/>
          </a:xfrm>
          <a:prstGeom prst="rect">
            <a:avLst/>
          </a:prstGeom>
          <a:solidFill>
            <a:schemeClr val="bg1">
              <a:lumMod val="95000"/>
            </a:schemeClr>
          </a:solidFill>
        </p:spPr>
        <p:txBody>
          <a:bodyPr wrap="square">
            <a:spAutoFit/>
          </a:bodyPr>
          <a:lstStyle/>
          <a:p>
            <a:r>
              <a:rPr lang="en-US" altLang="zh-CN" sz="1800" dirty="0">
                <a:solidFill>
                  <a:srgbClr val="000000"/>
                </a:solidFill>
                <a:highlight>
                  <a:srgbClr val="FFFFFF"/>
                </a:highlight>
                <a:latin typeface="Consolas" panose="020B0609020204030204" pitchFamily="49" charset="0"/>
              </a:rPr>
              <a:t>[</a:t>
            </a:r>
            <a:r>
              <a:rPr lang="en-US" altLang="zh-CN" sz="1800" dirty="0">
                <a:solidFill>
                  <a:srgbClr val="2B91AF"/>
                </a:solidFill>
                <a:highlight>
                  <a:srgbClr val="FFFFFF"/>
                </a:highlight>
                <a:latin typeface="Consolas" panose="020B0609020204030204" pitchFamily="49" charset="0"/>
              </a:rPr>
              <a:t>Plugin</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A31515"/>
                </a:solidFill>
                <a:highlight>
                  <a:srgbClr val="FFFFFF"/>
                </a:highlight>
                <a:latin typeface="Consolas" panose="020B0609020204030204" pitchFamily="49" charset="0"/>
              </a:rPr>
              <a:t>"</a:t>
            </a:r>
            <a:r>
              <a:rPr lang="en-US" altLang="zh-CN" sz="1800" dirty="0" err="1">
                <a:solidFill>
                  <a:srgbClr val="A31515"/>
                </a:solidFill>
                <a:highlight>
                  <a:srgbClr val="FFFFFF"/>
                </a:highlight>
                <a:latin typeface="Consolas" panose="020B0609020204030204" pitchFamily="49" charset="0"/>
              </a:rPr>
              <a:t>EventWatcher</a:t>
            </a:r>
            <a:r>
              <a:rPr lang="en-US" altLang="zh-CN" sz="1800" dirty="0">
                <a:solidFill>
                  <a:srgbClr val="A31515"/>
                </a:solidFill>
                <a:highlight>
                  <a:srgbClr val="FFFFFF"/>
                </a:highlight>
                <a:latin typeface="Consolas" panose="020B0609020204030204" pitchFamily="49" charset="0"/>
              </a:rPr>
              <a:t>"</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A31515"/>
                </a:solidFill>
                <a:highlight>
                  <a:srgbClr val="FFFFFF"/>
                </a:highlight>
                <a:latin typeface="Consolas" panose="020B0609020204030204" pitchFamily="49" charset="0"/>
              </a:rPr>
              <a:t>"ADSK"</a:t>
            </a:r>
            <a:r>
              <a:rPr lang="en-US" altLang="zh-CN" sz="1800" dirty="0">
                <a:solidFill>
                  <a:srgbClr val="000000"/>
                </a:solidFill>
                <a:highlight>
                  <a:srgbClr val="FFFFFF"/>
                </a:highlight>
                <a:latin typeface="Consolas" panose="020B0609020204030204" pitchFamily="49" charset="0"/>
              </a:rPr>
              <a:t>,</a:t>
            </a:r>
            <a:r>
              <a:rPr lang="en-US" altLang="zh-CN" sz="1800" dirty="0" err="1">
                <a:solidFill>
                  <a:srgbClr val="000000"/>
                </a:solidFill>
                <a:highlight>
                  <a:srgbClr val="FFFFFF"/>
                </a:highlight>
                <a:latin typeface="Consolas" panose="020B0609020204030204" pitchFamily="49" charset="0"/>
              </a:rPr>
              <a:t>DisplayName</a:t>
            </a:r>
            <a:r>
              <a:rPr lang="en-US" altLang="zh-CN" sz="1800" dirty="0">
                <a:solidFill>
                  <a:srgbClr val="000000"/>
                </a:solidFill>
                <a:highlight>
                  <a:srgbClr val="FFFFFF"/>
                </a:highlight>
                <a:latin typeface="Consolas" panose="020B0609020204030204" pitchFamily="49" charset="0"/>
              </a:rPr>
              <a:t> = </a:t>
            </a:r>
            <a:r>
              <a:rPr lang="en-US" altLang="zh-CN" sz="1800" dirty="0">
                <a:solidFill>
                  <a:srgbClr val="A31515"/>
                </a:solidFill>
                <a:highlight>
                  <a:srgbClr val="FFFFFF"/>
                </a:highlight>
                <a:latin typeface="Consolas" panose="020B0609020204030204" pitchFamily="49" charset="0"/>
              </a:rPr>
              <a:t>"Event Watcher"</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FF"/>
                </a:solidFill>
                <a:highlight>
                  <a:srgbClr val="FFFFFF"/>
                </a:highlight>
                <a:latin typeface="Consolas" panose="020B0609020204030204" pitchFamily="49" charset="0"/>
              </a:rPr>
              <a:t>public</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class</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2B91AF"/>
                </a:solidFill>
                <a:highlight>
                  <a:srgbClr val="FFFFFF"/>
                </a:highlight>
                <a:latin typeface="Consolas" panose="020B0609020204030204" pitchFamily="49" charset="0"/>
              </a:rPr>
              <a:t>EventWatcher</a:t>
            </a:r>
            <a:r>
              <a:rPr lang="en-US" altLang="zh-CN" sz="1800" dirty="0">
                <a:solidFill>
                  <a:srgbClr val="000000"/>
                </a:solidFill>
                <a:highlight>
                  <a:srgbClr val="FFFFFF"/>
                </a:highlight>
                <a:latin typeface="Consolas" panose="020B0609020204030204" pitchFamily="49" charset="0"/>
              </a:rPr>
              <a:t> : </a:t>
            </a:r>
            <a:r>
              <a:rPr lang="en-US" altLang="zh-CN" sz="1800" dirty="0" err="1">
                <a:solidFill>
                  <a:srgbClr val="2B91AF"/>
                </a:solidFill>
                <a:highlight>
                  <a:srgbClr val="FFFFFF"/>
                </a:highlight>
                <a:latin typeface="Consolas" panose="020B0609020204030204" pitchFamily="49" charset="0"/>
              </a:rPr>
              <a:t>EventWatcherPlugin</a:t>
            </a:r>
            <a:endParaRPr lang="en-US" altLang="zh-CN"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public</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override</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void</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OnLoaded</a:t>
            </a:r>
            <a:r>
              <a:rPr lang="en-US" altLang="zh-CN" sz="1800" dirty="0">
                <a:solidFill>
                  <a:srgbClr val="000000"/>
                </a:solidFill>
                <a:highlight>
                  <a:srgbClr val="FFFFFF"/>
                </a:highlight>
                <a:latin typeface="Consolas" panose="020B0609020204030204" pitchFamily="49" charset="0"/>
              </a:rPr>
              <a:t>()</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8000"/>
                </a:solidFill>
                <a:highlight>
                  <a:srgbClr val="FFFFFF"/>
                </a:highlight>
                <a:latin typeface="Consolas" panose="020B0609020204030204" pitchFamily="49" charset="0"/>
              </a:rPr>
              <a:t>//The plugin will be loaded as soon as is possible in the GUI</a:t>
            </a:r>
            <a:endParaRPr lang="en-US" altLang="zh-CN"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Autodesk.Navisworks.Api.</a:t>
            </a:r>
            <a:r>
              <a:rPr lang="en-US" altLang="zh-CN" sz="1800" dirty="0" err="1">
                <a:solidFill>
                  <a:srgbClr val="2B91AF"/>
                </a:solidFill>
                <a:highlight>
                  <a:srgbClr val="FFFFFF"/>
                </a:highlight>
                <a:latin typeface="Consolas" panose="020B0609020204030204" pitchFamily="49" charset="0"/>
              </a:rPr>
              <a:t>Application</a:t>
            </a:r>
            <a:r>
              <a:rPr lang="en-US" altLang="zh-CN" sz="1800" dirty="0" err="1">
                <a:solidFill>
                  <a:srgbClr val="000000"/>
                </a:solidFill>
                <a:highlight>
                  <a:srgbClr val="FFFFFF"/>
                </a:highlight>
                <a:latin typeface="Consolas" panose="020B0609020204030204" pitchFamily="49" charset="0"/>
              </a:rPr>
              <a:t>.ActiveDocumentChanged</a:t>
            </a:r>
            <a:r>
              <a:rPr lang="en-US" altLang="zh-CN" sz="1800" dirty="0">
                <a:solidFill>
                  <a:srgbClr val="000000"/>
                </a:solidFill>
                <a:highlight>
                  <a:srgbClr val="FFFFFF"/>
                </a:highlight>
                <a:latin typeface="Consolas" panose="020B0609020204030204" pitchFamily="49" charset="0"/>
              </a:rPr>
              <a:t> += </a:t>
            </a:r>
            <a:r>
              <a:rPr lang="en-US" altLang="zh-CN" sz="1800" dirty="0" smtClean="0">
                <a:solidFill>
                  <a:srgbClr val="000000"/>
                </a:solidFill>
                <a:highlight>
                  <a:srgbClr val="FFFFFF"/>
                </a:highlight>
                <a:latin typeface="Consolas" panose="020B0609020204030204" pitchFamily="49" charset="0"/>
              </a:rPr>
              <a:t>		</a:t>
            </a:r>
            <a:r>
              <a:rPr lang="en-US" altLang="zh-CN" sz="1800" dirty="0" err="1" smtClean="0">
                <a:solidFill>
                  <a:srgbClr val="000000"/>
                </a:solidFill>
                <a:highlight>
                  <a:srgbClr val="FFFFFF"/>
                </a:highlight>
                <a:latin typeface="Consolas" panose="020B0609020204030204" pitchFamily="49" charset="0"/>
              </a:rPr>
              <a:t>Application_ActiveDocumentChanged</a:t>
            </a:r>
            <a:r>
              <a:rPr lang="en-US" altLang="zh-CN" sz="1800" dirty="0">
                <a:solidFill>
                  <a:srgbClr val="000000"/>
                </a:solidFill>
                <a:highlight>
                  <a:srgbClr val="FFFFFF"/>
                </a:highlight>
                <a:latin typeface="Consolas" panose="020B0609020204030204" pitchFamily="49" charset="0"/>
              </a:rPr>
              <a:t>;</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public</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override</a:t>
            </a:r>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void</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OnUnloading</a:t>
            </a:r>
            <a:r>
              <a:rPr lang="en-US" altLang="zh-CN" sz="1800" dirty="0">
                <a:solidFill>
                  <a:srgbClr val="000000"/>
                </a:solidFill>
                <a:highlight>
                  <a:srgbClr val="FFFFFF"/>
                </a:highlight>
                <a:latin typeface="Consolas" panose="020B0609020204030204" pitchFamily="49" charset="0"/>
              </a:rPr>
              <a:t>()</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8000"/>
                </a:solidFill>
                <a:highlight>
                  <a:srgbClr val="FFFFFF"/>
                </a:highlight>
                <a:latin typeface="Consolas" panose="020B0609020204030204" pitchFamily="49" charset="0"/>
              </a:rPr>
              <a:t>//The plugin is unloaded at the end of the </a:t>
            </a:r>
            <a:r>
              <a:rPr lang="en-US" altLang="zh-CN" sz="1800" dirty="0" err="1">
                <a:solidFill>
                  <a:srgbClr val="008000"/>
                </a:solidFill>
                <a:highlight>
                  <a:srgbClr val="FFFFFF"/>
                </a:highlight>
                <a:latin typeface="Consolas" panose="020B0609020204030204" pitchFamily="49" charset="0"/>
              </a:rPr>
              <a:t>Navisworks</a:t>
            </a:r>
            <a:r>
              <a:rPr lang="en-US" altLang="zh-CN" sz="1800" dirty="0">
                <a:solidFill>
                  <a:srgbClr val="008000"/>
                </a:solidFill>
                <a:highlight>
                  <a:srgbClr val="FFFFFF"/>
                </a:highlight>
                <a:latin typeface="Consolas" panose="020B0609020204030204" pitchFamily="49" charset="0"/>
              </a:rPr>
              <a:t> session</a:t>
            </a:r>
            <a:endParaRPr lang="en-US" altLang="zh-CN"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Autodesk.Navisworks.Api.</a:t>
            </a:r>
            <a:r>
              <a:rPr lang="en-US" altLang="zh-CN" sz="1800" dirty="0" err="1">
                <a:solidFill>
                  <a:srgbClr val="2B91AF"/>
                </a:solidFill>
                <a:highlight>
                  <a:srgbClr val="FFFFFF"/>
                </a:highlight>
                <a:latin typeface="Consolas" panose="020B0609020204030204" pitchFamily="49" charset="0"/>
              </a:rPr>
              <a:t>Application</a:t>
            </a:r>
            <a:r>
              <a:rPr lang="en-US" altLang="zh-CN" sz="1800" dirty="0" err="1">
                <a:solidFill>
                  <a:srgbClr val="000000"/>
                </a:solidFill>
                <a:highlight>
                  <a:srgbClr val="FFFFFF"/>
                </a:highlight>
                <a:latin typeface="Consolas" panose="020B0609020204030204" pitchFamily="49" charset="0"/>
              </a:rPr>
              <a:t>.ActiveDocumentChanged</a:t>
            </a:r>
            <a:r>
              <a:rPr lang="en-US" altLang="zh-CN" sz="1800" dirty="0">
                <a:solidFill>
                  <a:srgbClr val="000000"/>
                </a:solidFill>
                <a:highlight>
                  <a:srgbClr val="FFFFFF"/>
                </a:highlight>
                <a:latin typeface="Consolas" panose="020B0609020204030204" pitchFamily="49" charset="0"/>
              </a:rPr>
              <a:t> -= </a:t>
            </a:r>
            <a:r>
              <a:rPr lang="en-US" altLang="zh-CN" sz="1800" dirty="0" smtClean="0">
                <a:solidFill>
                  <a:srgbClr val="000000"/>
                </a:solidFill>
                <a:highlight>
                  <a:srgbClr val="FFFFFF"/>
                </a:highlight>
                <a:latin typeface="Consolas" panose="020B0609020204030204" pitchFamily="49" charset="0"/>
              </a:rPr>
              <a:t>			</a:t>
            </a:r>
            <a:r>
              <a:rPr lang="en-US" altLang="zh-CN" sz="1800" dirty="0" err="1" smtClean="0">
                <a:solidFill>
                  <a:srgbClr val="000000"/>
                </a:solidFill>
                <a:highlight>
                  <a:srgbClr val="FFFFFF"/>
                </a:highlight>
                <a:latin typeface="Consolas" panose="020B0609020204030204" pitchFamily="49" charset="0"/>
              </a:rPr>
              <a:t>Application_ActiveDocumentChanged</a:t>
            </a:r>
            <a:r>
              <a:rPr lang="en-US" altLang="zh-CN" sz="1800" dirty="0">
                <a:solidFill>
                  <a:srgbClr val="000000"/>
                </a:solidFill>
                <a:highlight>
                  <a:srgbClr val="FFFFFF"/>
                </a:highlight>
                <a:latin typeface="Consolas" panose="020B0609020204030204" pitchFamily="49" charset="0"/>
              </a:rPr>
              <a:t>;             </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 </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808080"/>
                </a:solidFill>
                <a:highlight>
                  <a:srgbClr val="FFFFFF"/>
                </a:highlight>
                <a:latin typeface="Consolas" panose="020B0609020204030204" pitchFamily="49" charset="0"/>
              </a:rPr>
              <a:t>///</a:t>
            </a:r>
            <a:r>
              <a:rPr lang="en-US" altLang="zh-CN" sz="1800" dirty="0">
                <a:solidFill>
                  <a:srgbClr val="008000"/>
                </a:solidFill>
                <a:highlight>
                  <a:srgbClr val="FFFFFF"/>
                </a:highlight>
                <a:latin typeface="Consolas" panose="020B0609020204030204" pitchFamily="49" charset="0"/>
              </a:rPr>
              <a:t> simple event handler for </a:t>
            </a:r>
            <a:r>
              <a:rPr lang="en-US" altLang="zh-CN" sz="1800" dirty="0" err="1">
                <a:solidFill>
                  <a:srgbClr val="008000"/>
                </a:solidFill>
                <a:highlight>
                  <a:srgbClr val="FFFFFF"/>
                </a:highlight>
                <a:latin typeface="Consolas" panose="020B0609020204030204" pitchFamily="49" charset="0"/>
              </a:rPr>
              <a:t>ActiveDocumentChanged</a:t>
            </a:r>
            <a:r>
              <a:rPr lang="en-US" altLang="zh-CN" sz="1800" dirty="0">
                <a:solidFill>
                  <a:srgbClr val="008000"/>
                </a:solidFill>
                <a:highlight>
                  <a:srgbClr val="FFFFFF"/>
                </a:highlight>
                <a:latin typeface="Consolas" panose="020B0609020204030204" pitchFamily="49" charset="0"/>
              </a:rPr>
              <a:t>    </a:t>
            </a:r>
            <a:endParaRPr lang="en-US" altLang="zh-CN"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void</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Application_ActiveDocumentChanged</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0000FF"/>
                </a:solidFill>
                <a:highlight>
                  <a:srgbClr val="FFFFFF"/>
                </a:highlight>
                <a:latin typeface="Consolas" panose="020B0609020204030204" pitchFamily="49" charset="0"/>
              </a:rPr>
              <a:t>object</a:t>
            </a:r>
            <a:r>
              <a:rPr lang="en-US" altLang="zh-CN" sz="1800" dirty="0">
                <a:solidFill>
                  <a:srgbClr val="000000"/>
                </a:solidFill>
                <a:highlight>
                  <a:srgbClr val="FFFFFF"/>
                </a:highlight>
                <a:latin typeface="Consolas" panose="020B0609020204030204" pitchFamily="49" charset="0"/>
              </a:rPr>
              <a:t> sender,</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System.</a:t>
            </a:r>
            <a:r>
              <a:rPr lang="en-US" altLang="zh-CN" sz="1800" dirty="0" err="1">
                <a:solidFill>
                  <a:srgbClr val="2B91AF"/>
                </a:solidFill>
                <a:highlight>
                  <a:srgbClr val="FFFFFF"/>
                </a:highlight>
                <a:latin typeface="Consolas" panose="020B0609020204030204" pitchFamily="49" charset="0"/>
              </a:rPr>
              <a:t>EventArgs</a:t>
            </a:r>
            <a:r>
              <a:rPr lang="en-US" altLang="zh-CN" sz="1800" dirty="0">
                <a:solidFill>
                  <a:srgbClr val="000000"/>
                </a:solidFill>
                <a:highlight>
                  <a:srgbClr val="FFFFFF"/>
                </a:highlight>
                <a:latin typeface="Consolas" panose="020B0609020204030204" pitchFamily="49" charset="0"/>
              </a:rPr>
              <a:t> e)</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2B91AF"/>
                </a:solidFill>
                <a:highlight>
                  <a:srgbClr val="FFFFFF"/>
                </a:highlight>
                <a:latin typeface="Consolas" panose="020B0609020204030204" pitchFamily="49" charset="0"/>
              </a:rPr>
              <a:t>MessageBox</a:t>
            </a:r>
            <a:r>
              <a:rPr lang="en-US" altLang="zh-CN" sz="1800" dirty="0" err="1">
                <a:solidFill>
                  <a:srgbClr val="000000"/>
                </a:solidFill>
                <a:highlight>
                  <a:srgbClr val="FFFFFF"/>
                </a:highlight>
                <a:latin typeface="Consolas" panose="020B0609020204030204" pitchFamily="49" charset="0"/>
              </a:rPr>
              <a:t>.Show</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A31515"/>
                </a:solidFill>
                <a:highlight>
                  <a:srgbClr val="FFFFFF"/>
                </a:highlight>
                <a:latin typeface="Consolas" panose="020B0609020204030204" pitchFamily="49" charset="0"/>
              </a:rPr>
              <a:t>"</a:t>
            </a:r>
            <a:r>
              <a:rPr lang="en-US" altLang="zh-CN" sz="1800" dirty="0" err="1">
                <a:solidFill>
                  <a:srgbClr val="A31515"/>
                </a:solidFill>
                <a:highlight>
                  <a:srgbClr val="FFFFFF"/>
                </a:highlight>
                <a:latin typeface="Consolas" panose="020B0609020204030204" pitchFamily="49" charset="0"/>
              </a:rPr>
              <a:t>ActiveDocumentChanged</a:t>
            </a:r>
            <a:r>
              <a:rPr lang="en-US" altLang="zh-CN" sz="1800" dirty="0">
                <a:solidFill>
                  <a:srgbClr val="A31515"/>
                </a:solidFill>
                <a:highlight>
                  <a:srgbClr val="FFFFFF"/>
                </a:highlight>
                <a:latin typeface="Consolas" panose="020B0609020204030204" pitchFamily="49" charset="0"/>
              </a:rPr>
              <a:t>"</a:t>
            </a:r>
            <a:r>
              <a:rPr lang="en-US" altLang="zh-CN" sz="1800" dirty="0">
                <a:solidFill>
                  <a:srgbClr val="000000"/>
                </a:solidFill>
                <a:highlight>
                  <a:srgbClr val="FFFFFF"/>
                </a:highlight>
                <a:latin typeface="Consolas" panose="020B0609020204030204" pitchFamily="49" charset="0"/>
              </a:rPr>
              <a:t>); </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 </a:t>
            </a:r>
          </a:p>
          <a:p>
            <a:r>
              <a:rPr lang="en-US" altLang="zh-CN" sz="1800" dirty="0">
                <a:solidFill>
                  <a:srgbClr val="000000"/>
                </a:solidFill>
                <a:highlight>
                  <a:srgbClr val="FFFFFF"/>
                </a:highlight>
                <a:latin typeface="Consolas" panose="020B0609020204030204" pitchFamily="49" charset="0"/>
              </a:rPr>
              <a:t>}</a:t>
            </a:r>
            <a:endParaRPr lang="zh-CN" altLang="en-US" sz="1800" dirty="0"/>
          </a:p>
        </p:txBody>
      </p:sp>
    </p:spTree>
    <p:extLst>
      <p:ext uri="{BB962C8B-B14F-4D97-AF65-F5344CB8AC3E}">
        <p14:creationId xmlns:p14="http://schemas.microsoft.com/office/powerpoint/2010/main" val="247075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5" y="1449387"/>
            <a:ext cx="12344400" cy="6782341"/>
          </a:xfrm>
        </p:spPr>
        <p:txBody>
          <a:bodyPr/>
          <a:lstStyle/>
          <a:p>
            <a:pPr>
              <a:buFont typeface="Arial" pitchFamily="34" charset="0"/>
              <a:buChar char="•"/>
            </a:pPr>
            <a:r>
              <a:rPr lang="en-US" altLang="zh-CN" sz="3200" dirty="0" smtClean="0"/>
              <a:t>Issue? With </a:t>
            </a:r>
            <a:r>
              <a:rPr lang="en-US" altLang="zh-CN" sz="3200" dirty="0" err="1"/>
              <a:t>EventWatcherPlugin</a:t>
            </a:r>
            <a:r>
              <a:rPr lang="en-US" altLang="zh-CN" sz="3200" dirty="0"/>
              <a:t> </a:t>
            </a:r>
            <a:r>
              <a:rPr lang="en-US" altLang="zh-CN" sz="3200" dirty="0" smtClean="0"/>
              <a:t>, </a:t>
            </a:r>
            <a:r>
              <a:rPr lang="en-US" altLang="zh-CN" sz="3200" dirty="0" err="1" smtClean="0"/>
              <a:t>ActiveDocumentChanged</a:t>
            </a:r>
            <a:r>
              <a:rPr lang="en-US" altLang="zh-CN" sz="3200" dirty="0" smtClean="0"/>
              <a:t> fires only when </a:t>
            </a:r>
            <a:r>
              <a:rPr lang="en-US" altLang="zh-CN" sz="3200" dirty="0" err="1" smtClean="0"/>
              <a:t>Navisworks</a:t>
            </a:r>
            <a:r>
              <a:rPr lang="en-US" altLang="zh-CN" sz="3200" dirty="0" smtClean="0"/>
              <a:t> is launching. Not fire anymore when switching document</a:t>
            </a:r>
          </a:p>
          <a:p>
            <a:pPr>
              <a:buFont typeface="Arial" pitchFamily="34" charset="0"/>
              <a:buChar char="•"/>
            </a:pPr>
            <a:r>
              <a:rPr lang="en-US" altLang="zh-CN" sz="3200" dirty="0" err="1" smtClean="0"/>
              <a:t>Navisworks</a:t>
            </a:r>
            <a:r>
              <a:rPr lang="en-US" altLang="zh-CN" sz="3200" dirty="0" smtClean="0"/>
              <a:t> </a:t>
            </a:r>
            <a:r>
              <a:rPr lang="en-US" altLang="zh-CN" sz="3200" dirty="0"/>
              <a:t>is currently an SDI </a:t>
            </a:r>
            <a:r>
              <a:rPr lang="en-US" altLang="zh-CN" sz="3200" dirty="0" smtClean="0"/>
              <a:t>Document. </a:t>
            </a:r>
            <a:r>
              <a:rPr lang="en-US" altLang="zh-CN" sz="3200" b="1" dirty="0" err="1" smtClean="0"/>
              <a:t>ActiveDocument</a:t>
            </a:r>
            <a:r>
              <a:rPr lang="en-US" altLang="zh-CN" sz="3200" dirty="0" smtClean="0"/>
              <a:t> </a:t>
            </a:r>
            <a:r>
              <a:rPr lang="en-US" altLang="zh-CN" sz="3200" dirty="0"/>
              <a:t>stays the same throughout the lifetime of the </a:t>
            </a:r>
            <a:r>
              <a:rPr lang="en-US" altLang="zh-CN" sz="3200" dirty="0" smtClean="0"/>
              <a:t>program</a:t>
            </a:r>
          </a:p>
          <a:p>
            <a:pPr>
              <a:buFont typeface="Arial" pitchFamily="34" charset="0"/>
              <a:buChar char="•"/>
            </a:pPr>
            <a:r>
              <a:rPr lang="en-US" altLang="zh-CN" sz="3200" dirty="0" smtClean="0"/>
              <a:t>Need to delegate </a:t>
            </a:r>
            <a:r>
              <a:rPr lang="en-US" altLang="zh-CN" sz="3200" b="1" dirty="0" err="1" smtClean="0"/>
              <a:t>ActiveDocument.Models.CollectionChanged</a:t>
            </a:r>
            <a:r>
              <a:rPr lang="en-US" altLang="zh-CN" sz="3200" b="1" dirty="0" smtClean="0"/>
              <a:t> </a:t>
            </a:r>
            <a:r>
              <a:rPr lang="en-US" altLang="zh-CN" sz="3200" dirty="0" smtClean="0"/>
              <a:t> </a:t>
            </a:r>
            <a:endParaRPr lang="en-US" altLang="zh-CN" sz="3200" dirty="0"/>
          </a:p>
          <a:p>
            <a:pPr>
              <a:buFont typeface="Arial" pitchFamily="34" charset="0"/>
              <a:buChar char="•"/>
            </a:pPr>
            <a:endParaRPr lang="en-US" altLang="zh-CN" sz="3200" dirty="0" smtClean="0"/>
          </a:p>
          <a:p>
            <a:pPr>
              <a:buFont typeface="Arial" pitchFamily="34" charset="0"/>
              <a:buChar char="•"/>
            </a:pPr>
            <a:endParaRPr lang="zh-CN" altLang="en-US" sz="3200" dirty="0"/>
          </a:p>
        </p:txBody>
      </p:sp>
      <p:sp>
        <p:nvSpPr>
          <p:cNvPr id="2" name="Title 1"/>
          <p:cNvSpPr>
            <a:spLocks noGrp="1"/>
          </p:cNvSpPr>
          <p:nvPr>
            <p:ph type="title"/>
          </p:nvPr>
        </p:nvSpPr>
        <p:spPr/>
        <p:txBody>
          <a:bodyPr/>
          <a:lstStyle/>
          <a:p>
            <a:r>
              <a:rPr lang="en-US" altLang="zh-CN" dirty="0"/>
              <a:t> Watch Document Switching </a:t>
            </a:r>
            <a:r>
              <a:rPr lang="en-US" altLang="zh-CN" dirty="0" smtClean="0"/>
              <a:t/>
            </a:r>
            <a:br>
              <a:rPr lang="en-US" altLang="zh-CN" dirty="0" smtClean="0"/>
            </a:br>
            <a:endParaRPr lang="zh-CN" altLang="en-US" dirty="0">
              <a:solidFill>
                <a:srgbClr val="008080"/>
              </a:solidFill>
            </a:endParaRPr>
          </a:p>
        </p:txBody>
      </p:sp>
      <p:sp>
        <p:nvSpPr>
          <p:cNvPr id="4" name="Rectangle 3"/>
          <p:cNvSpPr/>
          <p:nvPr/>
        </p:nvSpPr>
        <p:spPr>
          <a:xfrm>
            <a:off x="796713" y="4725987"/>
            <a:ext cx="11417723" cy="4247317"/>
          </a:xfrm>
          <a:prstGeom prst="rect">
            <a:avLst/>
          </a:prstGeom>
          <a:solidFill>
            <a:schemeClr val="bg1">
              <a:lumMod val="95000"/>
            </a:schemeClr>
          </a:solidFill>
        </p:spPr>
        <p:txBody>
          <a:bodyPr wrap="square">
            <a:spAutoFit/>
          </a:bodyPr>
          <a:lstStyle/>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808080"/>
                </a:solidFill>
                <a:highlight>
                  <a:srgbClr val="FFFFFF"/>
                </a:highlight>
                <a:latin typeface="Consolas" panose="020B0609020204030204" pitchFamily="49" charset="0"/>
              </a:rPr>
              <a:t>///</a:t>
            </a:r>
            <a:r>
              <a:rPr lang="en-US" altLang="zh-CN" sz="1800" dirty="0">
                <a:solidFill>
                  <a:srgbClr val="008000"/>
                </a:solidFill>
                <a:highlight>
                  <a:srgbClr val="FFFFFF"/>
                </a:highlight>
                <a:latin typeface="Consolas" panose="020B0609020204030204" pitchFamily="49" charset="0"/>
              </a:rPr>
              <a:t> simple event handler for </a:t>
            </a:r>
            <a:r>
              <a:rPr lang="en-US" altLang="zh-CN" sz="1800" dirty="0" err="1">
                <a:solidFill>
                  <a:srgbClr val="008000"/>
                </a:solidFill>
                <a:highlight>
                  <a:srgbClr val="FFFFFF"/>
                </a:highlight>
                <a:latin typeface="Consolas" panose="020B0609020204030204" pitchFamily="49" charset="0"/>
              </a:rPr>
              <a:t>Application.GuiCreated</a:t>
            </a:r>
            <a:r>
              <a:rPr lang="en-US" altLang="zh-CN" sz="1800" dirty="0">
                <a:solidFill>
                  <a:srgbClr val="008000"/>
                </a:solidFill>
                <a:highlight>
                  <a:srgbClr val="FFFFFF"/>
                </a:highlight>
                <a:latin typeface="Consolas" panose="020B0609020204030204" pitchFamily="49" charset="0"/>
              </a:rPr>
              <a:t>    </a:t>
            </a:r>
            <a:endParaRPr lang="en-US" altLang="zh-CN"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void</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Application_ActiveDocumentChanged</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0000FF"/>
                </a:solidFill>
                <a:highlight>
                  <a:srgbClr val="FFFFFF"/>
                </a:highlight>
                <a:latin typeface="Consolas" panose="020B0609020204030204" pitchFamily="49" charset="0"/>
              </a:rPr>
              <a:t>object</a:t>
            </a:r>
            <a:r>
              <a:rPr lang="en-US" altLang="zh-CN" sz="1800" dirty="0">
                <a:solidFill>
                  <a:srgbClr val="000000"/>
                </a:solidFill>
                <a:highlight>
                  <a:srgbClr val="FFFFFF"/>
                </a:highlight>
                <a:latin typeface="Consolas" panose="020B0609020204030204" pitchFamily="49" charset="0"/>
              </a:rPr>
              <a:t> sender,</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System.</a:t>
            </a:r>
            <a:r>
              <a:rPr lang="en-US" altLang="zh-CN" sz="1800" dirty="0" err="1">
                <a:solidFill>
                  <a:srgbClr val="2B91AF"/>
                </a:solidFill>
                <a:highlight>
                  <a:srgbClr val="FFFFFF"/>
                </a:highlight>
                <a:latin typeface="Consolas" panose="020B0609020204030204" pitchFamily="49" charset="0"/>
              </a:rPr>
              <a:t>EventArgs</a:t>
            </a:r>
            <a:r>
              <a:rPr lang="en-US" altLang="zh-CN" sz="1800" dirty="0">
                <a:solidFill>
                  <a:srgbClr val="000000"/>
                </a:solidFill>
                <a:highlight>
                  <a:srgbClr val="FFFFFF"/>
                </a:highlight>
                <a:latin typeface="Consolas" panose="020B0609020204030204" pitchFamily="49" charset="0"/>
              </a:rPr>
              <a:t> e)</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2B91AF"/>
                </a:solidFill>
                <a:highlight>
                  <a:srgbClr val="FFFFFF"/>
                </a:highlight>
                <a:latin typeface="Consolas" panose="020B0609020204030204" pitchFamily="49" charset="0"/>
              </a:rPr>
              <a:t>MessageBox</a:t>
            </a:r>
            <a:r>
              <a:rPr lang="en-US" altLang="zh-CN" sz="1800" dirty="0" err="1">
                <a:solidFill>
                  <a:srgbClr val="000000"/>
                </a:solidFill>
                <a:highlight>
                  <a:srgbClr val="FFFFFF"/>
                </a:highlight>
                <a:latin typeface="Consolas" panose="020B0609020204030204" pitchFamily="49" charset="0"/>
              </a:rPr>
              <a:t>.Show</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A31515"/>
                </a:solidFill>
                <a:highlight>
                  <a:srgbClr val="FFFFFF"/>
                </a:highlight>
                <a:latin typeface="Consolas" panose="020B0609020204030204" pitchFamily="49" charset="0"/>
              </a:rPr>
              <a:t>"</a:t>
            </a:r>
            <a:r>
              <a:rPr lang="en-US" altLang="zh-CN" sz="1800" dirty="0" err="1">
                <a:solidFill>
                  <a:srgbClr val="A31515"/>
                </a:solidFill>
                <a:highlight>
                  <a:srgbClr val="FFFFFF"/>
                </a:highlight>
                <a:latin typeface="Consolas" panose="020B0609020204030204" pitchFamily="49" charset="0"/>
              </a:rPr>
              <a:t>ActiveDocumentChanged</a:t>
            </a:r>
            <a:r>
              <a:rPr lang="en-US" altLang="zh-CN" sz="1800" dirty="0">
                <a:solidFill>
                  <a:srgbClr val="A31515"/>
                </a:solidFill>
                <a:highlight>
                  <a:srgbClr val="FFFFFF"/>
                </a:highlight>
                <a:latin typeface="Consolas" panose="020B0609020204030204" pitchFamily="49" charset="0"/>
              </a:rPr>
              <a:t>"</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Autodesk.Navisworks.Api.</a:t>
            </a:r>
            <a:r>
              <a:rPr lang="en-US" altLang="zh-CN" sz="1800" dirty="0" err="1">
                <a:solidFill>
                  <a:srgbClr val="2B91AF"/>
                </a:solidFill>
                <a:highlight>
                  <a:srgbClr val="FFFFFF"/>
                </a:highlight>
                <a:latin typeface="Consolas" panose="020B0609020204030204" pitchFamily="49" charset="0"/>
              </a:rPr>
              <a:t>Application</a:t>
            </a:r>
            <a:r>
              <a:rPr lang="en-US" altLang="zh-CN" sz="1800" dirty="0" err="1">
                <a:solidFill>
                  <a:srgbClr val="000000"/>
                </a:solidFill>
                <a:highlight>
                  <a:srgbClr val="FFFFFF"/>
                </a:highlight>
                <a:latin typeface="Consolas" panose="020B0609020204030204" pitchFamily="49" charset="0"/>
              </a:rPr>
              <a:t>.ActiveDocument.Models</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CollectionChanged</a:t>
            </a:r>
            <a:r>
              <a:rPr lang="en-US" altLang="zh-CN" sz="1800" dirty="0">
                <a:solidFill>
                  <a:srgbClr val="000000"/>
                </a:solidFill>
                <a:highlight>
                  <a:srgbClr val="FFFFFF"/>
                </a:highlight>
                <a:latin typeface="Consolas" panose="020B0609020204030204" pitchFamily="49" charset="0"/>
              </a:rPr>
              <a:t> += </a:t>
            </a:r>
            <a:r>
              <a:rPr lang="en-US" altLang="zh-CN" sz="1800" dirty="0" err="1">
                <a:solidFill>
                  <a:srgbClr val="000000"/>
                </a:solidFill>
                <a:highlight>
                  <a:srgbClr val="FFFFFF"/>
                </a:highlight>
                <a:latin typeface="Consolas" panose="020B0609020204030204" pitchFamily="49" charset="0"/>
              </a:rPr>
              <a:t>ActiveDocument_Models_CollectionChanged</a:t>
            </a:r>
            <a:r>
              <a:rPr lang="en-US" altLang="zh-CN" sz="1800" dirty="0">
                <a:solidFill>
                  <a:srgbClr val="000000"/>
                </a:solidFill>
                <a:highlight>
                  <a:srgbClr val="FFFFFF"/>
                </a:highlight>
                <a:latin typeface="Consolas" panose="020B0609020204030204" pitchFamily="49" charset="0"/>
              </a:rPr>
              <a:t>;</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endParaRPr lang="zh-CN" altLang="en-US" sz="1800" dirty="0">
              <a:solidFill>
                <a:srgbClr val="000000"/>
              </a:solidFill>
              <a:highlight>
                <a:srgbClr val="FFFFFF"/>
              </a:highlight>
              <a:latin typeface="Consolas" panose="020B0609020204030204" pitchFamily="49" charset="0"/>
            </a:endParaRP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00FF"/>
                </a:solidFill>
                <a:highlight>
                  <a:srgbClr val="FFFFFF"/>
                </a:highlight>
                <a:latin typeface="Consolas" panose="020B0609020204030204" pitchFamily="49" charset="0"/>
              </a:rPr>
              <a:t>void</a:t>
            </a:r>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ActiveDocument_Models_CollectionChanged</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0000FF"/>
                </a:solidFill>
                <a:highlight>
                  <a:srgbClr val="FFFFFF"/>
                </a:highlight>
                <a:latin typeface="Consolas" panose="020B0609020204030204" pitchFamily="49" charset="0"/>
              </a:rPr>
              <a:t>object</a:t>
            </a:r>
            <a:r>
              <a:rPr lang="en-US" altLang="zh-CN" sz="1800" dirty="0">
                <a:solidFill>
                  <a:srgbClr val="000000"/>
                </a:solidFill>
                <a:highlight>
                  <a:srgbClr val="FFFFFF"/>
                </a:highlight>
                <a:latin typeface="Consolas" panose="020B0609020204030204" pitchFamily="49" charset="0"/>
              </a:rPr>
              <a:t> sender,</a:t>
            </a:r>
          </a:p>
          <a:p>
            <a:r>
              <a:rPr lang="en-US" altLang="zh-CN" sz="1800" dirty="0">
                <a:solidFill>
                  <a:srgbClr val="000000"/>
                </a:solidFill>
                <a:highlight>
                  <a:srgbClr val="FFFFFF"/>
                </a:highlight>
                <a:latin typeface="Consolas" panose="020B0609020204030204" pitchFamily="49" charset="0"/>
              </a:rPr>
              <a:t>                                             </a:t>
            </a:r>
            <a:r>
              <a:rPr lang="en-US" altLang="zh-CN" sz="1800" dirty="0" err="1">
                <a:solidFill>
                  <a:srgbClr val="000000"/>
                </a:solidFill>
                <a:highlight>
                  <a:srgbClr val="FFFFFF"/>
                </a:highlight>
                <a:latin typeface="Consolas" panose="020B0609020204030204" pitchFamily="49" charset="0"/>
              </a:rPr>
              <a:t>System.</a:t>
            </a:r>
            <a:r>
              <a:rPr lang="en-US" altLang="zh-CN" sz="1800" dirty="0" err="1">
                <a:solidFill>
                  <a:srgbClr val="2B91AF"/>
                </a:solidFill>
                <a:highlight>
                  <a:srgbClr val="FFFFFF"/>
                </a:highlight>
                <a:latin typeface="Consolas" panose="020B0609020204030204" pitchFamily="49" charset="0"/>
              </a:rPr>
              <a:t>EventArgs</a:t>
            </a:r>
            <a:r>
              <a:rPr lang="en-US" altLang="zh-CN" sz="1800" dirty="0">
                <a:solidFill>
                  <a:srgbClr val="000000"/>
                </a:solidFill>
                <a:highlight>
                  <a:srgbClr val="FFFFFF"/>
                </a:highlight>
                <a:latin typeface="Consolas" panose="020B0609020204030204" pitchFamily="49" charset="0"/>
              </a:rPr>
              <a:t> e)</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a:t>
            </a:r>
          </a:p>
          <a:p>
            <a:r>
              <a:rPr lang="en-US" altLang="zh-CN" sz="1800" dirty="0">
                <a:solidFill>
                  <a:srgbClr val="000000"/>
                </a:solidFill>
                <a:highlight>
                  <a:srgbClr val="FFFFFF"/>
                </a:highlight>
                <a:latin typeface="Consolas" panose="020B0609020204030204" pitchFamily="49" charset="0"/>
              </a:rPr>
              <a:t>         </a:t>
            </a:r>
            <a:r>
              <a:rPr lang="en-US" altLang="zh-CN" sz="1800" dirty="0">
                <a:solidFill>
                  <a:srgbClr val="008000"/>
                </a:solidFill>
                <a:highlight>
                  <a:srgbClr val="FFFFFF"/>
                </a:highlight>
                <a:latin typeface="Consolas" panose="020B0609020204030204" pitchFamily="49" charset="0"/>
              </a:rPr>
              <a:t>///when </a:t>
            </a:r>
            <a:r>
              <a:rPr lang="en-US" altLang="zh-CN" sz="1800" dirty="0" smtClean="0">
                <a:solidFill>
                  <a:srgbClr val="008000"/>
                </a:solidFill>
                <a:highlight>
                  <a:srgbClr val="FFFFFF"/>
                </a:highlight>
                <a:latin typeface="Consolas" panose="020B0609020204030204" pitchFamily="49" charset="0"/>
              </a:rPr>
              <a:t>documents are switching</a:t>
            </a:r>
            <a:r>
              <a:rPr lang="en-US" altLang="zh-CN" sz="1800" dirty="0">
                <a:solidFill>
                  <a:srgbClr val="008000"/>
                </a:solidFill>
                <a:highlight>
                  <a:srgbClr val="FFFFFF"/>
                </a:highlight>
                <a:latin typeface="Consolas" panose="020B0609020204030204" pitchFamily="49" charset="0"/>
              </a:rPr>
              <a:t>, fire.</a:t>
            </a:r>
          </a:p>
          <a:p>
            <a:r>
              <a:rPr lang="en-US" altLang="zh-CN" sz="1800" dirty="0">
                <a:solidFill>
                  <a:srgbClr val="000000"/>
                </a:solidFill>
                <a:highlight>
                  <a:srgbClr val="FFFFFF"/>
                </a:highlight>
                <a:latin typeface="Consolas" panose="020B0609020204030204" pitchFamily="49" charset="0"/>
              </a:rPr>
              <a:t>	</a:t>
            </a:r>
            <a:r>
              <a:rPr lang="en-US" altLang="zh-CN" sz="1800" dirty="0" err="1" smtClean="0">
                <a:solidFill>
                  <a:srgbClr val="2B91AF"/>
                </a:solidFill>
                <a:highlight>
                  <a:srgbClr val="FFFFFF"/>
                </a:highlight>
                <a:latin typeface="Consolas" panose="020B0609020204030204" pitchFamily="49" charset="0"/>
              </a:rPr>
              <a:t>MessageBox</a:t>
            </a:r>
            <a:r>
              <a:rPr lang="en-US" altLang="zh-CN" sz="1800" dirty="0" err="1" smtClean="0">
                <a:solidFill>
                  <a:srgbClr val="000000"/>
                </a:solidFill>
                <a:highlight>
                  <a:srgbClr val="FFFFFF"/>
                </a:highlight>
                <a:latin typeface="Consolas" panose="020B0609020204030204" pitchFamily="49" charset="0"/>
              </a:rPr>
              <a:t>.Show</a:t>
            </a:r>
            <a:r>
              <a:rPr lang="en-US" altLang="zh-CN" sz="1800" dirty="0">
                <a:solidFill>
                  <a:srgbClr val="000000"/>
                </a:solidFill>
                <a:highlight>
                  <a:srgbClr val="FFFFFF"/>
                </a:highlight>
                <a:latin typeface="Consolas" panose="020B0609020204030204" pitchFamily="49" charset="0"/>
              </a:rPr>
              <a:t>(</a:t>
            </a:r>
            <a:r>
              <a:rPr lang="en-US" altLang="zh-CN" sz="1800" dirty="0">
                <a:solidFill>
                  <a:srgbClr val="A31515"/>
                </a:solidFill>
                <a:highlight>
                  <a:srgbClr val="FFFFFF"/>
                </a:highlight>
                <a:latin typeface="Consolas" panose="020B0609020204030204" pitchFamily="49" charset="0"/>
              </a:rPr>
              <a:t>"</a:t>
            </a:r>
            <a:r>
              <a:rPr lang="en-US" altLang="zh-CN" sz="1800" dirty="0" err="1">
                <a:solidFill>
                  <a:srgbClr val="A31515"/>
                </a:solidFill>
                <a:highlight>
                  <a:srgbClr val="FFFFFF"/>
                </a:highlight>
                <a:latin typeface="Consolas" panose="020B0609020204030204" pitchFamily="49" charset="0"/>
              </a:rPr>
              <a:t>ActiveDocument_Models_CollectionChanged</a:t>
            </a:r>
            <a:r>
              <a:rPr lang="en-US" altLang="zh-CN" sz="1800" dirty="0">
                <a:solidFill>
                  <a:srgbClr val="A31515"/>
                </a:solidFill>
                <a:highlight>
                  <a:srgbClr val="FFFFFF"/>
                </a:highlight>
                <a:latin typeface="Consolas" panose="020B0609020204030204" pitchFamily="49" charset="0"/>
              </a:rPr>
              <a:t>"</a:t>
            </a:r>
            <a:r>
              <a:rPr lang="en-US" altLang="zh-CN" sz="1800" dirty="0">
                <a:solidFill>
                  <a:srgbClr val="000000"/>
                </a:solidFill>
                <a:highlight>
                  <a:srgbClr val="FFFFFF"/>
                </a:highlight>
                <a:latin typeface="Consolas" panose="020B0609020204030204" pitchFamily="49" charset="0"/>
              </a:rPr>
              <a:t>);</a:t>
            </a:r>
          </a:p>
          <a:p>
            <a:r>
              <a:rPr lang="zh-CN" altLang="en-US" sz="1800" dirty="0">
                <a:solidFill>
                  <a:srgbClr val="000000"/>
                </a:solidFill>
                <a:highlight>
                  <a:srgbClr val="FFFFFF"/>
                </a:highlight>
                <a:latin typeface="Consolas" panose="020B0609020204030204" pitchFamily="49" charset="0"/>
              </a:rPr>
              <a:t>    </a:t>
            </a:r>
            <a:r>
              <a:rPr lang="en-US" altLang="zh-CN" sz="1800" dirty="0">
                <a:solidFill>
                  <a:srgbClr val="000000"/>
                </a:solidFill>
                <a:highlight>
                  <a:srgbClr val="FFFFFF"/>
                </a:highlight>
                <a:latin typeface="Consolas" panose="020B0609020204030204" pitchFamily="49" charset="0"/>
              </a:rPr>
              <a:t>} </a:t>
            </a:r>
            <a:endParaRPr lang="zh-CN" altLang="en-US" sz="1800" dirty="0"/>
          </a:p>
        </p:txBody>
      </p:sp>
    </p:spTree>
    <p:extLst>
      <p:ext uri="{BB962C8B-B14F-4D97-AF65-F5344CB8AC3E}">
        <p14:creationId xmlns:p14="http://schemas.microsoft.com/office/powerpoint/2010/main" val="718738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307AE55-A139-4AD7-ACEE-00E455099D23}">
  <ds:schemaRefs>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3.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636</Words>
  <Application>Microsoft Office PowerPoint</Application>
  <PresentationFormat>Custom</PresentationFormat>
  <Paragraphs>141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Autodesk Theme</vt:lpstr>
      <vt:lpstr>PowerPoint Presentation</vt:lpstr>
      <vt:lpstr>Agenda</vt:lpstr>
      <vt:lpstr>Events</vt:lpstr>
      <vt:lpstr>Current Selection Events  </vt:lpstr>
      <vt:lpstr>Application Events   </vt:lpstr>
      <vt:lpstr>DocumentModal Events   </vt:lpstr>
      <vt:lpstr>EventWatcherPlugin </vt:lpstr>
      <vt:lpstr>EventWatcherPlugin Skeleton</vt:lpstr>
      <vt:lpstr> Watch Document Switching  </vt:lpstr>
      <vt:lpstr>Document Events   </vt:lpstr>
      <vt:lpstr>Idle Event</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2015-07-31T07:26:28Z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