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0"/>
  </p:notesMasterIdLst>
  <p:handoutMasterIdLst>
    <p:handoutMasterId r:id="rId21"/>
  </p:handoutMasterIdLst>
  <p:sldIdLst>
    <p:sldId id="579" r:id="rId5"/>
    <p:sldId id="319" r:id="rId6"/>
    <p:sldId id="586" r:id="rId7"/>
    <p:sldId id="587" r:id="rId8"/>
    <p:sldId id="588" r:id="rId9"/>
    <p:sldId id="590" r:id="rId10"/>
    <p:sldId id="591" r:id="rId11"/>
    <p:sldId id="589" r:id="rId12"/>
    <p:sldId id="592" r:id="rId13"/>
    <p:sldId id="593" r:id="rId14"/>
    <p:sldId id="594" r:id="rId15"/>
    <p:sldId id="595" r:id="rId16"/>
    <p:sldId id="596" r:id="rId17"/>
    <p:sldId id="597" r:id="rId18"/>
    <p:sldId id="585" r:id="rId19"/>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3073">
          <p15:clr>
            <a:srgbClr val="A4A3A4"/>
          </p15:clr>
        </p15:guide>
        <p15:guide id="2" pos="4098">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83313" autoAdjust="0"/>
  </p:normalViewPr>
  <p:slideViewPr>
    <p:cSldViewPr>
      <p:cViewPr varScale="1">
        <p:scale>
          <a:sx n="52" d="100"/>
          <a:sy n="52" d="100"/>
        </p:scale>
        <p:origin x="1018" y="67"/>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7/29/2015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7/29/2015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http://the360view.typepad.com/blog/2015/02/revit-uniqueid-in-glue-and-navisworks.html</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2743488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kern="1200" dirty="0" smtClean="0">
                <a:solidFill>
                  <a:schemeClr val="tx1"/>
                </a:solidFill>
                <a:latin typeface="+mn-lt"/>
                <a:ea typeface="+mn-ea"/>
                <a:cs typeface="+mn-cs"/>
              </a:rPr>
              <a:t>Plugin is to</a:t>
            </a:r>
            <a:r>
              <a:rPr lang="en-US" altLang="zh-CN" sz="1400" kern="1200" baseline="0" dirty="0" smtClean="0">
                <a:solidFill>
                  <a:schemeClr val="tx1"/>
                </a:solidFill>
                <a:latin typeface="+mn-lt"/>
                <a:ea typeface="+mn-ea"/>
                <a:cs typeface="+mn-cs"/>
              </a:rPr>
              <a:t> extend the abilities of </a:t>
            </a:r>
            <a:r>
              <a:rPr lang="en-US" altLang="zh-CN" sz="1400" kern="1200" baseline="0" dirty="0" err="1" smtClean="0">
                <a:solidFill>
                  <a:schemeClr val="tx1"/>
                </a:solidFill>
                <a:latin typeface="+mn-lt"/>
                <a:ea typeface="+mn-ea"/>
                <a:cs typeface="+mn-cs"/>
              </a:rPr>
              <a:t>Navisworks</a:t>
            </a:r>
            <a:r>
              <a:rPr lang="en-US" altLang="zh-CN" sz="1400" kern="1200" baseline="0" dirty="0" smtClean="0">
                <a:solidFill>
                  <a:schemeClr val="tx1"/>
                </a:solidFill>
                <a:latin typeface="+mn-lt"/>
                <a:ea typeface="+mn-ea"/>
                <a:cs typeface="+mn-cs"/>
              </a:rPr>
              <a:t>.  Most plugins will have their own UI. Some can be tool plugin. </a:t>
            </a:r>
            <a:r>
              <a:rPr lang="en-US" altLang="zh-CN" sz="1400" kern="1200" dirty="0" smtClean="0">
                <a:solidFill>
                  <a:schemeClr val="tx1"/>
                </a:solidFill>
                <a:latin typeface="+mn-lt"/>
                <a:ea typeface="+mn-ea"/>
                <a:cs typeface="+mn-cs"/>
              </a:rPr>
              <a:t>Various</a:t>
            </a:r>
            <a:r>
              <a:rPr lang="en-US" altLang="zh-CN" sz="1400" kern="1200" baseline="0" dirty="0" smtClean="0">
                <a:solidFill>
                  <a:schemeClr val="tx1"/>
                </a:solidFill>
                <a:latin typeface="+mn-lt"/>
                <a:ea typeface="+mn-ea"/>
                <a:cs typeface="+mn-cs"/>
              </a:rPr>
              <a:t> plugin types are available. In this lab, </a:t>
            </a:r>
            <a:r>
              <a:rPr lang="en-US" altLang="zh-CN" sz="1400" kern="1200" dirty="0" smtClean="0">
                <a:solidFill>
                  <a:schemeClr val="tx1"/>
                </a:solidFill>
                <a:latin typeface="+mn-lt"/>
                <a:ea typeface="+mn-ea"/>
                <a:cs typeface="+mn-cs"/>
              </a:rPr>
              <a:t>you will learn how to create a simple plug-in, what is plugin</a:t>
            </a:r>
            <a:r>
              <a:rPr lang="en-US" altLang="zh-CN" sz="1400" kern="1200" baseline="0" dirty="0" smtClean="0">
                <a:solidFill>
                  <a:schemeClr val="tx1"/>
                </a:solidFill>
                <a:latin typeface="+mn-lt"/>
                <a:ea typeface="+mn-ea"/>
                <a:cs typeface="+mn-cs"/>
              </a:rPr>
              <a:t> system, </a:t>
            </a:r>
            <a:r>
              <a:rPr lang="en-US" altLang="zh-CN" sz="1400" kern="1200" dirty="0" smtClean="0">
                <a:solidFill>
                  <a:schemeClr val="tx1"/>
                </a:solidFill>
                <a:latin typeface="+mn-lt"/>
                <a:ea typeface="+mn-ea"/>
                <a:cs typeface="+mn-cs"/>
              </a:rPr>
              <a:t>how to create a dock pane plug-in and how to load plugin dynamically.</a:t>
            </a:r>
          </a:p>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Properties are split into categories,</a:t>
            </a:r>
            <a:r>
              <a:rPr lang="en-GB" baseline="0" dirty="0" smtClean="0"/>
              <a:t> and are displayed in the Properties window in the GUI. Each category has its own tab. Here, we can see some Inventor properties.</a:t>
            </a:r>
          </a:p>
          <a:p>
            <a:r>
              <a:rPr lang="en-GB" baseline="0" dirty="0" smtClean="0"/>
              <a:t>Within the category are a series of properties. Value can be of various data types (e.g. String, numeric, linear, </a:t>
            </a:r>
            <a:r>
              <a:rPr lang="en-GB" baseline="0" dirty="0" err="1" smtClean="0"/>
              <a:t>angluar</a:t>
            </a:r>
            <a:r>
              <a:rPr lang="en-GB" baseline="0" dirty="0" smtClean="0"/>
              <a:t>, time, etc.).</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2321731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Properties are split into categories,</a:t>
            </a:r>
            <a:r>
              <a:rPr lang="en-GB" baseline="0" dirty="0" smtClean="0"/>
              <a:t> and are displayed in the Properties window in the GUI. Each category has its own tab. Here, we can see some Inventor properties.</a:t>
            </a:r>
          </a:p>
          <a:p>
            <a:r>
              <a:rPr lang="en-GB" baseline="0" dirty="0" smtClean="0"/>
              <a:t>Within the category are a series of properties. Value can be of various data types (e.g. String, numeric, linear, </a:t>
            </a:r>
            <a:r>
              <a:rPr lang="en-GB" baseline="0" dirty="0" err="1" smtClean="0"/>
              <a:t>angluar</a:t>
            </a:r>
            <a:r>
              <a:rPr lang="en-GB" baseline="0" dirty="0" smtClean="0"/>
              <a:t>, time, etc.).</a:t>
            </a:r>
          </a:p>
          <a:p>
            <a:endParaRPr lang="en-GB" baseline="0" dirty="0" smtClean="0"/>
          </a:p>
          <a:p>
            <a:r>
              <a:rPr lang="en-GB" baseline="0" dirty="0" smtClean="0"/>
              <a:t>Most Properties from the original CAD file are read-only. The users can only add custom properties. But some built-in properties may be changed by some operations. </a:t>
            </a:r>
            <a:r>
              <a:rPr lang="en-GB" baseline="0" dirty="0" err="1" smtClean="0"/>
              <a:t>e.g</a:t>
            </a:r>
            <a:r>
              <a:rPr lang="en-GB" baseline="0" dirty="0" smtClean="0"/>
              <a:t> if the object is set to hidden or unhidden, the </a:t>
            </a:r>
            <a:r>
              <a:rPr lang="en-GB" baseline="0" dirty="0" err="1" smtClean="0"/>
              <a:t>isHidden</a:t>
            </a:r>
            <a:r>
              <a:rPr lang="en-GB" baseline="0" dirty="0" smtClean="0"/>
              <a:t> flag under Item tab will be true or false. Another scenario is: Assume the object is attached with some materials, there will be one tab Presentation, if the material is changed, the </a:t>
            </a:r>
            <a:r>
              <a:rPr lang="en-GB" baseline="0" dirty="0" err="1" smtClean="0"/>
              <a:t>proeprties</a:t>
            </a:r>
            <a:r>
              <a:rPr lang="en-GB" baseline="0" dirty="0" smtClean="0"/>
              <a:t> will change too.</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3337677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48"/>
            <a:r>
              <a:rPr lang="en-US" altLang="zh-CN" sz="1400" b="1" dirty="0" smtClean="0">
                <a:solidFill>
                  <a:srgbClr val="008000"/>
                </a:solidFill>
                <a:latin typeface="Courier New" pitchFamily="49" charset="0"/>
                <a:ea typeface="宋体" pitchFamily="2" charset="-122"/>
                <a:cs typeface="Courier New" pitchFamily="49" charset="0"/>
              </a:rPr>
              <a:t>// create a named constant with the </a:t>
            </a:r>
            <a:endParaRPr lang="en-US" altLang="zh-CN" sz="1400" b="1" dirty="0" smtClean="0">
              <a:latin typeface="Courier New" pitchFamily="49" charset="0"/>
              <a:ea typeface="宋体" pitchFamily="2" charset="-122"/>
              <a:cs typeface="Courier New" pitchFamily="49" charset="0"/>
            </a:endParaRPr>
          </a:p>
          <a:p>
            <a:pPr defTabSz="914348" eaLnBrk="0" hangingPunct="0"/>
            <a:r>
              <a:rPr lang="en-US" altLang="zh-CN" sz="1400" b="1" dirty="0" smtClean="0">
                <a:solidFill>
                  <a:srgbClr val="008000"/>
                </a:solidFill>
                <a:latin typeface="Courier New" pitchFamily="49" charset="0"/>
                <a:ea typeface="宋体" pitchFamily="2" charset="-122"/>
                <a:cs typeface="Courier New" pitchFamily="49" charset="0"/>
              </a:rPr>
              <a:t>// internal name = "</a:t>
            </a:r>
            <a:r>
              <a:rPr lang="en-US" altLang="zh-CN" sz="1400" b="1" dirty="0" err="1" smtClean="0">
                <a:solidFill>
                  <a:srgbClr val="008000"/>
                </a:solidFill>
                <a:latin typeface="Courier New" pitchFamily="49" charset="0"/>
                <a:ea typeface="宋体" pitchFamily="2" charset="-122"/>
                <a:cs typeface="Courier New" pitchFamily="49" charset="0"/>
              </a:rPr>
              <a:t>LcOaNode</a:t>
            </a:r>
            <a:r>
              <a:rPr lang="en-US" altLang="zh-CN" sz="1400" b="1" dirty="0" smtClean="0">
                <a:solidFill>
                  <a:srgbClr val="008000"/>
                </a:solidFill>
                <a:latin typeface="Courier New" pitchFamily="49" charset="0"/>
                <a:ea typeface="宋体" pitchFamily="2" charset="-122"/>
                <a:cs typeface="Courier New" pitchFamily="49" charset="0"/>
              </a:rPr>
              <a:t>" and display name = "Item“</a:t>
            </a:r>
            <a:endParaRPr lang="en-US" altLang="zh-CN" sz="1400" b="1" dirty="0" smtClean="0">
              <a:latin typeface="Courier New" pitchFamily="49" charset="0"/>
              <a:ea typeface="宋体" pitchFamily="2" charset="-122"/>
              <a:cs typeface="Courier New" pitchFamily="49" charset="0"/>
            </a:endParaRPr>
          </a:p>
          <a:p>
            <a:pPr defTabSz="914348" eaLnBrk="0" hangingPunct="0"/>
            <a:r>
              <a:rPr lang="en-US" altLang="zh-CN" sz="1400" b="1" dirty="0" err="1" smtClean="0">
                <a:solidFill>
                  <a:srgbClr val="2B91AF"/>
                </a:solidFill>
                <a:latin typeface="Courier New" pitchFamily="49" charset="0"/>
                <a:ea typeface="宋体" pitchFamily="2" charset="-122"/>
                <a:cs typeface="Courier New" pitchFamily="49" charset="0"/>
              </a:rPr>
              <a:t>NamedConstant</a:t>
            </a:r>
            <a:r>
              <a:rPr lang="en-US" altLang="zh-CN" sz="1400" b="1" dirty="0" smtClean="0">
                <a:latin typeface="Courier New" pitchFamily="49" charset="0"/>
                <a:ea typeface="宋体" pitchFamily="2" charset="-122"/>
                <a:cs typeface="Courier New" pitchFamily="49" charset="0"/>
              </a:rPr>
              <a:t> </a:t>
            </a:r>
            <a:r>
              <a:rPr lang="en-US" altLang="zh-CN" sz="1400" b="1" dirty="0" err="1" smtClean="0">
                <a:latin typeface="Courier New" pitchFamily="49" charset="0"/>
                <a:ea typeface="宋体" pitchFamily="2" charset="-122"/>
                <a:cs typeface="Courier New" pitchFamily="49" charset="0"/>
              </a:rPr>
              <a:t>oNC</a:t>
            </a:r>
            <a:r>
              <a:rPr lang="en-US" altLang="zh-CN" sz="1400" b="1" dirty="0" smtClean="0">
                <a:latin typeface="Courier New" pitchFamily="49" charset="0"/>
                <a:ea typeface="宋体" pitchFamily="2" charset="-122"/>
                <a:cs typeface="Courier New" pitchFamily="49" charset="0"/>
              </a:rPr>
              <a:t> = </a:t>
            </a:r>
            <a:r>
              <a:rPr lang="en-US" altLang="zh-CN" sz="1400" b="1" dirty="0" smtClean="0">
                <a:solidFill>
                  <a:srgbClr val="0000FF"/>
                </a:solidFill>
                <a:latin typeface="Courier New" pitchFamily="49" charset="0"/>
                <a:ea typeface="宋体" pitchFamily="2" charset="-122"/>
                <a:cs typeface="Courier New" pitchFamily="49" charset="0"/>
              </a:rPr>
              <a:t>new</a:t>
            </a:r>
            <a:r>
              <a:rPr lang="en-US" altLang="zh-CN" sz="1400" b="1" dirty="0" smtClean="0">
                <a:latin typeface="Courier New" pitchFamily="49" charset="0"/>
                <a:ea typeface="宋体" pitchFamily="2" charset="-122"/>
                <a:cs typeface="Courier New" pitchFamily="49" charset="0"/>
              </a:rPr>
              <a:t> </a:t>
            </a:r>
            <a:r>
              <a:rPr lang="en-US" altLang="zh-CN" sz="1400" b="1" dirty="0" err="1" smtClean="0">
                <a:solidFill>
                  <a:srgbClr val="2B91AF"/>
                </a:solidFill>
                <a:latin typeface="Courier New" pitchFamily="49" charset="0"/>
                <a:ea typeface="宋体" pitchFamily="2" charset="-122"/>
                <a:cs typeface="Courier New" pitchFamily="49" charset="0"/>
              </a:rPr>
              <a:t>NamedConstant</a:t>
            </a:r>
            <a:r>
              <a:rPr lang="en-US" altLang="zh-CN" sz="1400" b="1" dirty="0" smtClean="0">
                <a:latin typeface="Courier New" pitchFamily="49" charset="0"/>
                <a:ea typeface="宋体" pitchFamily="2" charset="-122"/>
                <a:cs typeface="Courier New" pitchFamily="49" charset="0"/>
              </a:rPr>
              <a:t>(</a:t>
            </a:r>
            <a:r>
              <a:rPr lang="en-US" altLang="zh-CN" sz="1400" b="1" dirty="0" smtClean="0">
                <a:solidFill>
                  <a:srgbClr val="A31515"/>
                </a:solidFill>
                <a:latin typeface="Courier New" pitchFamily="49" charset="0"/>
                <a:ea typeface="宋体" pitchFamily="2" charset="-122"/>
                <a:cs typeface="Courier New" pitchFamily="49" charset="0"/>
              </a:rPr>
              <a:t>"</a:t>
            </a:r>
            <a:r>
              <a:rPr lang="en-US" altLang="zh-CN" sz="1400" b="1" dirty="0" err="1" smtClean="0">
                <a:solidFill>
                  <a:srgbClr val="A31515"/>
                </a:solidFill>
                <a:latin typeface="Courier New" pitchFamily="49" charset="0"/>
                <a:ea typeface="宋体" pitchFamily="2" charset="-122"/>
                <a:cs typeface="Courier New" pitchFamily="49" charset="0"/>
              </a:rPr>
              <a:t>LcOaNode</a:t>
            </a:r>
            <a:r>
              <a:rPr lang="en-US" altLang="zh-CN" sz="1400" b="1" dirty="0" smtClean="0">
                <a:solidFill>
                  <a:srgbClr val="A31515"/>
                </a:solidFill>
                <a:latin typeface="Courier New" pitchFamily="49" charset="0"/>
                <a:ea typeface="宋体" pitchFamily="2" charset="-122"/>
                <a:cs typeface="Courier New" pitchFamily="49" charset="0"/>
              </a:rPr>
              <a:t>"</a:t>
            </a:r>
            <a:r>
              <a:rPr lang="en-US" altLang="zh-CN" sz="1400" b="1" dirty="0" smtClean="0">
                <a:latin typeface="Courier New" pitchFamily="49" charset="0"/>
                <a:ea typeface="宋体" pitchFamily="2" charset="-122"/>
                <a:cs typeface="Courier New" pitchFamily="49" charset="0"/>
              </a:rPr>
              <a:t>, </a:t>
            </a:r>
            <a:r>
              <a:rPr lang="en-US" altLang="zh-CN" sz="1400" b="1" dirty="0" smtClean="0">
                <a:solidFill>
                  <a:srgbClr val="A31515"/>
                </a:solidFill>
                <a:latin typeface="Courier New" pitchFamily="49" charset="0"/>
                <a:ea typeface="宋体" pitchFamily="2" charset="-122"/>
                <a:cs typeface="Courier New" pitchFamily="49" charset="0"/>
              </a:rPr>
              <a:t>"Item"</a:t>
            </a:r>
            <a:r>
              <a:rPr lang="en-US" altLang="zh-CN" sz="1400" b="1" dirty="0" smtClean="0">
                <a:latin typeface="Courier New" pitchFamily="49" charset="0"/>
                <a:ea typeface="宋体" pitchFamily="2" charset="-122"/>
                <a:cs typeface="Courier New" pitchFamily="49" charset="0"/>
              </a:rPr>
              <a:t>);</a:t>
            </a:r>
            <a:endParaRPr lang="en-US" altLang="zh-CN" sz="1400" b="1" dirty="0" smtClean="0">
              <a:ea typeface="宋体" pitchFamily="2" charset="-122"/>
              <a:cs typeface="宋体" pitchFamily="2" charset="-122"/>
            </a:endParaRP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1415259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159117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One thing need to know is there are several "built in" </a:t>
            </a:r>
            <a:r>
              <a:rPr lang="en-US" altLang="zh-CN" dirty="0" err="1" smtClean="0"/>
              <a:t>NamedConstants</a:t>
            </a:r>
            <a:r>
              <a:rPr lang="en-US" altLang="zh-CN" dirty="0" smtClean="0"/>
              <a:t>, of which </a:t>
            </a:r>
            <a:r>
              <a:rPr lang="en-US" altLang="zh-CN" dirty="0" err="1" smtClean="0"/>
              <a:t>PropertyCategoryNames.Item</a:t>
            </a:r>
            <a:r>
              <a:rPr lang="en-US" altLang="zh-CN" dirty="0" smtClean="0"/>
              <a:t> is one. The </a:t>
            </a:r>
            <a:r>
              <a:rPr lang="en-US" altLang="zh-CN" dirty="0" err="1" smtClean="0"/>
              <a:t>Navisworks</a:t>
            </a:r>
            <a:r>
              <a:rPr lang="en-US" altLang="zh-CN" dirty="0" smtClean="0"/>
              <a:t> API knows the correct localized user name for these constants - when such a </a:t>
            </a:r>
            <a:r>
              <a:rPr lang="en-US" altLang="zh-CN" dirty="0" err="1" smtClean="0"/>
              <a:t>NamedConstant</a:t>
            </a:r>
            <a:r>
              <a:rPr lang="en-US" altLang="zh-CN" dirty="0" smtClean="0"/>
              <a:t> is constructed, </a:t>
            </a:r>
            <a:r>
              <a:rPr lang="en-US" altLang="zh-CN" dirty="0" err="1" smtClean="0"/>
              <a:t>Navisworks</a:t>
            </a:r>
            <a:r>
              <a:rPr lang="en-US" altLang="zh-CN" dirty="0" smtClean="0"/>
              <a:t> ignores the user name argument given and uses </a:t>
            </a:r>
          </a:p>
          <a:p>
            <a:r>
              <a:rPr lang="en-US" altLang="zh-CN" dirty="0" smtClean="0"/>
              <a:t>the appropriate localized name. This is used to ensure that “built in” properties/categories display in the correct language in localized builds. So, </a:t>
            </a:r>
            <a:r>
              <a:rPr lang="zh-CN" altLang="en-US" dirty="0" smtClean="0"/>
              <a:t>‘</a:t>
            </a:r>
            <a:r>
              <a:rPr lang="en-US" altLang="zh-CN" dirty="0" err="1" smtClean="0"/>
              <a:t>FindCategoryByCombinedName’will</a:t>
            </a:r>
            <a:r>
              <a:rPr lang="en-US" altLang="zh-CN" dirty="0" smtClean="0"/>
              <a:t> work regardless of the user name supplied for Item. </a:t>
            </a:r>
          </a:p>
          <a:p>
            <a:endParaRPr lang="en-US" altLang="zh-CN" dirty="0" smtClean="0"/>
          </a:p>
          <a:p>
            <a:r>
              <a:rPr lang="en-US" altLang="zh-CN" dirty="0" smtClean="0"/>
              <a:t>//all can return the category: Item </a:t>
            </a:r>
          </a:p>
          <a:p>
            <a:r>
              <a:rPr lang="en-US" altLang="zh-CN" dirty="0" err="1" smtClean="0"/>
              <a:t>PropertyCategory</a:t>
            </a:r>
            <a:r>
              <a:rPr lang="en-US" altLang="zh-CN" dirty="0" smtClean="0"/>
              <a:t> oPC_Item0 = </a:t>
            </a:r>
            <a:r>
              <a:rPr lang="en-US" altLang="zh-CN" dirty="0" err="1" smtClean="0"/>
              <a:t>oSelectedItem.PropertyCategories.FindCategoryByCombinedName</a:t>
            </a:r>
            <a:r>
              <a:rPr lang="en-US" altLang="zh-CN" dirty="0" smtClean="0"/>
              <a:t>(new </a:t>
            </a:r>
          </a:p>
          <a:p>
            <a:r>
              <a:rPr lang="en-US" altLang="zh-CN" dirty="0" err="1" smtClean="0"/>
              <a:t>amedConstant</a:t>
            </a:r>
            <a:r>
              <a:rPr lang="en-US" altLang="zh-CN" dirty="0" smtClean="0"/>
              <a:t>(</a:t>
            </a:r>
            <a:r>
              <a:rPr lang="en-US" altLang="zh-CN" dirty="0" err="1" smtClean="0"/>
              <a:t>PropertyCategoryNames.Item</a:t>
            </a:r>
            <a:r>
              <a:rPr lang="en-US" altLang="zh-CN" dirty="0" smtClean="0"/>
              <a:t>, "Item")); </a:t>
            </a:r>
          </a:p>
          <a:p>
            <a:r>
              <a:rPr lang="en-US" altLang="zh-CN" dirty="0" err="1" smtClean="0"/>
              <a:t>PropertyCategory</a:t>
            </a:r>
            <a:r>
              <a:rPr lang="en-US" altLang="zh-CN" dirty="0" smtClean="0"/>
              <a:t> oPC_Item1 = </a:t>
            </a:r>
            <a:r>
              <a:rPr lang="en-US" altLang="zh-CN" dirty="0" err="1" smtClean="0"/>
              <a:t>oSelectedItem.PropertyCategories.FindCategoryByCombinedName</a:t>
            </a:r>
            <a:r>
              <a:rPr lang="en-US" altLang="zh-CN" dirty="0" smtClean="0"/>
              <a:t>(new </a:t>
            </a:r>
          </a:p>
          <a:p>
            <a:r>
              <a:rPr lang="en-US" altLang="zh-CN" dirty="0" err="1" smtClean="0"/>
              <a:t>amedConstant</a:t>
            </a:r>
            <a:r>
              <a:rPr lang="en-US" altLang="zh-CN" dirty="0" smtClean="0"/>
              <a:t>(</a:t>
            </a:r>
            <a:r>
              <a:rPr lang="en-US" altLang="zh-CN" dirty="0" err="1" smtClean="0"/>
              <a:t>PropertyCategoryNames.Item</a:t>
            </a:r>
            <a:r>
              <a:rPr lang="en-US" altLang="zh-CN" dirty="0" smtClean="0"/>
              <a:t>, "Item12345")); </a:t>
            </a:r>
          </a:p>
          <a:p>
            <a:r>
              <a:rPr lang="en-US" altLang="zh-CN" dirty="0" err="1" smtClean="0"/>
              <a:t>PropertyCategory</a:t>
            </a:r>
            <a:r>
              <a:rPr lang="en-US" altLang="zh-CN" dirty="0" smtClean="0"/>
              <a:t> oPC_Item2 = </a:t>
            </a:r>
            <a:r>
              <a:rPr lang="en-US" altLang="zh-CN" dirty="0" err="1" smtClean="0"/>
              <a:t>oSelectedItem.PropertyCategories.FindCategoryByCombinedName</a:t>
            </a:r>
            <a:r>
              <a:rPr lang="en-US" altLang="zh-CN" dirty="0" smtClean="0"/>
              <a:t>(new </a:t>
            </a:r>
          </a:p>
          <a:p>
            <a:r>
              <a:rPr lang="en-US" altLang="zh-CN" dirty="0" err="1" smtClean="0"/>
              <a:t>amedConstant</a:t>
            </a:r>
            <a:r>
              <a:rPr lang="en-US" altLang="zh-CN" dirty="0" smtClean="0"/>
              <a:t>(</a:t>
            </a:r>
            <a:r>
              <a:rPr lang="en-US" altLang="zh-CN" dirty="0" err="1" smtClean="0"/>
              <a:t>PropertyCategoryNames.Item</a:t>
            </a:r>
            <a:r>
              <a:rPr lang="en-US" altLang="zh-CN" dirty="0" smtClean="0"/>
              <a:t>, "</a:t>
            </a:r>
            <a:r>
              <a:rPr lang="en-US" altLang="zh-CN" dirty="0" err="1" smtClean="0"/>
              <a:t>no_meaning_string</a:t>
            </a:r>
            <a:r>
              <a:rPr lang="en-US" altLang="zh-CN" dirty="0" smtClean="0"/>
              <a:t>"));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2153821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a:p>
        </p:txBody>
      </p:sp>
    </p:spTree>
    <p:extLst>
      <p:ext uri="{BB962C8B-B14F-4D97-AF65-F5344CB8AC3E}">
        <p14:creationId xmlns:p14="http://schemas.microsoft.com/office/powerpoint/2010/main" val="1987374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114233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a:t>
            </a:r>
            <a:r>
              <a:rPr lang="en-US" altLang="zh-CN" dirty="0" smtClean="0"/>
              <a:t>5 </a:t>
            </a:r>
            <a:r>
              <a:rPr lang="en-US" altLang="zh-CN" dirty="0" smtClean="0"/>
              <a:t>– Properties  </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Demo: Get Categories </a:t>
            </a:r>
            <a:r>
              <a:rPr lang="en-US" altLang="zh-CN" dirty="0"/>
              <a:t>by </a:t>
            </a:r>
            <a:r>
              <a:rPr lang="en-US" altLang="zh-CN" dirty="0" smtClean="0"/>
              <a:t>Methods</a:t>
            </a:r>
            <a:br>
              <a:rPr lang="en-US" altLang="zh-CN" dirty="0" smtClean="0"/>
            </a:br>
            <a:endParaRPr lang="zh-CN" altLang="en-US" sz="2800" b="0" dirty="0">
              <a:solidFill>
                <a:srgbClr val="009999"/>
              </a:solidFill>
            </a:endParaRPr>
          </a:p>
        </p:txBody>
      </p:sp>
      <p:sp>
        <p:nvSpPr>
          <p:cNvPr id="1026" name="Rectangle 2"/>
          <p:cNvSpPr>
            <a:spLocks noChangeArrowheads="1"/>
          </p:cNvSpPr>
          <p:nvPr/>
        </p:nvSpPr>
        <p:spPr bwMode="auto">
          <a:xfrm>
            <a:off x="714375" y="2430554"/>
            <a:ext cx="11506199" cy="4801308"/>
          </a:xfrm>
          <a:prstGeom prst="rect">
            <a:avLst/>
          </a:prstGeom>
          <a:solidFill>
            <a:schemeClr val="bg1">
              <a:lumMod val="95000"/>
            </a:schemeClr>
          </a:solidFill>
          <a:ln w="9525">
            <a:noFill/>
            <a:miter lim="800000"/>
            <a:headEnd/>
            <a:tailEnd/>
          </a:ln>
          <a:effectLst/>
        </p:spPr>
        <p:txBody>
          <a:bodyPr vert="horz" wrap="square" lIns="91435" tIns="45717" rIns="91435" bIns="45717" numCol="1" anchor="ctr" anchorCtr="0" compatLnSpc="1">
            <a:prstTxWarp prst="textNoShape">
              <a:avLst/>
            </a:prstTxWarp>
            <a:spAutoFit/>
          </a:bodyPr>
          <a:lstStyle/>
          <a:p>
            <a:pPr defTabSz="914348"/>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oSelectedItem</a:t>
            </a:r>
            <a:r>
              <a:rPr lang="en-US" altLang="zh-CN" sz="1800" b="1" dirty="0">
                <a:latin typeface="Times New Roman" pitchFamily="18" charset="0"/>
                <a:ea typeface="宋体" pitchFamily="2" charset="-122"/>
                <a:cs typeface="Times New Roman" pitchFamily="18" charset="0"/>
              </a:rPr>
              <a:t> = </a:t>
            </a:r>
            <a:r>
              <a:rPr lang="en-US" altLang="zh-CN" sz="1800" b="1" dirty="0" err="1">
                <a:latin typeface="Times New Roman" pitchFamily="18" charset="0"/>
                <a:ea typeface="宋体" pitchFamily="2" charset="-122"/>
                <a:cs typeface="Times New Roman" pitchFamily="18" charset="0"/>
              </a:rPr>
              <a:t>oDoc.SelectedItems.ElementAt</a:t>
            </a:r>
            <a:r>
              <a:rPr lang="en-US" altLang="zh-CN" sz="1800" b="1" dirty="0">
                <a:latin typeface="Times New Roman" pitchFamily="18" charset="0"/>
                <a:ea typeface="宋体" pitchFamily="2" charset="-122"/>
                <a:cs typeface="Times New Roman" pitchFamily="18" charset="0"/>
              </a:rPr>
              <a:t>&lt;</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&gt;(0); </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//get property category </a:t>
            </a:r>
            <a:r>
              <a:rPr lang="en-US" altLang="zh-CN" sz="1800" b="1" dirty="0" smtClean="0">
                <a:solidFill>
                  <a:srgbClr val="008000"/>
                </a:solidFill>
                <a:latin typeface="Times New Roman" pitchFamily="18" charset="0"/>
                <a:ea typeface="宋体" pitchFamily="2" charset="-122"/>
                <a:cs typeface="Times New Roman" pitchFamily="18" charset="0"/>
              </a:rPr>
              <a:t>/</a:t>
            </a:r>
            <a:r>
              <a:rPr lang="en-US" altLang="zh-CN" sz="1800" b="1" dirty="0">
                <a:solidFill>
                  <a:srgbClr val="008000"/>
                </a:solidFill>
                <a:latin typeface="Times New Roman" pitchFamily="18" charset="0"/>
                <a:ea typeface="宋体" pitchFamily="2" charset="-122"/>
                <a:cs typeface="Times New Roman" pitchFamily="18" charset="0"/>
              </a:rPr>
              <a:t>by display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oPC_DWGHandle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oSelectedItem.PropertyCategories.FindCategoryByDisplayName</a:t>
            </a:r>
            <a:r>
              <a:rPr lang="en-US" altLang="zh-CN" sz="1800" b="1" dirty="0">
                <a:latin typeface="Times New Roman" pitchFamily="18" charset="0"/>
                <a:ea typeface="宋体" pitchFamily="2" charset="-122"/>
                <a:cs typeface="Times New Roman" pitchFamily="18" charset="0"/>
              </a:rPr>
              <a:t>(</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internal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oPC_DWGHandle1 = </a:t>
            </a:r>
          </a:p>
          <a:p>
            <a:pPr defTabSz="914348" eaLnBrk="0" hangingPunct="0"/>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oSelectedItem.PropertyCategories.FindCategoryByName</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PropertyCategoryNames</a:t>
            </a:r>
            <a:r>
              <a:rPr lang="en-US" altLang="zh-CN" sz="1800" b="1" dirty="0" err="1">
                <a:latin typeface="Times New Roman" pitchFamily="18" charset="0"/>
                <a:ea typeface="宋体" pitchFamily="2" charset="-122"/>
                <a:cs typeface="Times New Roman" pitchFamily="18" charset="0"/>
              </a:rPr>
              <a:t>.AutoCadEntityHandle</a:t>
            </a:r>
            <a:r>
              <a:rPr lang="en-US" altLang="zh-CN" sz="1800" b="1" dirty="0">
                <a:latin typeface="Times New Roman" pitchFamily="18" charset="0"/>
                <a:ea typeface="宋体" pitchFamily="2" charset="-122"/>
                <a:cs typeface="Times New Roman" pitchFamily="18" charset="0"/>
              </a:rPr>
              <a:t>); </a:t>
            </a:r>
          </a:p>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combined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oPC_DWGHandle2 =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oSelectedItem.PropertyCategories.FindCategoryByCombinedName</a:t>
            </a:r>
            <a:r>
              <a:rPr lang="en-US" altLang="zh-CN" sz="1800" b="1" dirty="0">
                <a:latin typeface="Times New Roman" pitchFamily="18" charset="0"/>
                <a:ea typeface="宋体" pitchFamily="2" charset="-122"/>
                <a:cs typeface="Times New Roman" pitchFamily="18" charset="0"/>
              </a:rPr>
              <a:t>(</a:t>
            </a:r>
            <a:r>
              <a:rPr lang="en-US" altLang="zh-CN" sz="1800" b="1" dirty="0">
                <a:solidFill>
                  <a:srgbClr val="0000FF"/>
                </a:solidFill>
                <a:latin typeface="Times New Roman" pitchFamily="18" charset="0"/>
                <a:ea typeface="宋体" pitchFamily="2" charset="-122"/>
                <a:cs typeface="Times New Roman" pitchFamily="18" charset="0"/>
              </a:rPr>
              <a:t>new</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smtClean="0">
                <a:solidFill>
                  <a:srgbClr val="2B91AF"/>
                </a:solidFill>
                <a:latin typeface="Times New Roman" pitchFamily="18" charset="0"/>
                <a:ea typeface="宋体" pitchFamily="2" charset="-122"/>
                <a:cs typeface="Times New Roman" pitchFamily="18" charset="0"/>
              </a:rPr>
              <a:t>		</a:t>
            </a:r>
            <a:r>
              <a:rPr lang="en-US" altLang="zh-CN" sz="1800" b="1" dirty="0" err="1" smtClean="0">
                <a:solidFill>
                  <a:srgbClr val="2B91AF"/>
                </a:solidFill>
                <a:latin typeface="Times New Roman" pitchFamily="18" charset="0"/>
                <a:ea typeface="宋体" pitchFamily="2" charset="-122"/>
                <a:cs typeface="Times New Roman" pitchFamily="18" charset="0"/>
              </a:rPr>
              <a:t>NamedConstant</a:t>
            </a:r>
            <a:r>
              <a:rPr lang="en-US" altLang="zh-CN" sz="1800" b="1" dirty="0" smtClean="0">
                <a:latin typeface="Times New Roman" pitchFamily="18" charset="0"/>
                <a:ea typeface="宋体" pitchFamily="2" charset="-122"/>
                <a:cs typeface="Times New Roman" pitchFamily="18" charset="0"/>
              </a:rPr>
              <a:t>(</a:t>
            </a:r>
            <a:r>
              <a:rPr lang="en-US" altLang="zh-CN" sz="1800" b="1" dirty="0" err="1" smtClean="0">
                <a:solidFill>
                  <a:srgbClr val="2B91AF"/>
                </a:solidFill>
                <a:latin typeface="Times New Roman" pitchFamily="18" charset="0"/>
                <a:ea typeface="宋体" pitchFamily="2" charset="-122"/>
                <a:cs typeface="Times New Roman" pitchFamily="18" charset="0"/>
              </a:rPr>
              <a:t>PropertyCategoryNames</a:t>
            </a:r>
            <a:r>
              <a:rPr lang="en-US" altLang="zh-CN" sz="1800" b="1" dirty="0" err="1" smtClean="0">
                <a:latin typeface="Times New Roman" pitchFamily="18" charset="0"/>
                <a:ea typeface="宋体" pitchFamily="2" charset="-122"/>
                <a:cs typeface="Times New Roman" pitchFamily="18" charset="0"/>
              </a:rPr>
              <a:t>.AutoCadEntityHandle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1747232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a:t> </a:t>
            </a:r>
            <a:r>
              <a:rPr lang="en-US" altLang="zh-CN" smtClean="0"/>
              <a:t>Demo: Get </a:t>
            </a:r>
            <a:r>
              <a:rPr lang="en-US" altLang="zh-CN" dirty="0" smtClean="0"/>
              <a:t>Properties </a:t>
            </a:r>
            <a:r>
              <a:rPr lang="en-US" altLang="zh-CN" dirty="0"/>
              <a:t>by </a:t>
            </a:r>
            <a:r>
              <a:rPr lang="en-US" altLang="zh-CN" dirty="0" smtClean="0"/>
              <a:t>Methods</a:t>
            </a:r>
            <a:br>
              <a:rPr lang="en-US" altLang="zh-CN" dirty="0" smtClean="0"/>
            </a:br>
            <a:r>
              <a:rPr lang="en-US" altLang="zh-CN" dirty="0" smtClean="0"/>
              <a:t/>
            </a:r>
            <a:br>
              <a:rPr lang="en-US" altLang="zh-CN" dirty="0" smtClean="0"/>
            </a:br>
            <a:endParaRPr lang="zh-CN" altLang="en-US" dirty="0"/>
          </a:p>
        </p:txBody>
      </p:sp>
      <p:sp>
        <p:nvSpPr>
          <p:cNvPr id="4" name="Rectangle 3"/>
          <p:cNvSpPr/>
          <p:nvPr/>
        </p:nvSpPr>
        <p:spPr>
          <a:xfrm>
            <a:off x="617245" y="1982787"/>
            <a:ext cx="11831929" cy="5078307"/>
          </a:xfrm>
          <a:prstGeom prst="rect">
            <a:avLst/>
          </a:prstGeom>
          <a:solidFill>
            <a:schemeClr val="bg1">
              <a:lumMod val="95000"/>
            </a:schemeClr>
          </a:solidFill>
        </p:spPr>
        <p:txBody>
          <a:bodyPr wrap="square" lIns="91435" tIns="45717" rIns="91435" bIns="45717">
            <a:spAutoFit/>
          </a:bodyPr>
          <a:lstStyle/>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display name (property </a:t>
            </a:r>
            <a:r>
              <a:rPr lang="en-US" altLang="zh-CN" sz="1800" b="1" dirty="0" err="1">
                <a:solidFill>
                  <a:srgbClr val="008000"/>
                </a:solidFill>
                <a:latin typeface="Times New Roman" pitchFamily="18" charset="0"/>
                <a:ea typeface="宋体" pitchFamily="2" charset="-122"/>
                <a:cs typeface="Times New Roman" pitchFamily="18" charset="0"/>
              </a:rPr>
              <a:t>caterogy</a:t>
            </a:r>
            <a:r>
              <a:rPr lang="en-US" altLang="zh-CN" sz="1800" b="1" dirty="0">
                <a:solidFill>
                  <a:srgbClr val="008000"/>
                </a:solidFill>
                <a:latin typeface="Times New Roman" pitchFamily="18" charset="0"/>
                <a:ea typeface="宋体" pitchFamily="2" charset="-122"/>
                <a:cs typeface="Times New Roman" pitchFamily="18" charset="0"/>
              </a:rPr>
              <a:t> and property)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DataProperty</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oDP_DWGHandle</a:t>
            </a:r>
            <a:r>
              <a:rPr lang="en-US" altLang="zh-CN" sz="1800" b="1" dirty="0">
                <a:latin typeface="Times New Roman" pitchFamily="18" charset="0"/>
                <a:ea typeface="宋体" pitchFamily="2" charset="-122"/>
                <a:cs typeface="Times New Roman" pitchFamily="18" charset="0"/>
              </a:rPr>
              <a:t> = </a:t>
            </a:r>
            <a:endParaRPr lang="en-US" altLang="zh-CN" sz="1800" b="1" dirty="0" smtClean="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oSelectedItem.PropertyCategories.FindPropertyByDisplayName</a:t>
            </a:r>
            <a:r>
              <a:rPr lang="en-US" altLang="zh-CN" sz="1800" b="1" dirty="0">
                <a:latin typeface="Times New Roman" pitchFamily="18" charset="0"/>
                <a:ea typeface="宋体" pitchFamily="2" charset="-122"/>
                <a:cs typeface="Times New Roman" pitchFamily="18" charset="0"/>
              </a:rPr>
              <a:t>(</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"Value"</a:t>
            </a:r>
            <a:r>
              <a:rPr lang="en-US" altLang="zh-CN" sz="1800" b="1" dirty="0">
                <a:latin typeface="Times New Roman" pitchFamily="18" charset="0"/>
                <a:ea typeface="宋体" pitchFamily="2" charset="-122"/>
                <a:cs typeface="Times New Roman" pitchFamily="18" charset="0"/>
              </a:rPr>
              <a:t>); </a:t>
            </a:r>
          </a:p>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internal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DataProperty</a:t>
            </a:r>
            <a:r>
              <a:rPr lang="en-US" altLang="zh-CN" sz="1800" b="1" dirty="0">
                <a:latin typeface="Times New Roman" pitchFamily="18" charset="0"/>
                <a:ea typeface="宋体" pitchFamily="2" charset="-122"/>
                <a:cs typeface="Times New Roman" pitchFamily="18" charset="0"/>
              </a:rPr>
              <a:t> oDP_DWGHandle1 = </a:t>
            </a:r>
          </a:p>
          <a:p>
            <a:pPr defTabSz="914348" eaLnBrk="0" hangingPunct="0"/>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oSelectedItem.PropertyCategories.FindPropertyByName</a:t>
            </a:r>
            <a:r>
              <a:rPr lang="en-US" altLang="zh-CN" sz="1800" b="1" dirty="0" smtClean="0">
                <a:latin typeface="Times New Roman" pitchFamily="18" charset="0"/>
                <a:ea typeface="宋体" pitchFamily="2" charset="-122"/>
                <a:cs typeface="Times New Roman" pitchFamily="18" charset="0"/>
              </a:rPr>
              <a:t>(</a:t>
            </a:r>
            <a:r>
              <a:rPr lang="en-US" altLang="zh-CN" sz="1800" b="1" dirty="0" err="1" smtClean="0">
                <a:solidFill>
                  <a:srgbClr val="2B91AF"/>
                </a:solidFill>
                <a:latin typeface="Times New Roman" pitchFamily="18" charset="0"/>
                <a:ea typeface="宋体" pitchFamily="2" charset="-122"/>
                <a:cs typeface="Times New Roman" pitchFamily="18" charset="0"/>
              </a:rPr>
              <a:t>PropertyCategoryNames</a:t>
            </a:r>
            <a:r>
              <a:rPr lang="en-US" altLang="zh-CN" sz="1800" b="1" dirty="0" err="1" smtClean="0">
                <a:latin typeface="Times New Roman" pitchFamily="18" charset="0"/>
                <a:ea typeface="宋体" pitchFamily="2" charset="-122"/>
                <a:cs typeface="Times New Roman" pitchFamily="18" charset="0"/>
              </a:rPr>
              <a:t>.AutoCadEntityHandle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smtClean="0">
                <a:solidFill>
                  <a:srgbClr val="2B91AF"/>
                </a:solidFill>
                <a:latin typeface="Times New Roman" pitchFamily="18" charset="0"/>
                <a:ea typeface="宋体" pitchFamily="2" charset="-122"/>
                <a:cs typeface="Times New Roman" pitchFamily="18" charset="0"/>
              </a:rPr>
              <a:t>			</a:t>
            </a:r>
            <a:r>
              <a:rPr lang="en-US" altLang="zh-CN" sz="1800" b="1" dirty="0" err="1" smtClean="0">
                <a:solidFill>
                  <a:srgbClr val="2B91AF"/>
                </a:solidFill>
                <a:latin typeface="Times New Roman" pitchFamily="18" charset="0"/>
                <a:ea typeface="宋体" pitchFamily="2" charset="-122"/>
                <a:cs typeface="Times New Roman" pitchFamily="18" charset="0"/>
              </a:rPr>
              <a:t>DataPropertyNames</a:t>
            </a:r>
            <a:r>
              <a:rPr lang="en-US" altLang="zh-CN" sz="1800" b="1" dirty="0" err="1" smtClean="0">
                <a:latin typeface="Times New Roman" pitchFamily="18" charset="0"/>
                <a:ea typeface="宋体" pitchFamily="2" charset="-122"/>
                <a:cs typeface="Times New Roman" pitchFamily="18" charset="0"/>
              </a:rPr>
              <a:t>.AutoCadEntityHandleValue</a:t>
            </a:r>
            <a:r>
              <a:rPr lang="en-US" altLang="zh-CN" sz="1800" b="1" dirty="0">
                <a:latin typeface="Times New Roman" pitchFamily="18" charset="0"/>
                <a:ea typeface="宋体" pitchFamily="2" charset="-122"/>
                <a:cs typeface="Times New Roman" pitchFamily="18" charset="0"/>
              </a:rPr>
              <a:t>); </a:t>
            </a:r>
          </a:p>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combined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DataProperty</a:t>
            </a:r>
            <a:r>
              <a:rPr lang="en-US" altLang="zh-CN" sz="1800" b="1" dirty="0">
                <a:latin typeface="Times New Roman" pitchFamily="18" charset="0"/>
                <a:ea typeface="宋体" pitchFamily="2" charset="-122"/>
                <a:cs typeface="Times New Roman" pitchFamily="18" charset="0"/>
              </a:rPr>
              <a:t> oDP_DWGHandle2 = </a:t>
            </a:r>
            <a:endParaRPr lang="en-US" altLang="zh-CN" sz="1800" b="1" dirty="0" smtClean="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oSelectedItem.PropertyCategories.FindPropertyByCombinedName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solidFill>
                  <a:srgbClr val="0000FF"/>
                </a:solidFill>
                <a:latin typeface="Times New Roman" pitchFamily="18" charset="0"/>
                <a:ea typeface="宋体" pitchFamily="2" charset="-122"/>
                <a:cs typeface="Times New Roman" pitchFamily="18" charset="0"/>
              </a:rPr>
              <a:t>   </a:t>
            </a:r>
            <a:r>
              <a:rPr lang="en-US" altLang="zh-CN" sz="1800" b="1" dirty="0" smtClean="0">
                <a:solidFill>
                  <a:srgbClr val="0000FF"/>
                </a:solidFill>
                <a:latin typeface="Times New Roman" pitchFamily="18" charset="0"/>
                <a:ea typeface="宋体" pitchFamily="2" charset="-122"/>
                <a:cs typeface="Times New Roman" pitchFamily="18" charset="0"/>
              </a:rPr>
              <a:t>		new</a:t>
            </a:r>
            <a:r>
              <a:rPr lang="en-US" altLang="zh-CN" sz="1800" b="1" dirty="0" smtClean="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NamedConstant</a:t>
            </a:r>
            <a:r>
              <a:rPr lang="en-US" altLang="zh-CN" sz="1800" b="1" dirty="0">
                <a:latin typeface="Times New Roman" pitchFamily="18" charset="0"/>
                <a:ea typeface="宋体" pitchFamily="2" charset="-122"/>
                <a:cs typeface="Times New Roman" pitchFamily="18" charset="0"/>
              </a:rPr>
              <a:t>(</a:t>
            </a:r>
            <a:r>
              <a:rPr lang="en-US" altLang="zh-CN" sz="1800" b="1" dirty="0" err="1">
                <a:solidFill>
                  <a:srgbClr val="2B91AF"/>
                </a:solidFill>
                <a:latin typeface="Times New Roman" pitchFamily="18" charset="0"/>
                <a:ea typeface="宋体" pitchFamily="2" charset="-122"/>
                <a:cs typeface="Times New Roman" pitchFamily="18" charset="0"/>
              </a:rPr>
              <a:t>PropertyCategoryNames</a:t>
            </a:r>
            <a:r>
              <a:rPr lang="en-US" altLang="zh-CN" sz="1800" b="1" dirty="0" err="1">
                <a:latin typeface="Times New Roman" pitchFamily="18" charset="0"/>
                <a:ea typeface="宋体" pitchFamily="2" charset="-122"/>
                <a:cs typeface="Times New Roman" pitchFamily="18" charset="0"/>
              </a:rPr>
              <a:t>.AutoCadEntityHandle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"Entity </a:t>
            </a:r>
            <a:r>
              <a:rPr lang="en-US" altLang="zh-CN" sz="1800" b="1" dirty="0" smtClean="0">
                <a:solidFill>
                  <a:srgbClr val="A31515"/>
                </a:solidFill>
                <a:latin typeface="Times New Roman" pitchFamily="18" charset="0"/>
                <a:ea typeface="宋体" pitchFamily="2" charset="-122"/>
                <a:cs typeface="Times New Roman" pitchFamily="18" charset="0"/>
              </a:rPr>
              <a:t>Handle"</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smtClean="0">
                <a:solidFill>
                  <a:srgbClr val="0000FF"/>
                </a:solidFill>
                <a:latin typeface="Times New Roman" pitchFamily="18" charset="0"/>
                <a:ea typeface="宋体" pitchFamily="2" charset="-122"/>
                <a:cs typeface="Times New Roman" pitchFamily="18" charset="0"/>
              </a:rPr>
              <a:t>new</a:t>
            </a:r>
            <a:r>
              <a:rPr lang="en-US" altLang="zh-CN" sz="1800" b="1" dirty="0" smtClean="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NamedConstant</a:t>
            </a:r>
            <a:r>
              <a:rPr lang="en-US" altLang="zh-CN" sz="1800" b="1" dirty="0">
                <a:latin typeface="Times New Roman" pitchFamily="18" charset="0"/>
                <a:ea typeface="宋体" pitchFamily="2" charset="-122"/>
                <a:cs typeface="Times New Roman" pitchFamily="18" charset="0"/>
              </a:rPr>
              <a:t>(</a:t>
            </a:r>
            <a:r>
              <a:rPr lang="en-US" altLang="zh-CN" sz="1800" b="1" dirty="0" err="1">
                <a:solidFill>
                  <a:srgbClr val="2B91AF"/>
                </a:solidFill>
                <a:latin typeface="Times New Roman" pitchFamily="18" charset="0"/>
                <a:ea typeface="宋体" pitchFamily="2" charset="-122"/>
                <a:cs typeface="Times New Roman" pitchFamily="18" charset="0"/>
              </a:rPr>
              <a:t>DataPropertyNames</a:t>
            </a:r>
            <a:r>
              <a:rPr lang="en-US" altLang="zh-CN" sz="1800" b="1" dirty="0" err="1">
                <a:latin typeface="Times New Roman" pitchFamily="18" charset="0"/>
                <a:ea typeface="宋体" pitchFamily="2" charset="-122"/>
                <a:cs typeface="Times New Roman" pitchFamily="18" charset="0"/>
              </a:rPr>
              <a:t>.AutoCadEntityHandleValue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"Value"</a:t>
            </a:r>
            <a:r>
              <a:rPr lang="en-US" altLang="zh-CN" sz="1800" b="1" dirty="0">
                <a:latin typeface="Times New Roman" pitchFamily="18" charset="0"/>
                <a:ea typeface="宋体" pitchFamily="2" charset="-122"/>
                <a:cs typeface="Times New Roman" pitchFamily="18" charset="0"/>
              </a:rPr>
              <a:t>));</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//display the value of the DWG handle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System.Diagnostics.</a:t>
            </a:r>
            <a:r>
              <a:rPr lang="en-US" altLang="zh-CN" sz="1800" b="1" dirty="0" err="1">
                <a:solidFill>
                  <a:srgbClr val="2B91AF"/>
                </a:solidFill>
                <a:latin typeface="Times New Roman" pitchFamily="18" charset="0"/>
                <a:ea typeface="宋体" pitchFamily="2" charset="-122"/>
                <a:cs typeface="Times New Roman" pitchFamily="18" charset="0"/>
              </a:rPr>
              <a:t>Debug</a:t>
            </a:r>
            <a:r>
              <a:rPr lang="en-US" altLang="zh-CN" sz="1800" b="1" dirty="0" err="1">
                <a:latin typeface="Times New Roman" pitchFamily="18" charset="0"/>
                <a:ea typeface="宋体" pitchFamily="2" charset="-122"/>
                <a:cs typeface="Times New Roman" pitchFamily="18" charset="0"/>
              </a:rPr>
              <a:t>.Write</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oDP_DWGHandle.Value.ToString</a:t>
            </a:r>
            <a:r>
              <a:rPr lang="en-US" altLang="zh-CN" sz="1800" b="1" dirty="0">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4113718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See Lab 09  [COM </a:t>
            </a:r>
            <a:r>
              <a:rPr lang="en-US" altLang="zh-CN" dirty="0" err="1" smtClean="0"/>
              <a:t>Interop</a:t>
            </a:r>
            <a:r>
              <a:rPr lang="en-US" altLang="zh-CN" dirty="0" smtClean="0"/>
              <a:t>]</a:t>
            </a:r>
            <a:endParaRPr lang="zh-CN" altLang="en-US" dirty="0"/>
          </a:p>
        </p:txBody>
      </p:sp>
      <p:sp>
        <p:nvSpPr>
          <p:cNvPr id="4" name="Title 1"/>
          <p:cNvSpPr>
            <a:spLocks noGrp="1"/>
          </p:cNvSpPr>
          <p:nvPr>
            <p:ph type="title"/>
          </p:nvPr>
        </p:nvSpPr>
        <p:spPr/>
        <p:txBody>
          <a:bodyPr/>
          <a:lstStyle/>
          <a:p>
            <a:r>
              <a:rPr lang="en-US" altLang="zh-CN" dirty="0"/>
              <a:t>Add Custom Properties </a:t>
            </a:r>
            <a:endParaRPr lang="zh-CN" altLang="en-US" dirty="0"/>
          </a:p>
        </p:txBody>
      </p:sp>
    </p:spTree>
    <p:extLst>
      <p:ext uri="{BB962C8B-B14F-4D97-AF65-F5344CB8AC3E}">
        <p14:creationId xmlns:p14="http://schemas.microsoft.com/office/powerpoint/2010/main" val="1795644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61975" y="1601787"/>
            <a:ext cx="11710098" cy="6782341"/>
          </a:xfrm>
        </p:spPr>
        <p:txBody>
          <a:bodyPr/>
          <a:lstStyle/>
          <a:p>
            <a:pPr lvl="0"/>
            <a:r>
              <a:rPr lang="en-US" altLang="zh-CN" sz="3200" dirty="0" err="1" smtClean="0"/>
              <a:t>ModelItem.InstanceGuid</a:t>
            </a:r>
            <a:endParaRPr lang="en-US" altLang="zh-CN" sz="3200" dirty="0" smtClean="0"/>
          </a:p>
          <a:p>
            <a:pPr lvl="1"/>
            <a:r>
              <a:rPr lang="en-US" altLang="zh-CN" sz="2200" dirty="0" smtClean="0"/>
              <a:t>Same </a:t>
            </a:r>
            <a:r>
              <a:rPr lang="en-US" altLang="zh-CN" sz="2200" dirty="0"/>
              <a:t>to </a:t>
            </a:r>
            <a:r>
              <a:rPr lang="en-US" altLang="zh-CN" sz="2200" dirty="0" smtClean="0"/>
              <a:t>Item</a:t>
            </a:r>
            <a:r>
              <a:rPr lang="en-US" altLang="zh-CN" sz="2200" dirty="0"/>
              <a:t>&gt;&gt;</a:t>
            </a:r>
            <a:r>
              <a:rPr lang="en-US" altLang="zh-CN" sz="2200" dirty="0" err="1" smtClean="0"/>
              <a:t>Guid</a:t>
            </a:r>
            <a:r>
              <a:rPr lang="en-US" altLang="zh-CN" sz="2200" dirty="0" smtClean="0"/>
              <a:t> in UI</a:t>
            </a:r>
          </a:p>
          <a:p>
            <a:pPr lvl="1"/>
            <a:r>
              <a:rPr lang="en-US" altLang="zh-CN" sz="2200" dirty="0" smtClean="0"/>
              <a:t>Available for some file formats only (Revit, AutoCAD) </a:t>
            </a:r>
            <a:endParaRPr lang="zh-CN" altLang="zh-CN" sz="2200" dirty="0"/>
          </a:p>
          <a:p>
            <a:pPr lvl="0"/>
            <a:r>
              <a:rPr lang="en-US" altLang="zh-CN" sz="3200" dirty="0" smtClean="0"/>
              <a:t>Properties from source CAD file</a:t>
            </a:r>
          </a:p>
          <a:p>
            <a:pPr lvl="1"/>
            <a:r>
              <a:rPr lang="en-US" altLang="zh-CN" sz="2200" dirty="0" smtClean="0"/>
              <a:t>Some format provides a kind of ID that </a:t>
            </a:r>
            <a:r>
              <a:rPr lang="en-US" altLang="zh-CN" sz="2200" dirty="0"/>
              <a:t>could be an </a:t>
            </a:r>
            <a:r>
              <a:rPr lang="en-US" altLang="zh-CN" sz="2200" dirty="0" smtClean="0"/>
              <a:t>identifier such </a:t>
            </a:r>
            <a:r>
              <a:rPr lang="en-US" altLang="zh-CN" sz="2200" dirty="0"/>
              <a:t>as AutoCAD Handle, </a:t>
            </a:r>
            <a:r>
              <a:rPr lang="en-US" altLang="zh-CN" sz="2200" dirty="0" err="1"/>
              <a:t>Guid</a:t>
            </a:r>
            <a:r>
              <a:rPr lang="en-US" altLang="zh-CN" sz="2200" dirty="0"/>
              <a:t> of </a:t>
            </a:r>
            <a:r>
              <a:rPr lang="en-US" altLang="zh-CN" sz="2200" dirty="0" err="1"/>
              <a:t>Microstation</a:t>
            </a:r>
            <a:r>
              <a:rPr lang="en-US" altLang="zh-CN" sz="2200" dirty="0"/>
              <a:t>. </a:t>
            </a:r>
            <a:endParaRPr lang="zh-CN" altLang="zh-CN" sz="2200" dirty="0"/>
          </a:p>
          <a:p>
            <a:r>
              <a:rPr lang="en-US" altLang="zh-CN" sz="3200" dirty="0" smtClean="0"/>
              <a:t>Revit file</a:t>
            </a:r>
          </a:p>
          <a:p>
            <a:pPr lvl="1"/>
            <a:r>
              <a:rPr lang="en-US" altLang="zh-CN" sz="2200" dirty="0" smtClean="0"/>
              <a:t>Recommend </a:t>
            </a:r>
            <a:r>
              <a:rPr lang="en-US" altLang="zh-CN" sz="2200" dirty="0"/>
              <a:t>with </a:t>
            </a:r>
            <a:r>
              <a:rPr lang="en-US" altLang="zh-CN" sz="2200" dirty="0" smtClean="0"/>
              <a:t>Elements Properties&gt;&gt;</a:t>
            </a:r>
            <a:r>
              <a:rPr lang="en-US" altLang="zh-CN" sz="2200" dirty="0" err="1" smtClean="0"/>
              <a:t>UniqueId</a:t>
            </a:r>
            <a:r>
              <a:rPr lang="en-US" altLang="zh-CN" sz="2200" dirty="0" smtClean="0"/>
              <a:t>.   </a:t>
            </a:r>
            <a:endParaRPr lang="zh-CN" altLang="en-US" sz="2200" dirty="0"/>
          </a:p>
        </p:txBody>
      </p:sp>
      <p:sp>
        <p:nvSpPr>
          <p:cNvPr id="4" name="Title 3"/>
          <p:cNvSpPr>
            <a:spLocks noGrp="1"/>
          </p:cNvSpPr>
          <p:nvPr>
            <p:ph type="title"/>
          </p:nvPr>
        </p:nvSpPr>
        <p:spPr>
          <a:xfrm>
            <a:off x="650663" y="390732"/>
            <a:ext cx="11710035" cy="906255"/>
          </a:xfrm>
        </p:spPr>
        <p:txBody>
          <a:bodyPr/>
          <a:lstStyle/>
          <a:p>
            <a:r>
              <a:rPr lang="en-US" altLang="zh-CN" dirty="0" smtClean="0"/>
              <a:t>Unique Identifier of Object</a:t>
            </a:r>
            <a:endParaRPr lang="zh-CN" altLang="en-US" dirty="0"/>
          </a:p>
        </p:txBody>
      </p:sp>
      <p:pic>
        <p:nvPicPr>
          <p:cNvPr id="2" name="Picture 1"/>
          <p:cNvPicPr>
            <a:picLocks noChangeAspect="1"/>
          </p:cNvPicPr>
          <p:nvPr/>
        </p:nvPicPr>
        <p:blipFill>
          <a:blip r:embed="rId3"/>
          <a:stretch>
            <a:fillRect/>
          </a:stretch>
        </p:blipFill>
        <p:spPr>
          <a:xfrm>
            <a:off x="2924175" y="5183187"/>
            <a:ext cx="6324600" cy="4057650"/>
          </a:xfrm>
          <a:prstGeom prst="rect">
            <a:avLst/>
          </a:prstGeom>
        </p:spPr>
      </p:pic>
    </p:spTree>
    <p:extLst>
      <p:ext uri="{BB962C8B-B14F-4D97-AF65-F5344CB8AC3E}">
        <p14:creationId xmlns:p14="http://schemas.microsoft.com/office/powerpoint/2010/main" val="3633449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Create a plugin</a:t>
            </a:r>
          </a:p>
          <a:p>
            <a:endParaRPr lang="en-US" altLang="zh-CN" dirty="0"/>
          </a:p>
          <a:p>
            <a:r>
              <a:rPr lang="en-US" altLang="zh-CN" dirty="0" smtClean="0"/>
              <a:t>Check the language of </a:t>
            </a:r>
            <a:r>
              <a:rPr lang="en-US" altLang="zh-CN" dirty="0" err="1" smtClean="0"/>
              <a:t>Navisworks</a:t>
            </a:r>
            <a:r>
              <a:rPr lang="en-US" altLang="zh-CN" dirty="0" smtClean="0"/>
              <a:t>.</a:t>
            </a:r>
          </a:p>
          <a:p>
            <a:endParaRPr lang="en-US" altLang="zh-CN" dirty="0"/>
          </a:p>
          <a:p>
            <a:r>
              <a:rPr lang="en-US" altLang="zh-CN" dirty="0" smtClean="0"/>
              <a:t>Use the display name of local language  to find </a:t>
            </a:r>
            <a:r>
              <a:rPr lang="en-US" altLang="zh-CN" smtClean="0"/>
              <a:t>some properties</a:t>
            </a:r>
            <a:endParaRPr lang="zh-CN" altLang="en-US" dirty="0"/>
          </a:p>
        </p:txBody>
      </p:sp>
      <p:sp>
        <p:nvSpPr>
          <p:cNvPr id="3" name="Title 2"/>
          <p:cNvSpPr>
            <a:spLocks noGrp="1"/>
          </p:cNvSpPr>
          <p:nvPr>
            <p:ph type="title"/>
          </p:nvPr>
        </p:nvSpPr>
        <p:spPr/>
        <p:txBody>
          <a:bodyPr/>
          <a:lstStyle/>
          <a:p>
            <a:r>
              <a:rPr lang="en-US" altLang="zh-CN" dirty="0"/>
              <a:t>Exercise</a:t>
            </a:r>
            <a:endParaRPr lang="zh-CN" altLang="en-US" dirty="0"/>
          </a:p>
        </p:txBody>
      </p:sp>
    </p:spTree>
    <p:extLst>
      <p:ext uri="{BB962C8B-B14F-4D97-AF65-F5344CB8AC3E}">
        <p14:creationId xmlns:p14="http://schemas.microsoft.com/office/powerpoint/2010/main" val="2332593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975" y="2135187"/>
            <a:ext cx="11710098" cy="6782341"/>
          </a:xfrm>
        </p:spPr>
        <p:txBody>
          <a:bodyPr/>
          <a:lstStyle/>
          <a:p>
            <a:pPr>
              <a:spcBef>
                <a:spcPct val="10000"/>
              </a:spcBef>
            </a:pPr>
            <a:r>
              <a:rPr lang="en-GB" altLang="zh-CN" sz="4400" dirty="0" smtClean="0"/>
              <a:t>Object Properties</a:t>
            </a:r>
          </a:p>
          <a:p>
            <a:pPr>
              <a:spcBef>
                <a:spcPct val="10000"/>
              </a:spcBef>
            </a:pPr>
            <a:endParaRPr lang="en-GB" altLang="zh-CN" sz="4400" dirty="0"/>
          </a:p>
          <a:p>
            <a:pPr>
              <a:spcBef>
                <a:spcPct val="10000"/>
              </a:spcBef>
            </a:pPr>
            <a:r>
              <a:rPr lang="en-GB" altLang="zh-CN" sz="4400" dirty="0" smtClean="0"/>
              <a:t>Find Properties </a:t>
            </a:r>
            <a:r>
              <a:rPr lang="en-US" altLang="zh-CN" sz="4400" dirty="0" smtClean="0"/>
              <a:t> </a:t>
            </a:r>
            <a:endParaRPr lang="en-US" altLang="zh-CN" sz="4400" dirty="0"/>
          </a:p>
          <a:p>
            <a:pPr>
              <a:spcBef>
                <a:spcPct val="10000"/>
              </a:spcBef>
              <a:buNone/>
            </a:pPr>
            <a:endParaRPr lang="en-GB" sz="44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724" y="364253"/>
            <a:ext cx="11761869" cy="1417216"/>
          </a:xfrm>
        </p:spPr>
        <p:txBody>
          <a:bodyPr/>
          <a:lstStyle/>
          <a:p>
            <a:r>
              <a:rPr lang="en-US" altLang="zh-CN" dirty="0"/>
              <a:t>Object Properties </a:t>
            </a:r>
            <a:r>
              <a:rPr lang="zh-CN" altLang="en-US" dirty="0" smtClean="0"/>
              <a:t/>
            </a:r>
            <a:br>
              <a:rPr lang="zh-CN" altLang="en-US" dirty="0" smtClean="0"/>
            </a:br>
            <a:endParaRPr lang="en-US" dirty="0"/>
          </a:p>
        </p:txBody>
      </p:sp>
      <p:pic>
        <p:nvPicPr>
          <p:cNvPr id="4" name="Content Placeholder 3" descr="Navisworks Properties.png"/>
          <p:cNvPicPr>
            <a:picLocks noGrp="1" noChangeAspect="1"/>
          </p:cNvPicPr>
          <p:nvPr>
            <p:ph idx="1"/>
          </p:nvPr>
        </p:nvPicPr>
        <p:blipFill>
          <a:blip r:embed="rId3" cstate="print"/>
          <a:stretch>
            <a:fillRect/>
          </a:stretch>
        </p:blipFill>
        <p:spPr>
          <a:xfrm>
            <a:off x="1171576" y="2058987"/>
            <a:ext cx="10514875" cy="6699250"/>
          </a:xfrm>
        </p:spPr>
      </p:pic>
      <p:grpSp>
        <p:nvGrpSpPr>
          <p:cNvPr id="3" name="Group 7"/>
          <p:cNvGrpSpPr/>
          <p:nvPr/>
        </p:nvGrpSpPr>
        <p:grpSpPr>
          <a:xfrm>
            <a:off x="7724776" y="3659188"/>
            <a:ext cx="3810000" cy="4800599"/>
            <a:chOff x="7724775" y="3659187"/>
            <a:chExt cx="3810000" cy="4800600"/>
          </a:xfrm>
        </p:grpSpPr>
        <p:sp>
          <p:nvSpPr>
            <p:cNvPr id="6" name="Rectangle 5"/>
            <p:cNvSpPr/>
            <p:nvPr/>
          </p:nvSpPr>
          <p:spPr bwMode="auto">
            <a:xfrm>
              <a:off x="9553575" y="3659187"/>
              <a:ext cx="1981200" cy="4800600"/>
            </a:xfrm>
            <a:prstGeom prst="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348"/>
              <a:endParaRPr lang="en-US" sz="3100" dirty="0">
                <a:solidFill>
                  <a:srgbClr val="FF0000"/>
                </a:solidFill>
                <a:latin typeface="Gill Sans" charset="0"/>
                <a:ea typeface="ヒラギノ角ゴ Pro W3" charset="0"/>
                <a:cs typeface="ヒラギノ角ゴ Pro W3" charset="0"/>
                <a:sym typeface="Gill Sans" charset="0"/>
              </a:endParaRPr>
            </a:p>
          </p:txBody>
        </p:sp>
        <p:pic>
          <p:nvPicPr>
            <p:cNvPr id="7" name="Picture 6" descr="[PropertyCategory].png"/>
            <p:cNvPicPr>
              <a:picLocks noChangeAspect="1"/>
            </p:cNvPicPr>
            <p:nvPr/>
          </p:nvPicPr>
          <p:blipFill>
            <a:blip r:embed="rId4" cstate="print"/>
            <a:stretch>
              <a:fillRect/>
            </a:stretch>
          </p:blipFill>
          <p:spPr>
            <a:xfrm>
              <a:off x="7724775" y="5792787"/>
              <a:ext cx="1723810" cy="657143"/>
            </a:xfrm>
            <a:prstGeom prst="rect">
              <a:avLst/>
            </a:prstGeom>
          </p:spPr>
        </p:pic>
      </p:grpSp>
      <p:grpSp>
        <p:nvGrpSpPr>
          <p:cNvPr id="5" name="Group 10"/>
          <p:cNvGrpSpPr/>
          <p:nvPr/>
        </p:nvGrpSpPr>
        <p:grpSpPr>
          <a:xfrm>
            <a:off x="8029576" y="3659188"/>
            <a:ext cx="3429000" cy="657143"/>
            <a:chOff x="8029575" y="3659187"/>
            <a:chExt cx="3429000" cy="657143"/>
          </a:xfrm>
        </p:grpSpPr>
        <p:sp>
          <p:nvSpPr>
            <p:cNvPr id="9" name="Rectangle 8"/>
            <p:cNvSpPr/>
            <p:nvPr/>
          </p:nvSpPr>
          <p:spPr bwMode="auto">
            <a:xfrm>
              <a:off x="9629775" y="3887787"/>
              <a:ext cx="1828800" cy="152400"/>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348"/>
              <a:endParaRPr lang="en-US" sz="3100" dirty="0">
                <a:solidFill>
                  <a:srgbClr val="000000"/>
                </a:solidFill>
                <a:latin typeface="Gill Sans" charset="0"/>
                <a:ea typeface="ヒラギノ角ゴ Pro W3" charset="0"/>
                <a:cs typeface="ヒラギノ角ゴ Pro W3" charset="0"/>
                <a:sym typeface="Gill Sans" charset="0"/>
              </a:endParaRPr>
            </a:p>
          </p:txBody>
        </p:sp>
        <p:pic>
          <p:nvPicPr>
            <p:cNvPr id="10" name="Picture 9" descr="[DataProperty].png"/>
            <p:cNvPicPr>
              <a:picLocks noChangeAspect="1"/>
            </p:cNvPicPr>
            <p:nvPr/>
          </p:nvPicPr>
          <p:blipFill>
            <a:blip r:embed="rId5" cstate="print"/>
            <a:stretch>
              <a:fillRect/>
            </a:stretch>
          </p:blipFill>
          <p:spPr>
            <a:xfrm>
              <a:off x="8029575" y="3659187"/>
              <a:ext cx="1419048" cy="657143"/>
            </a:xfrm>
            <a:prstGeom prst="rect">
              <a:avLst/>
            </a:prstGeom>
          </p:spPr>
        </p:pic>
      </p:grpSp>
    </p:spTree>
    <p:extLst>
      <p:ext uri="{BB962C8B-B14F-4D97-AF65-F5344CB8AC3E}">
        <p14:creationId xmlns:p14="http://schemas.microsoft.com/office/powerpoint/2010/main" val="22989723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679175" y="1601787"/>
            <a:ext cx="11710098" cy="6782341"/>
          </a:xfrm>
        </p:spPr>
        <p:txBody>
          <a:bodyPr/>
          <a:lstStyle/>
          <a:p>
            <a:r>
              <a:rPr lang="yo-NG" altLang="zh-CN" dirty="0"/>
              <a:t>ModelItem.PropertyCategories</a:t>
            </a:r>
          </a:p>
          <a:p>
            <a:pPr lvl="1"/>
            <a:r>
              <a:rPr lang="yo-NG" altLang="zh-CN" dirty="0"/>
              <a:t>PropertyCategoryCollection</a:t>
            </a:r>
          </a:p>
          <a:p>
            <a:pPr lvl="2"/>
            <a:r>
              <a:rPr lang="yo-NG" altLang="zh-CN" dirty="0"/>
              <a:t>PropertyCategory</a:t>
            </a:r>
          </a:p>
          <a:p>
            <a:r>
              <a:rPr lang="yo-NG" altLang="zh-CN" dirty="0"/>
              <a:t>PropertyCategory.Properties</a:t>
            </a:r>
          </a:p>
          <a:p>
            <a:pPr lvl="1"/>
            <a:r>
              <a:rPr lang="yo-NG" altLang="zh-CN" dirty="0"/>
              <a:t>DataPropertyCollection </a:t>
            </a:r>
          </a:p>
          <a:p>
            <a:pPr lvl="2"/>
            <a:r>
              <a:rPr lang="yo-NG" altLang="zh-CN" dirty="0" smtClean="0"/>
              <a:t>DataProperty</a:t>
            </a:r>
            <a:endParaRPr lang="en-US" altLang="zh-CN" dirty="0" smtClean="0"/>
          </a:p>
          <a:p>
            <a:pPr lvl="2"/>
            <a:endParaRPr lang="en-US" altLang="zh-CN" dirty="0"/>
          </a:p>
          <a:p>
            <a:pPr lvl="2"/>
            <a:endParaRPr lang="en-US" altLang="zh-CN" dirty="0" smtClean="0"/>
          </a:p>
          <a:p>
            <a:pPr lvl="2"/>
            <a:endParaRPr lang="en-US" altLang="zh-CN" dirty="0"/>
          </a:p>
          <a:p>
            <a:r>
              <a:rPr lang="en-US" altLang="zh-CN" sz="3600" dirty="0"/>
              <a:t>Current .NET API cannot modify/add custom properties. Need COM API </a:t>
            </a:r>
            <a:endParaRPr lang="zh-CN" altLang="en-US" sz="3600" dirty="0"/>
          </a:p>
        </p:txBody>
      </p:sp>
      <p:sp>
        <p:nvSpPr>
          <p:cNvPr id="2" name="Title 1"/>
          <p:cNvSpPr>
            <a:spLocks noGrp="1"/>
          </p:cNvSpPr>
          <p:nvPr>
            <p:ph type="title"/>
          </p:nvPr>
        </p:nvSpPr>
        <p:spPr/>
        <p:txBody>
          <a:bodyPr/>
          <a:lstStyle/>
          <a:p>
            <a:r>
              <a:rPr lang="en-US" altLang="zh-CN" dirty="0" smtClean="0"/>
              <a:t>.NET API</a:t>
            </a:r>
            <a:endParaRPr lang="en-US" altLang="zh-CN" sz="3100" dirty="0">
              <a:solidFill>
                <a:srgbClr val="009999"/>
              </a:solidFill>
            </a:endParaRPr>
          </a:p>
        </p:txBody>
      </p:sp>
      <p:pic>
        <p:nvPicPr>
          <p:cNvPr id="12" name="Picture 11" descr="[ModelItem]----[PropertyCategory], [PropertyCategory]----[DataProperty].png"/>
          <p:cNvPicPr>
            <a:picLocks noChangeAspect="1"/>
          </p:cNvPicPr>
          <p:nvPr/>
        </p:nvPicPr>
        <p:blipFill>
          <a:blip r:embed="rId3" cstate="print"/>
          <a:stretch>
            <a:fillRect/>
          </a:stretch>
        </p:blipFill>
        <p:spPr>
          <a:xfrm>
            <a:off x="1095375" y="5716587"/>
            <a:ext cx="9400747" cy="953744"/>
          </a:xfrm>
          <a:prstGeom prst="rect">
            <a:avLst/>
          </a:prstGeom>
          <a:solidFill>
            <a:schemeClr val="tx2">
              <a:alpha val="40000"/>
            </a:schemeClr>
          </a:solidFill>
        </p:spPr>
      </p:pic>
    </p:spTree>
    <p:extLst>
      <p:ext uri="{BB962C8B-B14F-4D97-AF65-F5344CB8AC3E}">
        <p14:creationId xmlns:p14="http://schemas.microsoft.com/office/powerpoint/2010/main" val="11803715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63" y="1449387"/>
            <a:ext cx="11710098" cy="6782341"/>
          </a:xfrm>
        </p:spPr>
        <p:txBody>
          <a:bodyPr/>
          <a:lstStyle/>
          <a:p>
            <a:pPr>
              <a:buFont typeface="Arial" pitchFamily="34" charset="0"/>
              <a:buChar char="•"/>
            </a:pPr>
            <a:r>
              <a:rPr lang="en-US" altLang="zh-CN" sz="4400" dirty="0" smtClean="0"/>
              <a:t>Meaningful name</a:t>
            </a:r>
          </a:p>
          <a:p>
            <a:pPr lvl="2">
              <a:buFont typeface="Arial" pitchFamily="34" charset="0"/>
              <a:buChar char="•"/>
            </a:pPr>
            <a:r>
              <a:rPr lang="en-US" altLang="zh-CN" sz="2800" dirty="0"/>
              <a:t>Independent of languages </a:t>
            </a:r>
          </a:p>
          <a:p>
            <a:pPr lvl="2">
              <a:buFont typeface="Arial" pitchFamily="34" charset="0"/>
              <a:buChar char="•"/>
            </a:pPr>
            <a:r>
              <a:rPr lang="en-US" altLang="zh-CN" sz="2800" dirty="0"/>
              <a:t>Pre-define strings, easy to use  </a:t>
            </a:r>
          </a:p>
          <a:p>
            <a:pPr>
              <a:buFont typeface="Arial" pitchFamily="34" charset="0"/>
              <a:buChar char="•"/>
            </a:pPr>
            <a:r>
              <a:rPr lang="en-US" altLang="zh-CN" sz="4400" dirty="0" smtClean="0"/>
              <a:t>Internal name</a:t>
            </a:r>
          </a:p>
          <a:p>
            <a:pPr lvl="2">
              <a:buFont typeface="Arial" pitchFamily="34" charset="0"/>
              <a:buChar char="•"/>
            </a:pPr>
            <a:r>
              <a:rPr lang="en-US" altLang="zh-CN" sz="2800" dirty="0"/>
              <a:t>Independent of languages </a:t>
            </a:r>
          </a:p>
          <a:p>
            <a:pPr lvl="2">
              <a:buFont typeface="Arial" pitchFamily="34" charset="0"/>
              <a:buChar char="•"/>
            </a:pPr>
            <a:r>
              <a:rPr lang="en-US" altLang="zh-CN" sz="2800" dirty="0"/>
              <a:t>Named from the class definition of API</a:t>
            </a:r>
          </a:p>
          <a:p>
            <a:pPr>
              <a:buFont typeface="Arial" pitchFamily="34" charset="0"/>
              <a:buChar char="•"/>
            </a:pPr>
            <a:r>
              <a:rPr lang="en-US" altLang="zh-CN" sz="4400" dirty="0" smtClean="0"/>
              <a:t>Display name</a:t>
            </a:r>
          </a:p>
          <a:p>
            <a:pPr lvl="2">
              <a:buFont typeface="Arial" pitchFamily="34" charset="0"/>
              <a:buChar char="•"/>
            </a:pPr>
            <a:r>
              <a:rPr lang="en-US" altLang="zh-CN" sz="2800" dirty="0"/>
              <a:t>What the end users can see </a:t>
            </a:r>
            <a:r>
              <a:rPr lang="en-US" altLang="zh-CN" sz="2800" dirty="0" smtClean="0"/>
              <a:t>in</a:t>
            </a:r>
            <a:endParaRPr lang="en-US" altLang="zh-CN" sz="2800" dirty="0"/>
          </a:p>
          <a:p>
            <a:pPr lvl="2">
              <a:buFont typeface="Arial" pitchFamily="34" charset="0"/>
              <a:buChar char="•"/>
            </a:pPr>
            <a:r>
              <a:rPr lang="en-US" altLang="zh-CN" sz="2800" dirty="0"/>
              <a:t>Localization </a:t>
            </a:r>
          </a:p>
          <a:p>
            <a:endParaRPr lang="en-US" altLang="zh-CN" sz="4400" dirty="0" smtClean="0"/>
          </a:p>
          <a:p>
            <a:endParaRPr lang="en-US" altLang="zh-CN" sz="4400" dirty="0" smtClean="0"/>
          </a:p>
          <a:p>
            <a:endParaRPr lang="zh-CN" altLang="en-US" sz="4400" dirty="0"/>
          </a:p>
        </p:txBody>
      </p:sp>
      <p:sp>
        <p:nvSpPr>
          <p:cNvPr id="2" name="Title 1"/>
          <p:cNvSpPr>
            <a:spLocks noGrp="1"/>
          </p:cNvSpPr>
          <p:nvPr>
            <p:ph type="title"/>
          </p:nvPr>
        </p:nvSpPr>
        <p:spPr/>
        <p:txBody>
          <a:bodyPr/>
          <a:lstStyle/>
          <a:p>
            <a:r>
              <a:rPr lang="en-US" altLang="zh-CN" dirty="0" smtClean="0"/>
              <a:t>Properties Name </a:t>
            </a:r>
            <a:br>
              <a:rPr lang="en-US" altLang="zh-CN" dirty="0" smtClean="0"/>
            </a:br>
            <a:endParaRPr lang="zh-CN" altLang="en-US" dirty="0"/>
          </a:p>
        </p:txBody>
      </p:sp>
      <p:graphicFrame>
        <p:nvGraphicFramePr>
          <p:cNvPr id="4" name="Table 3"/>
          <p:cNvGraphicFramePr>
            <a:graphicFrameLocks noGrp="1"/>
          </p:cNvGraphicFramePr>
          <p:nvPr>
            <p:extLst>
              <p:ext uri="{D42A27DB-BD31-4B8C-83A1-F6EECF244321}">
                <p14:modId xmlns:p14="http://schemas.microsoft.com/office/powerpoint/2010/main" val="1323145712"/>
              </p:ext>
            </p:extLst>
          </p:nvPr>
        </p:nvGraphicFramePr>
        <p:xfrm>
          <a:off x="595744" y="6786930"/>
          <a:ext cx="11524045" cy="2352150"/>
        </p:xfrm>
        <a:graphic>
          <a:graphicData uri="http://schemas.openxmlformats.org/drawingml/2006/table">
            <a:tbl>
              <a:tblPr>
                <a:tableStyleId>{08FB837D-C827-4EFA-A057-4D05807E0F7C}</a:tableStyleId>
              </a:tblPr>
              <a:tblGrid>
                <a:gridCol w="5676234"/>
                <a:gridCol w="3200451"/>
                <a:gridCol w="2647360"/>
              </a:tblGrid>
              <a:tr h="790684">
                <a:tc>
                  <a:txBody>
                    <a:bodyPr/>
                    <a:lstStyle/>
                    <a:p>
                      <a:pPr>
                        <a:buFont typeface="Arial" pitchFamily="34" charset="0"/>
                        <a:buNone/>
                      </a:pPr>
                      <a:r>
                        <a:rPr lang="en-US" altLang="zh-CN" sz="2400" dirty="0" smtClean="0"/>
                        <a:t>Meaningful Name</a:t>
                      </a:r>
                    </a:p>
                  </a:txBody>
                  <a:tcPr marL="97584" marR="97584" marT="0" marB="0"/>
                </a:tc>
                <a:tc>
                  <a:txBody>
                    <a:bodyPr/>
                    <a:lstStyle/>
                    <a:p>
                      <a:pPr algn="ctr">
                        <a:spcAft>
                          <a:spcPts val="0"/>
                        </a:spcAft>
                      </a:pPr>
                      <a:r>
                        <a:rPr lang="en-US" altLang="zh-CN" sz="2600" dirty="0" smtClean="0"/>
                        <a:t>Internal Name</a:t>
                      </a:r>
                      <a:endParaRPr lang="zh-CN" altLang="en-US" sz="2600" b="0" dirty="0">
                        <a:solidFill>
                          <a:schemeClr val="tx1"/>
                        </a:solidFill>
                        <a:latin typeface="+mn-lt"/>
                        <a:ea typeface="+mn-ea"/>
                        <a:cs typeface="+mn-cs"/>
                      </a:endParaRPr>
                    </a:p>
                  </a:txBody>
                  <a:tcPr marL="97584" marR="97584" marT="0" marB="0"/>
                </a:tc>
                <a:tc>
                  <a:txBody>
                    <a:bodyPr/>
                    <a:lstStyle/>
                    <a:p>
                      <a:pPr algn="ctr">
                        <a:spcAft>
                          <a:spcPts val="0"/>
                        </a:spcAft>
                      </a:pPr>
                      <a:r>
                        <a:rPr lang="en-US" altLang="zh-CN" sz="2600" dirty="0" smtClean="0"/>
                        <a:t>Display Name</a:t>
                      </a:r>
                      <a:r>
                        <a:rPr lang="en-US" altLang="en-US" sz="2600" dirty="0" smtClean="0"/>
                        <a:t> (English)</a:t>
                      </a:r>
                      <a:endParaRPr lang="zh-CN" altLang="en-US" sz="2600" b="0" dirty="0">
                        <a:solidFill>
                          <a:schemeClr val="tx1"/>
                        </a:solidFill>
                        <a:latin typeface="+mn-lt"/>
                        <a:ea typeface="+mn-ea"/>
                        <a:cs typeface="+mn-cs"/>
                      </a:endParaRPr>
                    </a:p>
                  </a:txBody>
                  <a:tcPr marL="97584" marR="97584" marT="0" marB="0"/>
                </a:tc>
              </a:tr>
              <a:tr h="443526">
                <a:tc>
                  <a:txBody>
                    <a:bodyPr/>
                    <a:lstStyle/>
                    <a:p>
                      <a:pPr>
                        <a:spcAft>
                          <a:spcPts val="0"/>
                        </a:spcAft>
                      </a:pPr>
                      <a:r>
                        <a:rPr lang="en-US" sz="2000" kern="100" dirty="0" err="1"/>
                        <a:t>PropertyCategoryNames.Item</a:t>
                      </a:r>
                      <a:endParaRPr lang="zh-CN" sz="4000" kern="100" dirty="0">
                        <a:latin typeface="Calibri"/>
                        <a:ea typeface="宋体"/>
                        <a:cs typeface="Times New Roman"/>
                      </a:endParaRPr>
                    </a:p>
                  </a:txBody>
                  <a:tcPr marL="97584" marR="97584" marT="0" marB="0"/>
                </a:tc>
                <a:tc>
                  <a:txBody>
                    <a:bodyPr/>
                    <a:lstStyle/>
                    <a:p>
                      <a:pPr>
                        <a:spcAft>
                          <a:spcPts val="0"/>
                        </a:spcAft>
                      </a:pPr>
                      <a:r>
                        <a:rPr lang="en-US" sz="2000" kern="100"/>
                        <a:t>LcOaNode</a:t>
                      </a:r>
                      <a:endParaRPr lang="zh-CN" sz="4000" kern="100">
                        <a:latin typeface="Calibri"/>
                        <a:ea typeface="宋体"/>
                        <a:cs typeface="Times New Roman"/>
                      </a:endParaRPr>
                    </a:p>
                  </a:txBody>
                  <a:tcPr marL="97584" marR="97584" marT="0" marB="0"/>
                </a:tc>
                <a:tc>
                  <a:txBody>
                    <a:bodyPr/>
                    <a:lstStyle/>
                    <a:p>
                      <a:pPr>
                        <a:spcAft>
                          <a:spcPts val="0"/>
                        </a:spcAft>
                      </a:pPr>
                      <a:r>
                        <a:rPr lang="en-US" sz="2000" kern="100"/>
                        <a:t>Item</a:t>
                      </a:r>
                      <a:endParaRPr lang="zh-CN" sz="4000" kern="100">
                        <a:latin typeface="Calibri"/>
                        <a:ea typeface="宋体"/>
                        <a:cs typeface="Times New Roman"/>
                      </a:endParaRPr>
                    </a:p>
                  </a:txBody>
                  <a:tcPr marL="97584" marR="97584" marT="0" marB="0"/>
                </a:tc>
              </a:tr>
              <a:tr h="372048">
                <a:tc>
                  <a:txBody>
                    <a:bodyPr/>
                    <a:lstStyle/>
                    <a:p>
                      <a:pPr>
                        <a:spcAft>
                          <a:spcPts val="0"/>
                        </a:spcAft>
                      </a:pPr>
                      <a:r>
                        <a:rPr lang="en-US" sz="2000" kern="100" dirty="0" err="1"/>
                        <a:t>PropertyCategoryNames.AutoCadEntityHandle</a:t>
                      </a:r>
                      <a:endParaRPr lang="zh-CN" sz="4000" kern="100" dirty="0">
                        <a:latin typeface="Calibri"/>
                        <a:ea typeface="宋体"/>
                        <a:cs typeface="Times New Roman"/>
                      </a:endParaRPr>
                    </a:p>
                  </a:txBody>
                  <a:tcPr marL="97584" marR="97584" marT="0" marB="0"/>
                </a:tc>
                <a:tc>
                  <a:txBody>
                    <a:bodyPr/>
                    <a:lstStyle/>
                    <a:p>
                      <a:pPr>
                        <a:spcAft>
                          <a:spcPts val="0"/>
                        </a:spcAft>
                      </a:pPr>
                      <a:r>
                        <a:rPr lang="en-US" sz="2000" kern="100" dirty="0" err="1"/>
                        <a:t>LcOpDwgEntityAttribs</a:t>
                      </a:r>
                      <a:endParaRPr lang="zh-CN" sz="4000" kern="100" dirty="0">
                        <a:latin typeface="Calibri"/>
                        <a:ea typeface="宋体"/>
                        <a:cs typeface="Times New Roman"/>
                      </a:endParaRPr>
                    </a:p>
                  </a:txBody>
                  <a:tcPr marL="97584" marR="97584" marT="0" marB="0"/>
                </a:tc>
                <a:tc>
                  <a:txBody>
                    <a:bodyPr/>
                    <a:lstStyle/>
                    <a:p>
                      <a:pPr>
                        <a:spcAft>
                          <a:spcPts val="0"/>
                        </a:spcAft>
                      </a:pPr>
                      <a:r>
                        <a:rPr lang="en-US" sz="2000" kern="100"/>
                        <a:t>Entity Handle</a:t>
                      </a:r>
                      <a:endParaRPr lang="zh-CN" sz="4000" kern="100">
                        <a:latin typeface="Calibri"/>
                        <a:ea typeface="宋体"/>
                        <a:cs typeface="Times New Roman"/>
                      </a:endParaRPr>
                    </a:p>
                  </a:txBody>
                  <a:tcPr marL="97584" marR="97584" marT="0" marB="0"/>
                </a:tc>
              </a:tr>
              <a:tr h="372048">
                <a:tc>
                  <a:txBody>
                    <a:bodyPr/>
                    <a:lstStyle/>
                    <a:p>
                      <a:pPr>
                        <a:spcAft>
                          <a:spcPts val="0"/>
                        </a:spcAft>
                      </a:pPr>
                      <a:r>
                        <a:rPr lang="en-US" sz="2000" kern="100"/>
                        <a:t>DataPropertyNames.Layer</a:t>
                      </a:r>
                      <a:endParaRPr lang="zh-CN" sz="4000" kern="100">
                        <a:latin typeface="Calibri"/>
                        <a:ea typeface="宋体"/>
                        <a:cs typeface="Times New Roman"/>
                      </a:endParaRPr>
                    </a:p>
                  </a:txBody>
                  <a:tcPr marL="97584" marR="97584" marT="0" marB="0"/>
                </a:tc>
                <a:tc>
                  <a:txBody>
                    <a:bodyPr/>
                    <a:lstStyle/>
                    <a:p>
                      <a:pPr>
                        <a:spcAft>
                          <a:spcPts val="0"/>
                        </a:spcAft>
                      </a:pPr>
                      <a:r>
                        <a:rPr lang="en-US" sz="2000" kern="100"/>
                        <a:t>LcOaNodeLayer</a:t>
                      </a:r>
                      <a:endParaRPr lang="zh-CN" sz="4000" kern="100">
                        <a:latin typeface="Calibri"/>
                        <a:ea typeface="宋体"/>
                        <a:cs typeface="Times New Roman"/>
                      </a:endParaRPr>
                    </a:p>
                  </a:txBody>
                  <a:tcPr marL="97584" marR="97584" marT="0" marB="0"/>
                </a:tc>
                <a:tc>
                  <a:txBody>
                    <a:bodyPr/>
                    <a:lstStyle/>
                    <a:p>
                      <a:pPr>
                        <a:spcAft>
                          <a:spcPts val="0"/>
                        </a:spcAft>
                      </a:pPr>
                      <a:r>
                        <a:rPr lang="en-US" sz="2000" kern="100"/>
                        <a:t>Layer</a:t>
                      </a:r>
                      <a:endParaRPr lang="zh-CN" sz="4000" kern="100">
                        <a:latin typeface="Calibri"/>
                        <a:ea typeface="宋体"/>
                        <a:cs typeface="Times New Roman"/>
                      </a:endParaRPr>
                    </a:p>
                  </a:txBody>
                  <a:tcPr marL="97584" marR="97584" marT="0" marB="0"/>
                </a:tc>
              </a:tr>
              <a:tr h="372048">
                <a:tc>
                  <a:txBody>
                    <a:bodyPr/>
                    <a:lstStyle/>
                    <a:p>
                      <a:pPr>
                        <a:spcAft>
                          <a:spcPts val="0"/>
                        </a:spcAft>
                      </a:pPr>
                      <a:r>
                        <a:rPr lang="en-US" sz="2000" kern="100" dirty="0" err="1"/>
                        <a:t>DataPropertyNames.AutoCadEntityHandleValue</a:t>
                      </a:r>
                      <a:endParaRPr lang="zh-CN" sz="4000" kern="100" dirty="0">
                        <a:latin typeface="Calibri"/>
                        <a:ea typeface="宋体"/>
                        <a:cs typeface="Times New Roman"/>
                      </a:endParaRPr>
                    </a:p>
                  </a:txBody>
                  <a:tcPr marL="97584" marR="97584" marT="0" marB="0"/>
                </a:tc>
                <a:tc>
                  <a:txBody>
                    <a:bodyPr/>
                    <a:lstStyle/>
                    <a:p>
                      <a:pPr>
                        <a:spcAft>
                          <a:spcPts val="0"/>
                        </a:spcAft>
                      </a:pPr>
                      <a:r>
                        <a:rPr lang="en-US" sz="2000" kern="100"/>
                        <a:t>LcOaNat64AttributeValue</a:t>
                      </a:r>
                      <a:endParaRPr lang="zh-CN" sz="4000" kern="100">
                        <a:latin typeface="Calibri"/>
                        <a:ea typeface="宋体"/>
                        <a:cs typeface="Times New Roman"/>
                      </a:endParaRPr>
                    </a:p>
                  </a:txBody>
                  <a:tcPr marL="97584" marR="97584" marT="0" marB="0"/>
                </a:tc>
                <a:tc>
                  <a:txBody>
                    <a:bodyPr/>
                    <a:lstStyle/>
                    <a:p>
                      <a:pPr>
                        <a:spcAft>
                          <a:spcPts val="0"/>
                        </a:spcAft>
                      </a:pPr>
                      <a:r>
                        <a:rPr lang="en-US" sz="2000" kern="100" dirty="0"/>
                        <a:t>Value</a:t>
                      </a:r>
                      <a:endParaRPr lang="zh-CN" sz="4000" kern="100" dirty="0">
                        <a:latin typeface="Calibri"/>
                        <a:ea typeface="宋体"/>
                        <a:cs typeface="Times New Roman"/>
                      </a:endParaRPr>
                    </a:p>
                  </a:txBody>
                  <a:tcPr marL="97584" marR="97584" marT="0" marB="0"/>
                </a:tc>
              </a:tr>
            </a:tbl>
          </a:graphicData>
        </a:graphic>
      </p:graphicFrame>
    </p:spTree>
    <p:extLst>
      <p:ext uri="{BB962C8B-B14F-4D97-AF65-F5344CB8AC3E}">
        <p14:creationId xmlns:p14="http://schemas.microsoft.com/office/powerpoint/2010/main" val="3563325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dirty="0" err="1" smtClean="0"/>
              <a:t>NamedConstant</a:t>
            </a:r>
            <a:endParaRPr lang="en-US" altLang="zh-CN" dirty="0" smtClean="0"/>
          </a:p>
          <a:p>
            <a:pPr lvl="1">
              <a:buFont typeface="Arial" pitchFamily="34" charset="0"/>
              <a:buChar char="•"/>
            </a:pPr>
            <a:r>
              <a:rPr lang="en-US" altLang="zh-CN" dirty="0" smtClean="0"/>
              <a:t>Identifier for a value combining the internal constant's name and a localized display name equivalent</a:t>
            </a:r>
          </a:p>
          <a:p>
            <a:pPr lvl="1">
              <a:buFont typeface="Arial" pitchFamily="34" charset="0"/>
              <a:buChar char="•"/>
            </a:pPr>
            <a:endParaRPr lang="en-US" altLang="zh-CN" dirty="0" smtClean="0"/>
          </a:p>
          <a:p>
            <a:pPr>
              <a:buFont typeface="Arial" pitchFamily="34" charset="0"/>
              <a:buChar char="•"/>
            </a:pPr>
            <a:r>
              <a:rPr lang="en-US" altLang="zh-CN" dirty="0" err="1" smtClean="0"/>
              <a:t>VariantData</a:t>
            </a:r>
            <a:endParaRPr lang="en-US" altLang="zh-CN" dirty="0" smtClean="0"/>
          </a:p>
          <a:p>
            <a:pPr lvl="1">
              <a:buFont typeface="Arial" pitchFamily="34" charset="0"/>
              <a:buChar char="•"/>
            </a:pPr>
            <a:r>
              <a:rPr lang="en-US" altLang="zh-CN" dirty="0" smtClean="0"/>
              <a:t>A value type that can store data of one of several different types </a:t>
            </a:r>
          </a:p>
          <a:p>
            <a:pPr lvl="1">
              <a:buFont typeface="Arial" pitchFamily="34" charset="0"/>
              <a:buChar char="•"/>
            </a:pPr>
            <a:r>
              <a:rPr lang="en-US" altLang="zh-CN" dirty="0" err="1" smtClean="0"/>
              <a:t>DataProperty.Value</a:t>
            </a:r>
            <a:endParaRPr lang="en-US" altLang="zh-CN" dirty="0" smtClean="0"/>
          </a:p>
          <a:p>
            <a:pPr lvl="2">
              <a:buFont typeface="Arial" pitchFamily="34" charset="0"/>
              <a:buChar char="•"/>
            </a:pPr>
            <a:r>
              <a:rPr lang="en-US" altLang="zh-CN" dirty="0" smtClean="0"/>
              <a:t>Check type before print out the value</a:t>
            </a:r>
          </a:p>
          <a:p>
            <a:endParaRPr lang="zh-CN" altLang="en-US" dirty="0"/>
          </a:p>
        </p:txBody>
      </p:sp>
      <p:sp>
        <p:nvSpPr>
          <p:cNvPr id="2" name="Title 1"/>
          <p:cNvSpPr>
            <a:spLocks noGrp="1"/>
          </p:cNvSpPr>
          <p:nvPr>
            <p:ph type="title"/>
          </p:nvPr>
        </p:nvSpPr>
        <p:spPr/>
        <p:txBody>
          <a:bodyPr/>
          <a:lstStyle/>
          <a:p>
            <a:r>
              <a:rPr lang="en-US" altLang="zh-CN" dirty="0" err="1" smtClean="0"/>
              <a:t>NamedConstant</a:t>
            </a:r>
            <a:r>
              <a:rPr lang="en-US" altLang="zh-CN" dirty="0"/>
              <a:t> &amp; </a:t>
            </a:r>
            <a:r>
              <a:rPr lang="en-US" altLang="zh-CN" dirty="0" err="1"/>
              <a:t>VariantData</a:t>
            </a:r>
            <a:r>
              <a:rPr lang="en-US" altLang="zh-CN" dirty="0" smtClean="0"/>
              <a:t/>
            </a:r>
            <a:br>
              <a:rPr lang="en-US" altLang="zh-CN" dirty="0" smtClean="0"/>
            </a:br>
            <a:endParaRPr lang="zh-CN" altLang="en-US" sz="2800" dirty="0">
              <a:solidFill>
                <a:srgbClr val="009999"/>
              </a:solidFill>
            </a:endParaRPr>
          </a:p>
        </p:txBody>
      </p:sp>
    </p:spTree>
    <p:extLst>
      <p:ext uri="{BB962C8B-B14F-4D97-AF65-F5344CB8AC3E}">
        <p14:creationId xmlns:p14="http://schemas.microsoft.com/office/powerpoint/2010/main" val="1602089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a:xfrm>
            <a:off x="409575" y="153987"/>
            <a:ext cx="11710035" cy="1626129"/>
          </a:xfrm>
        </p:spPr>
        <p:txBody>
          <a:bodyPr/>
          <a:lstStyle/>
          <a:p>
            <a:r>
              <a:rPr lang="en-US" altLang="zh-CN" dirty="0"/>
              <a:t> Iterate Properties </a:t>
            </a:r>
            <a:r>
              <a:rPr lang="en-US" altLang="zh-CN" dirty="0" smtClean="0"/>
              <a:t> Demo</a:t>
            </a:r>
            <a:br>
              <a:rPr lang="en-US" altLang="zh-CN" dirty="0" smtClean="0"/>
            </a:br>
            <a:r>
              <a:rPr lang="en-US" altLang="zh-CN" dirty="0" smtClean="0"/>
              <a:t/>
            </a:r>
            <a:br>
              <a:rPr lang="en-US" altLang="zh-CN" dirty="0" smtClean="0"/>
            </a:br>
            <a:endParaRPr lang="zh-CN" altLang="en-US" dirty="0"/>
          </a:p>
        </p:txBody>
      </p:sp>
      <p:sp>
        <p:nvSpPr>
          <p:cNvPr id="7" name="Rectangle 6"/>
          <p:cNvSpPr/>
          <p:nvPr/>
        </p:nvSpPr>
        <p:spPr>
          <a:xfrm>
            <a:off x="485775" y="1096486"/>
            <a:ext cx="12115800" cy="8125301"/>
          </a:xfrm>
          <a:prstGeom prst="rect">
            <a:avLst/>
          </a:prstGeom>
          <a:solidFill>
            <a:schemeClr val="bg1">
              <a:lumMod val="95000"/>
            </a:schemeClr>
          </a:solidFill>
        </p:spPr>
        <p:txBody>
          <a:bodyPr wrap="square">
            <a:spAutoFit/>
          </a:bodyPr>
          <a:lstStyle/>
          <a:p>
            <a:pPr>
              <a:spcAft>
                <a:spcPts val="0"/>
              </a:spcAft>
            </a:pPr>
            <a:r>
              <a:rPr lang="en-US" altLang="zh-CN" sz="1800" b="1" kern="0" dirty="0">
                <a:solidFill>
                  <a:srgbClr val="2B91AF"/>
                </a:solidFill>
                <a:latin typeface="Times New Roman"/>
                <a:ea typeface="宋体"/>
                <a:cs typeface="Times New Roman"/>
              </a:rPr>
              <a:t>Document</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oDoc</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Autodesk.Navisworks.Api.</a:t>
            </a:r>
            <a:r>
              <a:rPr lang="en-US" altLang="zh-CN" sz="1800" b="1" kern="0" dirty="0" err="1">
                <a:solidFill>
                  <a:srgbClr val="2B91AF"/>
                </a:solidFill>
                <a:latin typeface="Times New Roman"/>
                <a:ea typeface="宋体"/>
                <a:cs typeface="Times New Roman"/>
              </a:rPr>
              <a:t>Application</a:t>
            </a:r>
            <a:r>
              <a:rPr lang="en-US" altLang="zh-CN" sz="1800" b="1" kern="0" dirty="0" err="1">
                <a:solidFill>
                  <a:srgbClr val="000000"/>
                </a:solidFill>
                <a:latin typeface="Times New Roman"/>
                <a:ea typeface="宋体"/>
                <a:cs typeface="Times New Roman"/>
              </a:rPr>
              <a:t>.ActiveDocument</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FF"/>
                </a:solidFill>
                <a:latin typeface="Times New Roman"/>
                <a:ea typeface="宋体"/>
                <a:cs typeface="Times New Roman"/>
              </a:rPr>
              <a:t>if</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oDoc.CurrentSelection.SelectedItems.Count</a:t>
            </a:r>
            <a:r>
              <a:rPr lang="en-US" altLang="zh-CN" sz="1800" b="1" kern="0" dirty="0">
                <a:solidFill>
                  <a:srgbClr val="000000"/>
                </a:solidFill>
                <a:latin typeface="Times New Roman"/>
                <a:ea typeface="宋体"/>
                <a:cs typeface="Times New Roman"/>
              </a:rPr>
              <a:t> &gt; 0)</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2B91AF"/>
                </a:solidFill>
                <a:latin typeface="Times New Roman"/>
                <a:ea typeface="宋体"/>
                <a:cs typeface="Times New Roman"/>
              </a:rPr>
              <a:t>StringBuilder</a:t>
            </a:r>
            <a:r>
              <a:rPr lang="en-US" altLang="zh-CN" sz="1800" b="1" kern="0" dirty="0">
                <a:solidFill>
                  <a:srgbClr val="000000"/>
                </a:solidFill>
                <a:latin typeface="Times New Roman"/>
                <a:ea typeface="宋体"/>
                <a:cs typeface="Times New Roman"/>
              </a:rPr>
              <a:t> output = </a:t>
            </a:r>
            <a:r>
              <a:rPr lang="en-US" altLang="zh-CN" sz="1800" b="1" kern="0" dirty="0">
                <a:solidFill>
                  <a:srgbClr val="0000FF"/>
                </a:solidFill>
                <a:latin typeface="Times New Roman"/>
                <a:ea typeface="宋体"/>
                <a:cs typeface="Times New Roman"/>
              </a:rPr>
              <a:t>new</a:t>
            </a:r>
            <a:r>
              <a:rPr lang="en-US" altLang="zh-CN" sz="1800" b="1" kern="0" dirty="0">
                <a:solidFill>
                  <a:srgbClr val="000000"/>
                </a:solidFill>
                <a:latin typeface="Times New Roman"/>
                <a:ea typeface="宋体"/>
                <a:cs typeface="Times New Roman"/>
              </a:rPr>
              <a:t> </a:t>
            </a:r>
            <a:r>
              <a:rPr lang="en-US" altLang="zh-CN" sz="1800" b="1" kern="0" dirty="0" err="1">
                <a:solidFill>
                  <a:srgbClr val="2B91AF"/>
                </a:solidFill>
                <a:latin typeface="Times New Roman"/>
                <a:ea typeface="宋体"/>
                <a:cs typeface="Times New Roman"/>
              </a:rPr>
              <a:t>StringBuilder</a:t>
            </a:r>
            <a:r>
              <a:rPr lang="en-US" altLang="zh-CN" sz="1800" b="1" kern="0" dirty="0">
                <a:solidFill>
                  <a:srgbClr val="000000"/>
                </a:solidFill>
                <a:latin typeface="Times New Roman"/>
                <a:ea typeface="宋体"/>
                <a:cs typeface="Times New Roman"/>
              </a:rPr>
              <a:t>(1000);</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"Dump Property Category of Current Selected Item\n"</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8000"/>
                </a:solidFill>
                <a:latin typeface="Times New Roman"/>
                <a:ea typeface="宋体"/>
                <a:cs typeface="Times New Roman"/>
              </a:rPr>
              <a:t>//dump the first item only</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2B91AF"/>
                </a:solidFill>
                <a:latin typeface="Times New Roman"/>
                <a:ea typeface="宋体"/>
                <a:cs typeface="Times New Roman"/>
              </a:rPr>
              <a:t>ModelItem</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oItem</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oDoc.CurrentSelection.SelectedItems</a:t>
            </a:r>
            <a:r>
              <a:rPr lang="en-US" altLang="zh-CN" sz="1800" b="1" kern="0" dirty="0">
                <a:solidFill>
                  <a:srgbClr val="000000"/>
                </a:solidFill>
                <a:latin typeface="Times New Roman"/>
                <a:ea typeface="宋体"/>
                <a:cs typeface="Times New Roman"/>
              </a:rPr>
              <a:t>[0];</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FF"/>
                </a:solidFill>
                <a:latin typeface="Times New Roman"/>
                <a:ea typeface="宋体"/>
                <a:cs typeface="Times New Roman"/>
              </a:rPr>
              <a:t>foreach</a:t>
            </a:r>
            <a:r>
              <a:rPr lang="en-US" altLang="zh-CN" sz="1800" b="1" kern="0" dirty="0">
                <a:solidFill>
                  <a:srgbClr val="000000"/>
                </a:solidFill>
                <a:latin typeface="Times New Roman"/>
                <a:ea typeface="宋体"/>
                <a:cs typeface="Times New Roman"/>
              </a:rPr>
              <a:t> (</a:t>
            </a:r>
            <a:r>
              <a:rPr lang="en-US" altLang="zh-CN" sz="1800" b="1" kern="0" dirty="0" err="1">
                <a:solidFill>
                  <a:srgbClr val="2B91AF"/>
                </a:solidFill>
                <a:latin typeface="Times New Roman"/>
                <a:ea typeface="宋体"/>
                <a:cs typeface="Times New Roman"/>
              </a:rPr>
              <a:t>PropertyCategory</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oPC</a:t>
            </a: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in</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oItem.PropertyCategories</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8000"/>
                </a:solidFill>
                <a:latin typeface="Times New Roman"/>
                <a:ea typeface="宋体"/>
                <a:cs typeface="Times New Roman"/>
              </a:rPr>
              <a:t>       //each  category</a:t>
            </a:r>
          </a:p>
          <a:p>
            <a:pPr>
              <a:spcAft>
                <a:spcPts val="0"/>
              </a:spcAft>
            </a:pPr>
            <a:r>
              <a:rPr lang="en-US" altLang="zh-CN" sz="1800" b="1" kern="0" dirty="0" smtClean="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 Display Name: "</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oPC.DisplayName</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  Internal Name"</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oPC.Name</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"\n"</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    Properties\n"</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FF"/>
                </a:solidFill>
                <a:latin typeface="Times New Roman"/>
                <a:ea typeface="宋体"/>
                <a:cs typeface="Times New Roman"/>
              </a:rPr>
              <a:t>foreach</a:t>
            </a:r>
            <a:r>
              <a:rPr lang="en-US" altLang="zh-CN" sz="1800" b="1" kern="0" dirty="0">
                <a:solidFill>
                  <a:srgbClr val="000000"/>
                </a:solidFill>
                <a:latin typeface="Times New Roman"/>
                <a:ea typeface="宋体"/>
                <a:cs typeface="Times New Roman"/>
              </a:rPr>
              <a:t> (</a:t>
            </a:r>
            <a:r>
              <a:rPr lang="en-US" altLang="zh-CN" sz="1800" b="1" kern="0" dirty="0" err="1">
                <a:solidFill>
                  <a:srgbClr val="2B91AF"/>
                </a:solidFill>
                <a:latin typeface="Times New Roman"/>
                <a:ea typeface="宋体"/>
                <a:cs typeface="Times New Roman"/>
              </a:rPr>
              <a:t>DataProperty</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oDP</a:t>
            </a: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in</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oPC.Properties</a:t>
            </a:r>
            <a:r>
              <a:rPr lang="en-US" altLang="zh-CN" sz="1800" b="1" kern="0" dirty="0">
                <a:solidFill>
                  <a:srgbClr val="000000"/>
                </a:solidFill>
                <a:latin typeface="Times New Roman"/>
                <a:ea typeface="宋体"/>
                <a:cs typeface="Times New Roman"/>
              </a:rPr>
              <a:t>)</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8000"/>
                </a:solidFill>
                <a:latin typeface="Times New Roman"/>
                <a:ea typeface="宋体"/>
                <a:cs typeface="Times New Roman"/>
              </a:rPr>
              <a:t>//each  property</a:t>
            </a: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smtClean="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     [Display Name]: "</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oDP.DisplayName</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"[Internal Name]:"</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oDP.Name</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if</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oDP.Value.IsDisplayString</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8000"/>
                </a:solidFill>
                <a:latin typeface="Times New Roman"/>
                <a:ea typeface="宋体"/>
                <a:cs typeface="Times New Roman"/>
              </a:rPr>
              <a:t>//if the value is display string</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"[Value]: "</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oDP.Value.ToString</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"\n"</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else</a:t>
            </a: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if</a:t>
            </a: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oDP.Value.IsDateTime</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8000"/>
                </a:solidFill>
                <a:latin typeface="Times New Roman"/>
                <a:ea typeface="宋体"/>
                <a:cs typeface="Times New Roman"/>
              </a:rPr>
              <a:t>//if the value is a date</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"[Value]: "</a:t>
            </a:r>
            <a:r>
              <a:rPr lang="en-US" altLang="zh-CN" sz="1800" b="1" kern="0" dirty="0">
                <a:solidFill>
                  <a:srgbClr val="000000"/>
                </a:solidFill>
                <a:latin typeface="Times New Roman"/>
                <a:ea typeface="宋体"/>
                <a:cs typeface="Times New Roman"/>
              </a:rPr>
              <a:t> + </a:t>
            </a:r>
            <a:r>
              <a:rPr lang="en-US" altLang="zh-CN" sz="1800" b="1" kern="0" dirty="0" err="1">
                <a:solidFill>
                  <a:srgbClr val="000000"/>
                </a:solidFill>
                <a:latin typeface="Times New Roman"/>
                <a:ea typeface="宋体"/>
                <a:cs typeface="Times New Roman"/>
              </a:rPr>
              <a:t>oDP.Value.ToDateTime</a:t>
            </a:r>
            <a:r>
              <a:rPr lang="en-US" altLang="zh-CN" sz="1800" b="1" kern="0" dirty="0">
                <a:solidFill>
                  <a:srgbClr val="000000"/>
                </a:solidFill>
                <a:latin typeface="Times New Roman"/>
                <a:ea typeface="宋体"/>
                <a:cs typeface="Times New Roman"/>
              </a:rPr>
              <a:t>().</a:t>
            </a:r>
            <a:r>
              <a:rPr lang="en-US" altLang="zh-CN" sz="1800" b="1" kern="0" dirty="0" err="1">
                <a:solidFill>
                  <a:srgbClr val="000000"/>
                </a:solidFill>
                <a:latin typeface="Times New Roman"/>
                <a:ea typeface="宋体"/>
                <a:cs typeface="Times New Roman"/>
              </a:rPr>
              <a:t>ToShortTimeString</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"\n"</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00FF"/>
                </a:solidFill>
                <a:latin typeface="Times New Roman"/>
                <a:ea typeface="宋体"/>
                <a:cs typeface="Times New Roman"/>
              </a:rPr>
              <a:t>else</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a:solidFill>
                  <a:srgbClr val="008000"/>
                </a:solidFill>
                <a:latin typeface="Times New Roman"/>
                <a:ea typeface="宋体"/>
                <a:cs typeface="Times New Roman"/>
              </a:rPr>
              <a:t>//other types</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r>
              <a:rPr lang="en-US" altLang="zh-CN" sz="1800" b="1" kern="0" dirty="0" err="1">
                <a:solidFill>
                  <a:srgbClr val="000000"/>
                </a:solidFill>
                <a:latin typeface="Times New Roman"/>
                <a:ea typeface="宋体"/>
                <a:cs typeface="Times New Roman"/>
              </a:rPr>
              <a:t>output.Append</a:t>
            </a:r>
            <a:r>
              <a:rPr lang="en-US" altLang="zh-CN" sz="1800" b="1" kern="0" dirty="0">
                <a:solidFill>
                  <a:srgbClr val="000000"/>
                </a:solidFill>
                <a:latin typeface="Times New Roman"/>
                <a:ea typeface="宋体"/>
                <a:cs typeface="Times New Roman"/>
              </a:rPr>
              <a:t>(</a:t>
            </a:r>
            <a:r>
              <a:rPr lang="en-US" altLang="zh-CN" sz="1800" b="1" kern="0" dirty="0">
                <a:solidFill>
                  <a:srgbClr val="A31515"/>
                </a:solidFill>
                <a:latin typeface="Times New Roman"/>
                <a:ea typeface="宋体"/>
                <a:cs typeface="Times New Roman"/>
              </a:rPr>
              <a:t>"&lt;Other types of values&gt;"</a:t>
            </a:r>
            <a:r>
              <a:rPr lang="en-US" altLang="zh-CN" sz="1800" b="1" kern="0" dirty="0">
                <a:solidFill>
                  <a:srgbClr val="000000"/>
                </a:solidFill>
                <a:latin typeface="Times New Roman"/>
                <a:ea typeface="宋体"/>
                <a:cs typeface="Times New Roman"/>
              </a:rPr>
              <a:t> + </a:t>
            </a:r>
            <a:r>
              <a:rPr lang="en-US" altLang="zh-CN" sz="1800" b="1" kern="0" dirty="0">
                <a:solidFill>
                  <a:srgbClr val="A31515"/>
                </a:solidFill>
                <a:latin typeface="Times New Roman"/>
                <a:ea typeface="宋体"/>
                <a:cs typeface="Times New Roman"/>
              </a:rPr>
              <a:t>"\n"</a:t>
            </a: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spcAft>
                <a:spcPts val="0"/>
              </a:spcAft>
            </a:pPr>
            <a:r>
              <a:rPr lang="en-US" altLang="zh-CN" sz="1800" b="1" kern="0" dirty="0">
                <a:solidFill>
                  <a:srgbClr val="000000"/>
                </a:solidFill>
                <a:latin typeface="Times New Roman"/>
                <a:ea typeface="宋体"/>
                <a:cs typeface="Times New Roman"/>
              </a:rPr>
              <a:t>    }</a:t>
            </a:r>
            <a:endParaRPr lang="zh-CN" altLang="zh-CN" sz="2800" b="1" kern="100" dirty="0">
              <a:latin typeface="Calibri"/>
              <a:ea typeface="宋体"/>
              <a:cs typeface="Times New Roman"/>
            </a:endParaRPr>
          </a:p>
          <a:p>
            <a:pPr algn="just">
              <a:spcAft>
                <a:spcPts val="0"/>
              </a:spcAft>
            </a:pPr>
            <a:r>
              <a:rPr lang="en-US" altLang="zh-CN" sz="1800" b="1" kern="0" dirty="0">
                <a:solidFill>
                  <a:srgbClr val="000000"/>
                </a:solidFill>
                <a:latin typeface="Times New Roman"/>
                <a:ea typeface="宋体"/>
                <a:cs typeface="Times New Roman"/>
              </a:rPr>
              <a:t>}</a:t>
            </a:r>
            <a:endParaRPr lang="zh-CN" altLang="zh-CN" sz="2800" b="1" kern="100" dirty="0">
              <a:effectLst/>
              <a:latin typeface="Calibri"/>
              <a:ea typeface="宋体"/>
              <a:cs typeface="Times New Roman"/>
            </a:endParaRPr>
          </a:p>
        </p:txBody>
      </p:sp>
    </p:spTree>
    <p:extLst>
      <p:ext uri="{BB962C8B-B14F-4D97-AF65-F5344CB8AC3E}">
        <p14:creationId xmlns:p14="http://schemas.microsoft.com/office/powerpoint/2010/main" val="1246726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dirty="0" err="1"/>
              <a:t>PropertyCategoryCollection</a:t>
            </a:r>
            <a:endParaRPr lang="en-US" altLang="zh-CN" dirty="0"/>
          </a:p>
          <a:p>
            <a:pPr>
              <a:buFont typeface="Arial" pitchFamily="34" charset="0"/>
              <a:buChar char="•"/>
            </a:pPr>
            <a:r>
              <a:rPr lang="en-US" altLang="zh-CN" dirty="0" smtClean="0"/>
              <a:t>Various methods to get property category and property, e.g.</a:t>
            </a:r>
          </a:p>
          <a:p>
            <a:pPr lvl="1">
              <a:buFont typeface="Arial" pitchFamily="34" charset="0"/>
              <a:buChar char="•"/>
            </a:pPr>
            <a:r>
              <a:rPr lang="en-US" altLang="zh-CN" dirty="0" err="1" smtClean="0"/>
              <a:t>FindCategoryByDisplayName</a:t>
            </a:r>
            <a:r>
              <a:rPr lang="en-US" altLang="zh-CN" dirty="0" smtClean="0"/>
              <a:t> </a:t>
            </a:r>
          </a:p>
          <a:p>
            <a:pPr lvl="2">
              <a:buFont typeface="Arial" pitchFamily="34" charset="0"/>
              <a:buChar char="•"/>
            </a:pPr>
            <a:r>
              <a:rPr lang="en-US" altLang="zh-CN" dirty="0" smtClean="0"/>
              <a:t>find property category by display name only</a:t>
            </a:r>
          </a:p>
          <a:p>
            <a:pPr lvl="1">
              <a:buFont typeface="Arial" pitchFamily="34" charset="0"/>
              <a:buChar char="•"/>
            </a:pPr>
            <a:r>
              <a:rPr lang="en-US" altLang="zh-CN" dirty="0" err="1" smtClean="0"/>
              <a:t>FindCategoryByName</a:t>
            </a:r>
            <a:r>
              <a:rPr lang="en-US" altLang="zh-CN" dirty="0" smtClean="0"/>
              <a:t> </a:t>
            </a:r>
          </a:p>
          <a:p>
            <a:pPr lvl="2">
              <a:buFont typeface="Arial" pitchFamily="34" charset="0"/>
              <a:buChar char="•"/>
            </a:pPr>
            <a:r>
              <a:rPr lang="en-US" altLang="zh-CN" dirty="0" smtClean="0"/>
              <a:t>find property category by internal name only</a:t>
            </a:r>
          </a:p>
          <a:p>
            <a:pPr lvl="1">
              <a:buFont typeface="Arial" pitchFamily="34" charset="0"/>
              <a:buChar char="•"/>
            </a:pPr>
            <a:r>
              <a:rPr lang="en-US" altLang="zh-CN" dirty="0" err="1" smtClean="0"/>
              <a:t>FindPropertyByDisplayName</a:t>
            </a:r>
            <a:r>
              <a:rPr lang="en-US" altLang="zh-CN" dirty="0" smtClean="0"/>
              <a:t> </a:t>
            </a:r>
          </a:p>
          <a:p>
            <a:pPr lvl="2">
              <a:buFont typeface="Arial" pitchFamily="34" charset="0"/>
              <a:buChar char="•"/>
            </a:pPr>
            <a:r>
              <a:rPr lang="en-US" altLang="zh-CN" dirty="0" smtClean="0"/>
              <a:t>find property by display name only</a:t>
            </a:r>
          </a:p>
          <a:p>
            <a:pPr lvl="1">
              <a:buFont typeface="Arial" pitchFamily="34" charset="0"/>
              <a:buChar char="•"/>
            </a:pPr>
            <a:r>
              <a:rPr lang="en-US" altLang="zh-CN" dirty="0" err="1" smtClean="0"/>
              <a:t>FindPropertyByName</a:t>
            </a:r>
            <a:r>
              <a:rPr lang="en-US" altLang="zh-CN" dirty="0" smtClean="0"/>
              <a:t> </a:t>
            </a:r>
          </a:p>
          <a:p>
            <a:pPr lvl="2">
              <a:buFont typeface="Arial" pitchFamily="34" charset="0"/>
              <a:buChar char="•"/>
            </a:pPr>
            <a:r>
              <a:rPr lang="en-US" altLang="zh-CN" dirty="0" smtClean="0"/>
              <a:t>find property by internal name only</a:t>
            </a:r>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2" name="Title 1"/>
          <p:cNvSpPr>
            <a:spLocks noGrp="1"/>
          </p:cNvSpPr>
          <p:nvPr>
            <p:ph type="title"/>
          </p:nvPr>
        </p:nvSpPr>
        <p:spPr/>
        <p:txBody>
          <a:bodyPr/>
          <a:lstStyle/>
          <a:p>
            <a:r>
              <a:rPr lang="en-US" altLang="zh-CN" dirty="0" smtClean="0"/>
              <a:t>Get Property by Method</a:t>
            </a:r>
            <a:endParaRPr lang="zh-CN" altLang="en-US" sz="3100" dirty="0"/>
          </a:p>
        </p:txBody>
      </p:sp>
    </p:spTree>
    <p:extLst>
      <p:ext uri="{BB962C8B-B14F-4D97-AF65-F5344CB8AC3E}">
        <p14:creationId xmlns:p14="http://schemas.microsoft.com/office/powerpoint/2010/main" val="2483940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dirty="0"/>
          </a:p>
        </p:txBody>
      </p:sp>
      <p:sp>
        <p:nvSpPr>
          <p:cNvPr id="2" name="Title 1"/>
          <p:cNvSpPr>
            <a:spLocks noGrp="1"/>
          </p:cNvSpPr>
          <p:nvPr>
            <p:ph type="title"/>
          </p:nvPr>
        </p:nvSpPr>
        <p:spPr/>
        <p:txBody>
          <a:bodyPr/>
          <a:lstStyle/>
          <a:p>
            <a:r>
              <a:rPr lang="en-US" altLang="zh-CN" dirty="0" smtClean="0"/>
              <a:t>Demo: Get </a:t>
            </a:r>
            <a:r>
              <a:rPr lang="en-US" altLang="zh-CN" dirty="0"/>
              <a:t>Categories by Display </a:t>
            </a:r>
            <a:r>
              <a:rPr lang="en-US" altLang="zh-CN" dirty="0" smtClean="0"/>
              <a:t>Name</a:t>
            </a:r>
            <a:br>
              <a:rPr lang="en-US" altLang="zh-CN" dirty="0" smtClean="0"/>
            </a:br>
            <a:endParaRPr lang="zh-CN" altLang="en-US" sz="2800" b="0" dirty="0">
              <a:solidFill>
                <a:srgbClr val="009999"/>
              </a:solidFill>
            </a:endParaRPr>
          </a:p>
        </p:txBody>
      </p:sp>
      <p:sp>
        <p:nvSpPr>
          <p:cNvPr id="1026" name="Rectangle 2"/>
          <p:cNvSpPr>
            <a:spLocks noChangeArrowheads="1"/>
          </p:cNvSpPr>
          <p:nvPr/>
        </p:nvSpPr>
        <p:spPr bwMode="auto">
          <a:xfrm>
            <a:off x="485775" y="1996687"/>
            <a:ext cx="12115800" cy="4801308"/>
          </a:xfrm>
          <a:prstGeom prst="rect">
            <a:avLst/>
          </a:prstGeom>
          <a:solidFill>
            <a:schemeClr val="bg1">
              <a:lumMod val="95000"/>
            </a:schemeClr>
          </a:solidFill>
          <a:ln w="9525">
            <a:noFill/>
            <a:miter lim="800000"/>
            <a:headEnd/>
            <a:tailEnd/>
          </a:ln>
          <a:effectLst/>
        </p:spPr>
        <p:txBody>
          <a:bodyPr vert="horz" wrap="square" lIns="91435" tIns="45717" rIns="91435" bIns="45717" numCol="1" anchor="ctr" anchorCtr="0" compatLnSpc="1">
            <a:prstTxWarp prst="textNoShape">
              <a:avLst/>
            </a:prstTxWarp>
            <a:spAutoFit/>
          </a:bodyPr>
          <a:lstStyle/>
          <a:p>
            <a:pPr defTabSz="914348"/>
            <a:r>
              <a:rPr lang="en-US" altLang="zh-CN" sz="1800" b="1" dirty="0" smtClean="0">
                <a:solidFill>
                  <a:srgbClr val="2B91AF"/>
                </a:solidFill>
                <a:latin typeface="Times New Roman" pitchFamily="18" charset="0"/>
                <a:ea typeface="宋体" pitchFamily="2" charset="-122"/>
                <a:cs typeface="Times New Roman" pitchFamily="18" charset="0"/>
              </a:rPr>
              <a:t> </a:t>
            </a:r>
            <a:r>
              <a:rPr lang="en-US" altLang="zh-CN" sz="1800" b="1" dirty="0" err="1" smtClean="0">
                <a:solidFill>
                  <a:srgbClr val="2B91AF"/>
                </a:solidFill>
                <a:latin typeface="Times New Roman" pitchFamily="18" charset="0"/>
                <a:ea typeface="宋体" pitchFamily="2" charset="-122"/>
                <a:cs typeface="Times New Roman" pitchFamily="18" charset="0"/>
              </a:rPr>
              <a:t>ModelItem</a:t>
            </a:r>
            <a:r>
              <a:rPr lang="en-US" altLang="zh-CN" sz="1800" b="1" dirty="0" smtClean="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oSelectedItem</a:t>
            </a:r>
            <a:r>
              <a:rPr lang="en-US" altLang="zh-CN" sz="1800" b="1" dirty="0">
                <a:latin typeface="Times New Roman" pitchFamily="18" charset="0"/>
                <a:ea typeface="宋体" pitchFamily="2" charset="-122"/>
                <a:cs typeface="Times New Roman" pitchFamily="18" charset="0"/>
              </a:rPr>
              <a:t> = </a:t>
            </a:r>
            <a:r>
              <a:rPr lang="en-US" altLang="zh-CN" sz="1800" b="1" dirty="0" err="1">
                <a:latin typeface="Times New Roman" pitchFamily="18" charset="0"/>
                <a:ea typeface="宋体" pitchFamily="2" charset="-122"/>
                <a:cs typeface="Times New Roman" pitchFamily="18" charset="0"/>
              </a:rPr>
              <a:t>oDoc.SelectedItems.ElementAt</a:t>
            </a:r>
            <a:r>
              <a:rPr lang="en-US" altLang="zh-CN" sz="1800" b="1" dirty="0">
                <a:latin typeface="Times New Roman" pitchFamily="18" charset="0"/>
                <a:ea typeface="宋体" pitchFamily="2" charset="-122"/>
                <a:cs typeface="Times New Roman" pitchFamily="18" charset="0"/>
              </a:rPr>
              <a:t>&lt;</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&gt;(0); </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//get property category </a:t>
            </a:r>
            <a:r>
              <a:rPr lang="en-US" altLang="zh-CN" sz="1800" b="1" dirty="0" smtClean="0">
                <a:solidFill>
                  <a:srgbClr val="008000"/>
                </a:solidFill>
                <a:latin typeface="Times New Roman" pitchFamily="18" charset="0"/>
                <a:ea typeface="宋体" pitchFamily="2" charset="-122"/>
                <a:cs typeface="Times New Roman" pitchFamily="18" charset="0"/>
              </a:rPr>
              <a:t>by </a:t>
            </a:r>
            <a:r>
              <a:rPr lang="en-US" altLang="zh-CN" sz="1800" b="1" dirty="0">
                <a:solidFill>
                  <a:srgbClr val="008000"/>
                </a:solidFill>
                <a:latin typeface="Times New Roman" pitchFamily="18" charset="0"/>
                <a:ea typeface="宋体" pitchFamily="2" charset="-122"/>
                <a:cs typeface="Times New Roman" pitchFamily="18" charset="0"/>
              </a:rPr>
              <a:t>display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oPC_DWGHandle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oSelectedItem.PropertyCategories.FindCategoryByDisplayName</a:t>
            </a:r>
            <a:r>
              <a:rPr lang="en-US" altLang="zh-CN" sz="1800" b="1" dirty="0">
                <a:latin typeface="Times New Roman" pitchFamily="18" charset="0"/>
                <a:ea typeface="宋体" pitchFamily="2" charset="-122"/>
                <a:cs typeface="Times New Roman" pitchFamily="18" charset="0"/>
              </a:rPr>
              <a:t>(</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 </a:t>
            </a:r>
            <a:endParaRPr lang="en-US" altLang="zh-CN" sz="1800" b="1" dirty="0" smtClean="0">
              <a:latin typeface="Times New Roman" pitchFamily="18" charset="0"/>
              <a:ea typeface="宋体" pitchFamily="2" charset="-122"/>
              <a:cs typeface="Times New Roman" pitchFamily="18" charset="0"/>
            </a:endParaRPr>
          </a:p>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internal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oPC_DWGHandle1 = </a:t>
            </a:r>
          </a:p>
          <a:p>
            <a:pPr defTabSz="914348" eaLnBrk="0" hangingPunct="0"/>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oSelectedItem.PropertyCategories.FindCategoryByName</a:t>
            </a:r>
            <a:endParaRPr lang="en-US" altLang="zh-CN" sz="1800" b="1" dirty="0" smtClean="0">
              <a:latin typeface="Times New Roman" pitchFamily="18" charset="0"/>
              <a:ea typeface="宋体" pitchFamily="2" charset="-122"/>
              <a:cs typeface="Times New Roman" pitchFamily="18" charset="0"/>
            </a:endParaRPr>
          </a:p>
          <a:p>
            <a:pPr defTabSz="914348" eaLnBrk="0" hangingPunct="0"/>
            <a:r>
              <a:rPr lang="en-US" altLang="zh-CN" sz="1800" b="1" dirty="0" smtClean="0">
                <a:latin typeface="Times New Roman" pitchFamily="18" charset="0"/>
                <a:ea typeface="宋体" pitchFamily="2" charset="-122"/>
                <a:cs typeface="Times New Roman" pitchFamily="18" charset="0"/>
              </a:rPr>
              <a:t>  			(</a:t>
            </a:r>
            <a:r>
              <a:rPr lang="en-US" altLang="zh-CN" sz="1800" b="1" dirty="0" err="1" smtClean="0">
                <a:solidFill>
                  <a:srgbClr val="2B91AF"/>
                </a:solidFill>
                <a:latin typeface="Times New Roman" pitchFamily="18" charset="0"/>
                <a:ea typeface="宋体" pitchFamily="2" charset="-122"/>
                <a:cs typeface="Times New Roman" pitchFamily="18" charset="0"/>
              </a:rPr>
              <a:t>PropertyCategoryNames</a:t>
            </a:r>
            <a:r>
              <a:rPr lang="en-US" altLang="zh-CN" sz="1800" b="1" dirty="0" err="1" smtClean="0">
                <a:latin typeface="Times New Roman" pitchFamily="18" charset="0"/>
                <a:ea typeface="宋体" pitchFamily="2" charset="-122"/>
                <a:cs typeface="Times New Roman" pitchFamily="18" charset="0"/>
              </a:rPr>
              <a:t>.AutoCadEntityHandle</a:t>
            </a:r>
            <a:r>
              <a:rPr lang="en-US" altLang="zh-CN" sz="1800" b="1" dirty="0" smtClean="0">
                <a:latin typeface="Times New Roman" pitchFamily="18" charset="0"/>
                <a:ea typeface="宋体" pitchFamily="2" charset="-122"/>
                <a:cs typeface="Times New Roman" pitchFamily="18" charset="0"/>
              </a:rPr>
              <a:t>); </a:t>
            </a:r>
          </a:p>
          <a:p>
            <a:pPr defTabSz="914348" eaLnBrk="0" hangingPunct="0"/>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//by combined name </a:t>
            </a:r>
            <a:endParaRPr lang="en-US" altLang="zh-CN" sz="1800" b="1" dirty="0">
              <a:latin typeface="Times New Roman" pitchFamily="18" charset="0"/>
              <a:ea typeface="宋体" pitchFamily="2" charset="-122"/>
              <a:cs typeface="Times New Roman" pitchFamily="18" charset="0"/>
            </a:endParaRP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PropertyCategory</a:t>
            </a:r>
            <a:r>
              <a:rPr lang="en-US" altLang="zh-CN" sz="1800" b="1" dirty="0">
                <a:latin typeface="Times New Roman" pitchFamily="18" charset="0"/>
                <a:ea typeface="宋体" pitchFamily="2" charset="-122"/>
                <a:cs typeface="Times New Roman" pitchFamily="18" charset="0"/>
              </a:rPr>
              <a:t> oPC_DWGHandle2 = </a:t>
            </a:r>
          </a:p>
          <a:p>
            <a:pPr defTabSz="91434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oSelectedItem.PropertyCategories.FindCategoryByCombinedName</a:t>
            </a:r>
            <a:r>
              <a:rPr lang="en-US" altLang="zh-CN" sz="1800" b="1" dirty="0">
                <a:latin typeface="Times New Roman" pitchFamily="18" charset="0"/>
                <a:ea typeface="宋体" pitchFamily="2" charset="-122"/>
                <a:cs typeface="Times New Roman" pitchFamily="18" charset="0"/>
              </a:rPr>
              <a:t>(</a:t>
            </a:r>
            <a:r>
              <a:rPr lang="en-US" altLang="zh-CN" sz="1800" b="1" dirty="0">
                <a:solidFill>
                  <a:srgbClr val="0000FF"/>
                </a:solidFill>
                <a:latin typeface="Times New Roman" pitchFamily="18" charset="0"/>
                <a:ea typeface="宋体" pitchFamily="2" charset="-122"/>
                <a:cs typeface="Times New Roman" pitchFamily="18" charset="0"/>
              </a:rPr>
              <a:t>new</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smtClean="0">
                <a:solidFill>
                  <a:srgbClr val="2B91AF"/>
                </a:solidFill>
                <a:latin typeface="Times New Roman" pitchFamily="18" charset="0"/>
                <a:ea typeface="宋体" pitchFamily="2" charset="-122"/>
                <a:cs typeface="Times New Roman" pitchFamily="18" charset="0"/>
              </a:rPr>
              <a:t>		</a:t>
            </a:r>
            <a:r>
              <a:rPr lang="en-US" altLang="zh-CN" sz="1800" b="1" dirty="0" err="1" smtClean="0">
                <a:solidFill>
                  <a:srgbClr val="2B91AF"/>
                </a:solidFill>
                <a:latin typeface="Times New Roman" pitchFamily="18" charset="0"/>
                <a:ea typeface="宋体" pitchFamily="2" charset="-122"/>
                <a:cs typeface="Times New Roman" pitchFamily="18" charset="0"/>
              </a:rPr>
              <a:t>NamedConstant</a:t>
            </a:r>
            <a:r>
              <a:rPr lang="en-US" altLang="zh-CN" sz="1800" b="1" dirty="0" smtClean="0">
                <a:latin typeface="Times New Roman" pitchFamily="18" charset="0"/>
                <a:ea typeface="宋体" pitchFamily="2" charset="-122"/>
                <a:cs typeface="Times New Roman" pitchFamily="18" charset="0"/>
              </a:rPr>
              <a:t>(</a:t>
            </a:r>
            <a:r>
              <a:rPr lang="en-US" altLang="zh-CN" sz="1800" b="1" dirty="0" err="1" smtClean="0">
                <a:solidFill>
                  <a:srgbClr val="2B91AF"/>
                </a:solidFill>
                <a:latin typeface="Times New Roman" pitchFamily="18" charset="0"/>
                <a:ea typeface="宋体" pitchFamily="2" charset="-122"/>
                <a:cs typeface="Times New Roman" pitchFamily="18" charset="0"/>
              </a:rPr>
              <a:t>PropertyCategoryNames</a:t>
            </a:r>
            <a:r>
              <a:rPr lang="en-US" altLang="zh-CN" sz="1800" b="1" dirty="0" err="1" smtClean="0">
                <a:latin typeface="Times New Roman" pitchFamily="18" charset="0"/>
                <a:ea typeface="宋体" pitchFamily="2" charset="-122"/>
                <a:cs typeface="Times New Roman" pitchFamily="18" charset="0"/>
              </a:rPr>
              <a:t>.AutoCadEntityHandle</a:t>
            </a:r>
            <a:r>
              <a:rPr lang="en-US" altLang="zh-CN" sz="1800" b="1" dirty="0">
                <a:latin typeface="Times New Roman" pitchFamily="18" charset="0"/>
                <a:ea typeface="宋体" pitchFamily="2" charset="-122"/>
                <a:cs typeface="Times New Roman" pitchFamily="18" charset="0"/>
              </a:rPr>
              <a:t>, </a:t>
            </a:r>
            <a:r>
              <a:rPr lang="en-US" altLang="zh-CN" sz="1800" b="1" dirty="0">
                <a:solidFill>
                  <a:srgbClr val="A31515"/>
                </a:solidFill>
                <a:latin typeface="Times New Roman" pitchFamily="18" charset="0"/>
                <a:ea typeface="宋体" pitchFamily="2" charset="-122"/>
                <a:cs typeface="Times New Roman" pitchFamily="18" charset="0"/>
              </a:rPr>
              <a:t>"Entity Handle"</a:t>
            </a:r>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p>
          <a:p>
            <a:pPr defTabSz="914348" eaLnBrk="0" hangingPunct="0"/>
            <a:r>
              <a:rPr lang="en-US" altLang="zh-CN" sz="1800" b="1" dirty="0">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3881279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Props1.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3.xml><?xml version="1.0" encoding="utf-8"?>
<ds:datastoreItem xmlns:ds="http://schemas.openxmlformats.org/officeDocument/2006/customXml" ds:itemID="{6307AE55-A139-4AD7-ACEE-00E455099D23}">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800</Words>
  <Application>Microsoft Office PowerPoint</Application>
  <PresentationFormat>Custom</PresentationFormat>
  <Paragraphs>199</Paragraphs>
  <Slides>15</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Frutiger Next LT W1G</vt:lpstr>
      <vt:lpstr>Gill Sans</vt:lpstr>
      <vt:lpstr>ヒラギノ角ゴ Pro W3</vt:lpstr>
      <vt:lpstr>宋体</vt:lpstr>
      <vt:lpstr>Arial</vt:lpstr>
      <vt:lpstr>Calibri</vt:lpstr>
      <vt:lpstr>Courier New</vt:lpstr>
      <vt:lpstr>Times New Roman</vt:lpstr>
      <vt:lpstr>Wingdings</vt:lpstr>
      <vt:lpstr>Autodesk Theme</vt:lpstr>
      <vt:lpstr>PowerPoint Presentation</vt:lpstr>
      <vt:lpstr>Agenda</vt:lpstr>
      <vt:lpstr>Object Properties  </vt:lpstr>
      <vt:lpstr>.NET API</vt:lpstr>
      <vt:lpstr>Properties Name  </vt:lpstr>
      <vt:lpstr>NamedConstant &amp; VariantData </vt:lpstr>
      <vt:lpstr> Iterate Properties  Demo  </vt:lpstr>
      <vt:lpstr>Get Property by Method</vt:lpstr>
      <vt:lpstr>Demo: Get Categories by Display Name </vt:lpstr>
      <vt:lpstr>Demo: Get Categories by Methods </vt:lpstr>
      <vt:lpstr> Demo: Get Properties by Methods  </vt:lpstr>
      <vt:lpstr>Add Custom Properties </vt:lpstr>
      <vt:lpstr>Unique Identifier of Object</vt:lpstr>
      <vt:lpstr>Exercise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2015-07-29T07:58:23Z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